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Noto Sans T Chinese" panose="02020500000000000000" charset="-120"/>
      <p:regular r:id="rId5"/>
    </p:embeddedFont>
    <p:embeddedFont>
      <p:font typeface="Noto Sans T Chinese Bold" panose="02020500000000000000" charset="-12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4.png"/><Relationship Id="rId5" Type="http://schemas.openxmlformats.org/officeDocument/2006/relationships/image" Target="../media/image15.png"/><Relationship Id="rId10" Type="http://schemas.openxmlformats.org/officeDocument/2006/relationships/image" Target="../media/image23.png"/><Relationship Id="rId4" Type="http://schemas.openxmlformats.org/officeDocument/2006/relationships/image" Target="../media/image13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0232" y="4982460"/>
            <a:ext cx="3767814" cy="3858452"/>
          </a:xfrm>
          <a:prstGeom prst="rect">
            <a:avLst/>
          </a:prstGeom>
        </p:spPr>
      </p:pic>
      <p:grpSp>
        <p:nvGrpSpPr>
          <p:cNvPr id="25" name="群組 24">
            <a:extLst>
              <a:ext uri="{FF2B5EF4-FFF2-40B4-BE49-F238E27FC236}">
                <a16:creationId xmlns:a16="http://schemas.microsoft.com/office/drawing/2014/main" id="{A433C6E6-6E29-1F8B-D39F-840076FB4542}"/>
              </a:ext>
            </a:extLst>
          </p:cNvPr>
          <p:cNvGrpSpPr/>
          <p:nvPr/>
        </p:nvGrpSpPr>
        <p:grpSpPr>
          <a:xfrm>
            <a:off x="426574" y="3162300"/>
            <a:ext cx="12644096" cy="5367606"/>
            <a:chOff x="426574" y="3162300"/>
            <a:chExt cx="12644096" cy="5367606"/>
          </a:xfrm>
        </p:grpSpPr>
        <p:sp>
          <p:nvSpPr>
            <p:cNvPr id="3" name="Freeform 3"/>
            <p:cNvSpPr/>
            <p:nvPr/>
          </p:nvSpPr>
          <p:spPr>
            <a:xfrm>
              <a:off x="426574" y="3162300"/>
              <a:ext cx="3718852" cy="5367606"/>
            </a:xfrm>
            <a:custGeom>
              <a:avLst/>
              <a:gdLst/>
              <a:ahLst/>
              <a:cxnLst/>
              <a:rect l="l" t="t" r="r" b="b"/>
              <a:pathLst>
                <a:path w="3718852" h="5367606">
                  <a:moveTo>
                    <a:pt x="0" y="0"/>
                  </a:moveTo>
                  <a:lnTo>
                    <a:pt x="3718852" y="0"/>
                  </a:lnTo>
                  <a:lnTo>
                    <a:pt x="3718852" y="5367606"/>
                  </a:lnTo>
                  <a:lnTo>
                    <a:pt x="0" y="53676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426574" y="3162300"/>
              <a:ext cx="3718852" cy="1082267"/>
            </a:xfrm>
            <a:custGeom>
              <a:avLst/>
              <a:gdLst/>
              <a:ahLst/>
              <a:cxnLst/>
              <a:rect l="l" t="t" r="r" b="b"/>
              <a:pathLst>
                <a:path w="3718852" h="1082267">
                  <a:moveTo>
                    <a:pt x="0" y="0"/>
                  </a:moveTo>
                  <a:lnTo>
                    <a:pt x="3718852" y="0"/>
                  </a:lnTo>
                  <a:lnTo>
                    <a:pt x="3718852" y="1082267"/>
                  </a:lnTo>
                  <a:lnTo>
                    <a:pt x="0" y="1082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915732" y="4452275"/>
              <a:ext cx="875024" cy="644987"/>
            </a:xfrm>
            <a:custGeom>
              <a:avLst/>
              <a:gdLst/>
              <a:ahLst/>
              <a:cxnLst/>
              <a:rect l="l" t="t" r="r" b="b"/>
              <a:pathLst>
                <a:path w="875024" h="644987">
                  <a:moveTo>
                    <a:pt x="0" y="0"/>
                  </a:moveTo>
                  <a:lnTo>
                    <a:pt x="875024" y="0"/>
                  </a:lnTo>
                  <a:lnTo>
                    <a:pt x="875024" y="644987"/>
                  </a:lnTo>
                  <a:lnTo>
                    <a:pt x="0" y="644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4779818" y="3162300"/>
              <a:ext cx="3937608" cy="5367606"/>
            </a:xfrm>
            <a:custGeom>
              <a:avLst/>
              <a:gdLst/>
              <a:ahLst/>
              <a:cxnLst/>
              <a:rect l="l" t="t" r="r" b="b"/>
              <a:pathLst>
                <a:path w="3937608" h="5367606">
                  <a:moveTo>
                    <a:pt x="0" y="0"/>
                  </a:moveTo>
                  <a:lnTo>
                    <a:pt x="3937608" y="0"/>
                  </a:lnTo>
                  <a:lnTo>
                    <a:pt x="3937608" y="5367606"/>
                  </a:lnTo>
                  <a:lnTo>
                    <a:pt x="0" y="53676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4779818" y="3162300"/>
              <a:ext cx="3937608" cy="1082267"/>
            </a:xfrm>
            <a:custGeom>
              <a:avLst/>
              <a:gdLst/>
              <a:ahLst/>
              <a:cxnLst/>
              <a:rect l="l" t="t" r="r" b="b"/>
              <a:pathLst>
                <a:path w="3937608" h="1082267">
                  <a:moveTo>
                    <a:pt x="0" y="0"/>
                  </a:moveTo>
                  <a:lnTo>
                    <a:pt x="3937608" y="0"/>
                  </a:lnTo>
                  <a:lnTo>
                    <a:pt x="3937608" y="1082267"/>
                  </a:lnTo>
                  <a:lnTo>
                    <a:pt x="0" y="1082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8487732" y="4452275"/>
              <a:ext cx="875024" cy="644987"/>
            </a:xfrm>
            <a:custGeom>
              <a:avLst/>
              <a:gdLst/>
              <a:ahLst/>
              <a:cxnLst/>
              <a:rect l="l" t="t" r="r" b="b"/>
              <a:pathLst>
                <a:path w="875024" h="644987">
                  <a:moveTo>
                    <a:pt x="0" y="0"/>
                  </a:moveTo>
                  <a:lnTo>
                    <a:pt x="875024" y="0"/>
                  </a:lnTo>
                  <a:lnTo>
                    <a:pt x="875024" y="644987"/>
                  </a:lnTo>
                  <a:lnTo>
                    <a:pt x="0" y="644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9351818" y="3162300"/>
              <a:ext cx="3718852" cy="5367606"/>
            </a:xfrm>
            <a:custGeom>
              <a:avLst/>
              <a:gdLst/>
              <a:ahLst/>
              <a:cxnLst/>
              <a:rect l="l" t="t" r="r" b="b"/>
              <a:pathLst>
                <a:path w="3718852" h="5367606">
                  <a:moveTo>
                    <a:pt x="0" y="0"/>
                  </a:moveTo>
                  <a:lnTo>
                    <a:pt x="3718852" y="0"/>
                  </a:lnTo>
                  <a:lnTo>
                    <a:pt x="3718852" y="5367606"/>
                  </a:lnTo>
                  <a:lnTo>
                    <a:pt x="0" y="53676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9351818" y="3162300"/>
              <a:ext cx="3718852" cy="1082267"/>
            </a:xfrm>
            <a:custGeom>
              <a:avLst/>
              <a:gdLst/>
              <a:ahLst/>
              <a:cxnLst/>
              <a:rect l="l" t="t" r="r" b="b"/>
              <a:pathLst>
                <a:path w="3718852" h="1082267">
                  <a:moveTo>
                    <a:pt x="0" y="0"/>
                  </a:moveTo>
                  <a:lnTo>
                    <a:pt x="3718852" y="0"/>
                  </a:lnTo>
                  <a:lnTo>
                    <a:pt x="3718852" y="1082267"/>
                  </a:lnTo>
                  <a:lnTo>
                    <a:pt x="0" y="1082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1979044" y="3341930"/>
              <a:ext cx="729461" cy="777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91"/>
                </a:lnSpc>
              </a:pPr>
              <a:r>
                <a:rPr lang="en-US" sz="4394" b="1" spc="218">
                  <a:solidFill>
                    <a:srgbClr val="F0F4F8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01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49424" y="4473935"/>
              <a:ext cx="2588702" cy="47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60"/>
                </a:lnSpc>
              </a:pPr>
              <a:r>
                <a:rPr lang="en-US" sz="2707" b="1" spc="134">
                  <a:solidFill>
                    <a:srgbClr val="0A3B3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通知登入與驗證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62918" y="5174405"/>
              <a:ext cx="2161714" cy="24405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83"/>
                </a:lnSpc>
              </a:pPr>
              <a:r>
                <a:rPr lang="en-US" sz="1810" b="1" dirty="0" err="1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案件狀態顯示</a:t>
              </a:r>
              <a:endParaRPr lang="en-US" sz="1810" b="1" dirty="0">
                <a:solidFill>
                  <a:srgbClr val="4D4D4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endParaRPr>
            </a:p>
            <a:p>
              <a:pPr algn="ctr">
                <a:lnSpc>
                  <a:spcPts val="3983"/>
                </a:lnSpc>
              </a:pPr>
              <a:r>
                <a:rPr lang="en-US" sz="1810" b="1" dirty="0">
                  <a:solidFill>
                    <a:srgbClr val="0A3B3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「</a:t>
              </a:r>
              <a:r>
                <a:rPr lang="en-US" sz="1810" b="1" dirty="0" err="1">
                  <a:solidFill>
                    <a:srgbClr val="0A3B3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填寫執行成果</a:t>
              </a:r>
              <a:r>
                <a:rPr lang="en-US" sz="1810" b="1" dirty="0">
                  <a:solidFill>
                    <a:srgbClr val="0A3B3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」</a:t>
              </a:r>
            </a:p>
            <a:p>
              <a:pPr algn="ctr">
                <a:lnSpc>
                  <a:spcPts val="3983"/>
                </a:lnSpc>
              </a:pPr>
              <a:r>
                <a:rPr lang="en-US" sz="1810" b="1" dirty="0" err="1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時，通知薪傳教師</a:t>
              </a:r>
              <a:endParaRPr lang="en-US" sz="1810" b="1" dirty="0">
                <a:solidFill>
                  <a:srgbClr val="4D4D4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endParaRPr>
            </a:p>
            <a:p>
              <a:pPr algn="ctr">
                <a:lnSpc>
                  <a:spcPts val="3983"/>
                </a:lnSpc>
              </a:pPr>
              <a:r>
                <a:rPr lang="en-US" sz="1810" b="1" dirty="0" err="1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與初任教師登入平臺</a:t>
              </a:r>
              <a:endParaRPr lang="en-US" sz="1810" b="1" dirty="0">
                <a:solidFill>
                  <a:srgbClr val="4D4D4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endParaRPr>
            </a:p>
            <a:p>
              <a:pPr algn="ctr">
                <a:lnSpc>
                  <a:spcPts val="3983"/>
                </a:lnSpc>
              </a:pPr>
              <a:r>
                <a:rPr lang="en-US" sz="1810" b="1" dirty="0" err="1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並完成信箱驗證</a:t>
              </a:r>
              <a:r>
                <a:rPr lang="en-US" sz="1810" b="1" dirty="0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330928" y="3341930"/>
              <a:ext cx="729461" cy="777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91"/>
                </a:lnSpc>
              </a:pPr>
              <a:r>
                <a:rPr lang="en-US" sz="4394" b="1" spc="218">
                  <a:solidFill>
                    <a:srgbClr val="F0F4F8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02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445575" y="4548326"/>
              <a:ext cx="2487309" cy="731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53"/>
                </a:lnSpc>
              </a:pPr>
              <a:r>
                <a:rPr lang="en-US" sz="1968" b="1">
                  <a:solidFill>
                    <a:srgbClr val="0A3B3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補登配對帳號</a:t>
              </a:r>
            </a:p>
            <a:p>
              <a:pPr algn="ctr">
                <a:lnSpc>
                  <a:spcPts val="2953"/>
                </a:lnSpc>
              </a:pPr>
              <a:r>
                <a:rPr lang="en-US" sz="1968" b="1">
                  <a:solidFill>
                    <a:srgbClr val="222222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(若申請時教師未登入)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067290" y="5224759"/>
              <a:ext cx="3362665" cy="29702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83"/>
                </a:lnSpc>
              </a:pPr>
              <a:r>
                <a:rPr lang="en-US" sz="1810" b="1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承辦入至</a:t>
              </a:r>
            </a:p>
            <a:p>
              <a:pPr algn="ctr">
                <a:lnSpc>
                  <a:spcPts val="3983"/>
                </a:lnSpc>
              </a:pPr>
              <a:r>
                <a:rPr lang="en-US" sz="1810" b="1">
                  <a:solidFill>
                    <a:srgbClr val="0A3B3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「輔導歷程管理」</a:t>
              </a:r>
            </a:p>
            <a:p>
              <a:pPr algn="ctr">
                <a:lnSpc>
                  <a:spcPts val="3983"/>
                </a:lnSpc>
              </a:pPr>
              <a:r>
                <a:rPr lang="en-US" sz="1810" b="1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手動授尋並確認雙方名單，</a:t>
              </a:r>
            </a:p>
            <a:p>
              <a:pPr algn="ctr">
                <a:lnSpc>
                  <a:spcPts val="3983"/>
                </a:lnSpc>
              </a:pPr>
              <a:r>
                <a:rPr lang="en-US" sz="1810" b="1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將案件綁定至教師帳號，</a:t>
              </a:r>
            </a:p>
            <a:p>
              <a:pPr algn="ctr">
                <a:lnSpc>
                  <a:spcPts val="3983"/>
                </a:lnSpc>
              </a:pPr>
              <a:r>
                <a:rPr lang="en-US" sz="1810" b="1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薪傳教師端才能開始填寫報告。</a:t>
              </a:r>
            </a:p>
            <a:p>
              <a:pPr algn="l">
                <a:lnSpc>
                  <a:spcPts val="3983"/>
                </a:lnSpc>
              </a:pPr>
              <a:endParaRPr lang="en-US" sz="1810" b="1">
                <a:solidFill>
                  <a:srgbClr val="4D4D4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750051" y="3341930"/>
              <a:ext cx="729461" cy="777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91"/>
                </a:lnSpc>
              </a:pPr>
              <a:r>
                <a:rPr lang="en-US" sz="4394" b="1" spc="218">
                  <a:solidFill>
                    <a:srgbClr val="F0F4F8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03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549940" y="4473935"/>
              <a:ext cx="3170404" cy="472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60"/>
                </a:lnSpc>
              </a:pPr>
              <a:r>
                <a:rPr lang="en-US" sz="2707" b="1">
                  <a:solidFill>
                    <a:srgbClr val="0A3B3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學校審查與送交核結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628394" y="5224759"/>
              <a:ext cx="3013496" cy="27406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32"/>
                </a:lnSpc>
              </a:pPr>
              <a:r>
                <a:rPr lang="en-US" sz="1696" b="1" dirty="0" err="1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薪傳教師完成輔導表件後</a:t>
              </a:r>
              <a:r>
                <a:rPr lang="en-US" sz="1696" b="1" dirty="0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，</a:t>
              </a:r>
            </a:p>
            <a:p>
              <a:pPr algn="ctr">
                <a:lnSpc>
                  <a:spcPts val="3732"/>
                </a:lnSpc>
              </a:pPr>
              <a:r>
                <a:rPr lang="en-US" sz="1696" b="1" dirty="0" err="1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案件狀態顯示「學校審查</a:t>
              </a:r>
              <a:r>
                <a:rPr lang="en-US" sz="1696" b="1" dirty="0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」。</a:t>
              </a:r>
            </a:p>
            <a:p>
              <a:pPr algn="ctr">
                <a:lnSpc>
                  <a:spcPts val="3732"/>
                </a:lnSpc>
              </a:pPr>
              <a:r>
                <a:rPr lang="en-US" sz="1696" b="1" dirty="0" err="1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檢視內容；無誤點選</a:t>
              </a:r>
              <a:endParaRPr lang="en-US" sz="1696" b="1" dirty="0">
                <a:solidFill>
                  <a:srgbClr val="4D4D4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endParaRPr>
            </a:p>
            <a:p>
              <a:pPr algn="ctr">
                <a:lnSpc>
                  <a:spcPts val="3732"/>
                </a:lnSpc>
              </a:pPr>
              <a:r>
                <a:rPr lang="en-US" sz="1696" b="1" dirty="0">
                  <a:solidFill>
                    <a:srgbClr val="0A3B3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「</a:t>
              </a:r>
              <a:r>
                <a:rPr lang="en-US" sz="1696" b="1" dirty="0" err="1">
                  <a:solidFill>
                    <a:srgbClr val="0A3B3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送交縣市核結</a:t>
              </a:r>
              <a:r>
                <a:rPr lang="en-US" sz="1696" b="1" dirty="0">
                  <a:solidFill>
                    <a:srgbClr val="0A3B3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」</a:t>
              </a:r>
              <a:r>
                <a:rPr lang="en-US" sz="1696" b="1" dirty="0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，</a:t>
              </a:r>
            </a:p>
            <a:p>
              <a:pPr algn="ctr">
                <a:lnSpc>
                  <a:spcPts val="3732"/>
                </a:lnSpc>
              </a:pPr>
              <a:r>
                <a:rPr lang="en-US" sz="1696" b="1" dirty="0" err="1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需修正則點選「退回</a:t>
              </a:r>
              <a:r>
                <a:rPr lang="en-US" sz="1696" b="1" dirty="0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」</a:t>
              </a:r>
            </a:p>
            <a:p>
              <a:pPr algn="ctr">
                <a:lnSpc>
                  <a:spcPts val="3732"/>
                </a:lnSpc>
              </a:pPr>
              <a:r>
                <a:rPr lang="en-US" sz="1696" b="1" dirty="0" err="1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請教師重新編修</a:t>
              </a:r>
              <a:r>
                <a:rPr lang="en-US" sz="1696" b="1" dirty="0">
                  <a:solidFill>
                    <a:srgbClr val="4D4D4D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。</a:t>
              </a:r>
            </a:p>
          </p:txBody>
        </p:sp>
      </p:grpSp>
      <p:sp>
        <p:nvSpPr>
          <p:cNvPr id="23" name="TextBox 3">
            <a:extLst>
              <a:ext uri="{FF2B5EF4-FFF2-40B4-BE49-F238E27FC236}">
                <a16:creationId xmlns:a16="http://schemas.microsoft.com/office/drawing/2014/main" id="{613F1515-EFEB-49B5-5B7A-F6F129FE2209}"/>
              </a:ext>
            </a:extLst>
          </p:cNvPr>
          <p:cNvSpPr txBox="1"/>
          <p:nvPr/>
        </p:nvSpPr>
        <p:spPr>
          <a:xfrm>
            <a:off x="694510" y="844514"/>
            <a:ext cx="13859689" cy="1124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388"/>
              </a:lnSpc>
            </a:pPr>
            <a:r>
              <a:rPr lang="en-US" altLang="zh-TW" sz="7200" b="1" spc="389" dirty="0">
                <a:solidFill>
                  <a:srgbClr val="0A3B3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【</a:t>
            </a:r>
            <a:r>
              <a:rPr lang="en-US" altLang="zh-TW" sz="7200" b="1" spc="389" dirty="0" err="1">
                <a:solidFill>
                  <a:srgbClr val="0A3B3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學校承辦人】後續作業流程</a:t>
            </a:r>
            <a:endParaRPr lang="en-US" altLang="zh-TW" sz="7200" b="1" spc="389" dirty="0">
              <a:solidFill>
                <a:srgbClr val="0A3B3D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24" name="TextBox 4">
            <a:extLst>
              <a:ext uri="{FF2B5EF4-FFF2-40B4-BE49-F238E27FC236}">
                <a16:creationId xmlns:a16="http://schemas.microsoft.com/office/drawing/2014/main" id="{86ADEC63-E6F4-7AA6-80F5-3136A471AE3A}"/>
              </a:ext>
            </a:extLst>
          </p:cNvPr>
          <p:cNvSpPr txBox="1"/>
          <p:nvPr/>
        </p:nvSpPr>
        <p:spPr>
          <a:xfrm>
            <a:off x="729250" y="1993404"/>
            <a:ext cx="13200982" cy="791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85"/>
              </a:lnSpc>
            </a:pPr>
            <a:r>
              <a:rPr lang="en-US" altLang="zh-TW" sz="2400" spc="132" dirty="0">
                <a:solidFill>
                  <a:srgbClr val="69696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縣市審查通過後，3 </a:t>
            </a:r>
            <a:r>
              <a:rPr lang="en-US" altLang="zh-TW" sz="2400" spc="132" dirty="0" err="1">
                <a:solidFill>
                  <a:srgbClr val="69696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個步驟完成後續操作</a:t>
            </a:r>
            <a:r>
              <a:rPr lang="en-US" altLang="zh-TW" sz="2400" spc="132" dirty="0">
                <a:solidFill>
                  <a:srgbClr val="69696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。</a:t>
            </a:r>
          </a:p>
          <a:p>
            <a:pPr algn="l">
              <a:lnSpc>
                <a:spcPts val="3185"/>
              </a:lnSpc>
            </a:pPr>
            <a:r>
              <a:rPr lang="en-US" altLang="zh-TW" sz="2400" spc="132" dirty="0">
                <a:solidFill>
                  <a:srgbClr val="69696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操作疑問請洽02-23113040分機8435、8309。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94511" y="844514"/>
            <a:ext cx="10916100" cy="89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45"/>
              </a:lnSpc>
            </a:pPr>
            <a:r>
              <a:rPr lang="en-US" sz="6845" b="1" dirty="0">
                <a:solidFill>
                  <a:srgbClr val="1D4B4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【</a:t>
            </a:r>
            <a:r>
              <a:rPr lang="en-US" sz="6845" b="1" dirty="0" err="1">
                <a:solidFill>
                  <a:srgbClr val="1D4B4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薪傳教師</a:t>
            </a:r>
            <a:r>
              <a:rPr lang="en-US" sz="6845" b="1" dirty="0">
                <a:solidFill>
                  <a:srgbClr val="1D4B4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】 </a:t>
            </a:r>
            <a:r>
              <a:rPr lang="en-US" sz="6845" b="1" dirty="0" err="1">
                <a:solidFill>
                  <a:srgbClr val="1D4B4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後續作業流程</a:t>
            </a:r>
            <a:endParaRPr lang="en-US" sz="6845" b="1" dirty="0">
              <a:solidFill>
                <a:srgbClr val="1D4B4D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29250" y="1993404"/>
            <a:ext cx="7442177" cy="437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6"/>
              </a:lnSpc>
            </a:pPr>
            <a:r>
              <a:rPr lang="en-US" sz="2575" dirty="0" err="1">
                <a:solidFill>
                  <a:srgbClr val="545454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開始執行輔導與填報，以</a:t>
            </a:r>
            <a:r>
              <a:rPr lang="en-US" sz="2575" dirty="0">
                <a:solidFill>
                  <a:srgbClr val="545454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 3 </a:t>
            </a:r>
            <a:r>
              <a:rPr lang="en-US" sz="2575" dirty="0" err="1">
                <a:solidFill>
                  <a:srgbClr val="545454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個步驟完成成果填報</a:t>
            </a:r>
            <a:r>
              <a:rPr lang="en-US" sz="2575" dirty="0">
                <a:solidFill>
                  <a:srgbClr val="545454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。</a:t>
            </a:r>
          </a:p>
        </p:txBody>
      </p: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2DE7468E-7492-8CCB-AD1A-8EB57612DCE8}"/>
              </a:ext>
            </a:extLst>
          </p:cNvPr>
          <p:cNvGrpSpPr/>
          <p:nvPr/>
        </p:nvGrpSpPr>
        <p:grpSpPr>
          <a:xfrm>
            <a:off x="645330" y="2995365"/>
            <a:ext cx="16778584" cy="6220301"/>
            <a:chOff x="645330" y="2995365"/>
            <a:chExt cx="16778584" cy="6220301"/>
          </a:xfrm>
        </p:grpSpPr>
        <p:sp>
          <p:nvSpPr>
            <p:cNvPr id="5" name="Freeform 5"/>
            <p:cNvSpPr/>
            <p:nvPr/>
          </p:nvSpPr>
          <p:spPr>
            <a:xfrm>
              <a:off x="645330" y="2995365"/>
              <a:ext cx="5239206" cy="6220301"/>
            </a:xfrm>
            <a:custGeom>
              <a:avLst/>
              <a:gdLst/>
              <a:ahLst/>
              <a:cxnLst/>
              <a:rect l="l" t="t" r="r" b="b"/>
              <a:pathLst>
                <a:path w="5239206" h="6220301">
                  <a:moveTo>
                    <a:pt x="0" y="0"/>
                  </a:moveTo>
                  <a:lnTo>
                    <a:pt x="5239206" y="0"/>
                  </a:lnTo>
                  <a:lnTo>
                    <a:pt x="5239206" y="6220300"/>
                  </a:lnTo>
                  <a:lnTo>
                    <a:pt x="0" y="6220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645330" y="2995365"/>
              <a:ext cx="5239206" cy="1508614"/>
            </a:xfrm>
            <a:custGeom>
              <a:avLst/>
              <a:gdLst/>
              <a:ahLst/>
              <a:cxnLst/>
              <a:rect l="l" t="t" r="r" b="b"/>
              <a:pathLst>
                <a:path w="5239206" h="1508614">
                  <a:moveTo>
                    <a:pt x="0" y="0"/>
                  </a:moveTo>
                  <a:lnTo>
                    <a:pt x="5239206" y="0"/>
                  </a:lnTo>
                  <a:lnTo>
                    <a:pt x="5239206" y="1508614"/>
                  </a:lnTo>
                  <a:lnTo>
                    <a:pt x="0" y="15086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2770935" y="3444534"/>
              <a:ext cx="905722" cy="7879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08"/>
                </a:lnSpc>
              </a:pPr>
              <a:r>
                <a:rPr lang="en-US" sz="6008" b="1">
                  <a:solidFill>
                    <a:srgbClr val="F6F6F6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01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747675" y="4799042"/>
              <a:ext cx="2951171" cy="4927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55"/>
                </a:lnSpc>
              </a:pPr>
              <a:r>
                <a:rPr lang="en-US" sz="3755" b="1">
                  <a:solidFill>
                    <a:srgbClr val="1D5B5B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平臺填報成果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17984" y="5475877"/>
              <a:ext cx="4500562" cy="30624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78"/>
                </a:lnSpc>
              </a:pPr>
              <a:r>
                <a:rPr lang="en-US" sz="2321" b="1">
                  <a:solidFill>
                    <a:srgbClr val="545454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執行輔導計畫後，進入</a:t>
              </a:r>
            </a:p>
            <a:p>
              <a:pPr algn="ctr">
                <a:lnSpc>
                  <a:spcPts val="4178"/>
                </a:lnSpc>
              </a:pPr>
              <a:r>
                <a:rPr lang="en-US" sz="2321" b="1">
                  <a:solidFill>
                    <a:srgbClr val="1D5B5B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「初任教師輔導–薪傳教師」</a:t>
              </a:r>
              <a:r>
                <a:rPr lang="en-US" sz="2321" b="1">
                  <a:solidFill>
                    <a:srgbClr val="545454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專區</a:t>
              </a:r>
            </a:p>
            <a:p>
              <a:pPr algn="ctr">
                <a:lnSpc>
                  <a:spcPts val="4178"/>
                </a:lnSpc>
              </a:pPr>
              <a:r>
                <a:rPr lang="en-US" sz="2321" b="1">
                  <a:solidFill>
                    <a:srgbClr val="545454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點選「輔導歷程管理</a:t>
              </a:r>
            </a:p>
            <a:p>
              <a:pPr algn="ctr">
                <a:lnSpc>
                  <a:spcPts val="4178"/>
                </a:lnSpc>
              </a:pPr>
              <a:r>
                <a:rPr lang="en-US" sz="2321" b="1">
                  <a:solidFill>
                    <a:srgbClr val="545454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（個別薪傳教師）」</a:t>
              </a:r>
            </a:p>
            <a:p>
              <a:pPr algn="ctr">
                <a:lnSpc>
                  <a:spcPts val="4178"/>
                </a:lnSpc>
              </a:pPr>
              <a:r>
                <a:rPr lang="en-US" sz="2321" b="1">
                  <a:solidFill>
                    <a:srgbClr val="545454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找到狀態為</a:t>
              </a:r>
              <a:r>
                <a:rPr lang="en-US" sz="2321" b="1">
                  <a:solidFill>
                    <a:srgbClr val="1D5B5B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「成果報告填寫</a:t>
              </a:r>
              <a:r>
                <a:rPr lang="en-US" sz="2321" b="1">
                  <a:solidFill>
                    <a:srgbClr val="545454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」</a:t>
              </a:r>
            </a:p>
            <a:p>
              <a:pPr algn="ctr">
                <a:lnSpc>
                  <a:spcPts val="4178"/>
                </a:lnSpc>
              </a:pPr>
              <a:r>
                <a:rPr lang="en-US" sz="2321" b="1">
                  <a:solidFill>
                    <a:srgbClr val="545454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的案件開始填寫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5654842" y="4711687"/>
              <a:ext cx="885962" cy="655919"/>
            </a:xfrm>
            <a:custGeom>
              <a:avLst/>
              <a:gdLst/>
              <a:ahLst/>
              <a:cxnLst/>
              <a:rect l="l" t="t" r="r" b="b"/>
              <a:pathLst>
                <a:path w="885962" h="655919">
                  <a:moveTo>
                    <a:pt x="0" y="0"/>
                  </a:moveTo>
                  <a:lnTo>
                    <a:pt x="885962" y="0"/>
                  </a:lnTo>
                  <a:lnTo>
                    <a:pt x="885962" y="655919"/>
                  </a:lnTo>
                  <a:lnTo>
                    <a:pt x="0" y="655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6529866" y="2995365"/>
              <a:ext cx="5009512" cy="6220301"/>
            </a:xfrm>
            <a:custGeom>
              <a:avLst/>
              <a:gdLst/>
              <a:ahLst/>
              <a:cxnLst/>
              <a:rect l="l" t="t" r="r" b="b"/>
              <a:pathLst>
                <a:path w="5009512" h="6220301">
                  <a:moveTo>
                    <a:pt x="0" y="0"/>
                  </a:moveTo>
                  <a:lnTo>
                    <a:pt x="5009512" y="0"/>
                  </a:lnTo>
                  <a:lnTo>
                    <a:pt x="5009512" y="6220300"/>
                  </a:lnTo>
                  <a:lnTo>
                    <a:pt x="0" y="6220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6529866" y="2995365"/>
              <a:ext cx="5009512" cy="1508614"/>
            </a:xfrm>
            <a:custGeom>
              <a:avLst/>
              <a:gdLst/>
              <a:ahLst/>
              <a:cxnLst/>
              <a:rect l="l" t="t" r="r" b="b"/>
              <a:pathLst>
                <a:path w="5009512" h="1508614">
                  <a:moveTo>
                    <a:pt x="0" y="0"/>
                  </a:moveTo>
                  <a:lnTo>
                    <a:pt x="5009512" y="0"/>
                  </a:lnTo>
                  <a:lnTo>
                    <a:pt x="5009512" y="1508614"/>
                  </a:lnTo>
                  <a:lnTo>
                    <a:pt x="0" y="15086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8610950" y="3444534"/>
              <a:ext cx="905722" cy="7879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08"/>
                </a:lnSpc>
              </a:pPr>
              <a:r>
                <a:rPr lang="en-US" sz="6008" b="1">
                  <a:solidFill>
                    <a:srgbClr val="F6F6F6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02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064112" y="4799042"/>
              <a:ext cx="4046547" cy="4927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55"/>
                </a:lnSpc>
              </a:pPr>
              <a:r>
                <a:rPr lang="en-US" sz="3755" b="1">
                  <a:solidFill>
                    <a:srgbClr val="1D5B5B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填寫或上傳紀錄表 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750844" y="5469183"/>
              <a:ext cx="4768453" cy="15095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78"/>
                </a:lnSpc>
              </a:pPr>
              <a:r>
                <a:rPr lang="en-US" sz="2321" b="1">
                  <a:solidFill>
                    <a:srgbClr val="545454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依所屬縣市規範的份數與格式</a:t>
              </a:r>
            </a:p>
            <a:p>
              <a:pPr algn="ctr">
                <a:lnSpc>
                  <a:spcPts val="4178"/>
                </a:lnSpc>
              </a:pPr>
              <a:r>
                <a:rPr lang="en-US" sz="2321" b="1">
                  <a:solidFill>
                    <a:srgbClr val="545454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逐一新增並線上填寫</a:t>
              </a:r>
            </a:p>
            <a:p>
              <a:pPr algn="ctr">
                <a:lnSpc>
                  <a:spcPts val="4178"/>
                </a:lnSpc>
              </a:pPr>
              <a:r>
                <a:rPr lang="en-US" sz="2321" b="1">
                  <a:solidFill>
                    <a:srgbClr val="545454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「觀察紀錄表」及「輔導紀錄表」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6748622" y="7280704"/>
              <a:ext cx="4582938" cy="229572"/>
            </a:xfrm>
            <a:custGeom>
              <a:avLst/>
              <a:gdLst/>
              <a:ahLst/>
              <a:cxnLst/>
              <a:rect l="l" t="t" r="r" b="b"/>
              <a:pathLst>
                <a:path w="4582938" h="229572">
                  <a:moveTo>
                    <a:pt x="0" y="0"/>
                  </a:moveTo>
                  <a:lnTo>
                    <a:pt x="4582938" y="0"/>
                  </a:lnTo>
                  <a:lnTo>
                    <a:pt x="4582938" y="229571"/>
                  </a:lnTo>
                  <a:lnTo>
                    <a:pt x="0" y="229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6750844" y="7753690"/>
              <a:ext cx="4500562" cy="9919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78"/>
                </a:lnSpc>
              </a:pPr>
              <a:r>
                <a:rPr lang="en-US" sz="2321" b="1">
                  <a:solidFill>
                    <a:srgbClr val="545454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若縣市有自訂格式</a:t>
              </a:r>
            </a:p>
            <a:p>
              <a:pPr algn="ctr">
                <a:lnSpc>
                  <a:spcPts val="4178"/>
                </a:lnSpc>
              </a:pPr>
              <a:r>
                <a:rPr lang="en-US" sz="2321" b="1">
                  <a:solidFill>
                    <a:srgbClr val="545454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可改以 </a:t>
              </a:r>
              <a:r>
                <a:rPr lang="en-US" sz="2321" b="1">
                  <a:solidFill>
                    <a:srgbClr val="1D5B5B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PDF</a:t>
              </a:r>
              <a:r>
                <a:rPr lang="en-US" sz="2321" b="1">
                  <a:solidFill>
                    <a:srgbClr val="545454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 附件上傳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11320622" y="4919394"/>
              <a:ext cx="1093780" cy="655919"/>
            </a:xfrm>
            <a:custGeom>
              <a:avLst/>
              <a:gdLst/>
              <a:ahLst/>
              <a:cxnLst/>
              <a:rect l="l" t="t" r="r" b="b"/>
              <a:pathLst>
                <a:path w="1093780" h="655919">
                  <a:moveTo>
                    <a:pt x="0" y="0"/>
                  </a:moveTo>
                  <a:lnTo>
                    <a:pt x="1093780" y="0"/>
                  </a:lnTo>
                  <a:lnTo>
                    <a:pt x="1093780" y="655919"/>
                  </a:lnTo>
                  <a:lnTo>
                    <a:pt x="0" y="655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12403464" y="2995365"/>
              <a:ext cx="5020450" cy="6220301"/>
            </a:xfrm>
            <a:custGeom>
              <a:avLst/>
              <a:gdLst/>
              <a:ahLst/>
              <a:cxnLst/>
              <a:rect l="l" t="t" r="r" b="b"/>
              <a:pathLst>
                <a:path w="5020450" h="6220301">
                  <a:moveTo>
                    <a:pt x="0" y="0"/>
                  </a:moveTo>
                  <a:lnTo>
                    <a:pt x="5020450" y="0"/>
                  </a:lnTo>
                  <a:lnTo>
                    <a:pt x="5020450" y="6220300"/>
                  </a:lnTo>
                  <a:lnTo>
                    <a:pt x="0" y="6220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>
              <a:off x="12403464" y="2995365"/>
              <a:ext cx="5020450" cy="1508614"/>
            </a:xfrm>
            <a:custGeom>
              <a:avLst/>
              <a:gdLst/>
              <a:ahLst/>
              <a:cxnLst/>
              <a:rect l="l" t="t" r="r" b="b"/>
              <a:pathLst>
                <a:path w="5020450" h="1508614">
                  <a:moveTo>
                    <a:pt x="0" y="0"/>
                  </a:moveTo>
                  <a:lnTo>
                    <a:pt x="5020450" y="0"/>
                  </a:lnTo>
                  <a:lnTo>
                    <a:pt x="5020450" y="1508614"/>
                  </a:lnTo>
                  <a:lnTo>
                    <a:pt x="0" y="15086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14450966" y="3444534"/>
              <a:ext cx="905722" cy="7879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08"/>
                </a:lnSpc>
              </a:pPr>
              <a:r>
                <a:rPr lang="en-US" sz="6008" b="1">
                  <a:solidFill>
                    <a:srgbClr val="F6F6F6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03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3389398" y="4799042"/>
              <a:ext cx="2951171" cy="4927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55"/>
                </a:lnSpc>
              </a:pPr>
              <a:r>
                <a:rPr lang="en-US" sz="3755" b="1">
                  <a:solidFill>
                    <a:srgbClr val="1D5B5B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送交成果報告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751594" y="5469183"/>
              <a:ext cx="4313039" cy="15095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78"/>
                </a:lnSpc>
              </a:pPr>
              <a:r>
                <a:rPr lang="en-US" sz="2321" b="1">
                  <a:solidFill>
                    <a:srgbClr val="545454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各項表單確認填寫或上傳完畢</a:t>
              </a:r>
            </a:p>
            <a:p>
              <a:pPr algn="ctr">
                <a:lnSpc>
                  <a:spcPts val="4178"/>
                </a:lnSpc>
              </a:pPr>
              <a:r>
                <a:rPr lang="en-US" sz="2321" b="1">
                  <a:solidFill>
                    <a:srgbClr val="545454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並儲存後</a:t>
              </a:r>
            </a:p>
            <a:p>
              <a:pPr algn="ctr">
                <a:lnSpc>
                  <a:spcPts val="4178"/>
                </a:lnSpc>
              </a:pPr>
              <a:r>
                <a:rPr lang="en-US" sz="2321" b="1">
                  <a:solidFill>
                    <a:srgbClr val="545454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點擊</a:t>
              </a:r>
              <a:r>
                <a:rPr lang="en-US" sz="2321" b="1">
                  <a:solidFill>
                    <a:srgbClr val="1D5B5B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「送交成果報告」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12622220" y="7280704"/>
              <a:ext cx="4582938" cy="229572"/>
            </a:xfrm>
            <a:custGeom>
              <a:avLst/>
              <a:gdLst/>
              <a:ahLst/>
              <a:cxnLst/>
              <a:rect l="l" t="t" r="r" b="b"/>
              <a:pathLst>
                <a:path w="4582938" h="229572">
                  <a:moveTo>
                    <a:pt x="0" y="0"/>
                  </a:moveTo>
                  <a:lnTo>
                    <a:pt x="4582938" y="0"/>
                  </a:lnTo>
                  <a:lnTo>
                    <a:pt x="4582938" y="229571"/>
                  </a:lnTo>
                  <a:lnTo>
                    <a:pt x="0" y="229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12751594" y="7753690"/>
              <a:ext cx="4313039" cy="9919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78"/>
                </a:lnSpc>
              </a:pPr>
              <a:r>
                <a:rPr lang="en-US" sz="2321" b="1">
                  <a:solidFill>
                    <a:srgbClr val="545454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資料送回學校承辦人</a:t>
              </a:r>
            </a:p>
            <a:p>
              <a:pPr algn="ctr">
                <a:lnSpc>
                  <a:spcPts val="4178"/>
                </a:lnSpc>
              </a:pPr>
              <a:r>
                <a:rPr lang="en-US" sz="2321" b="1">
                  <a:solidFill>
                    <a:srgbClr val="545454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進行校內審查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94511" y="844514"/>
            <a:ext cx="10916100" cy="897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45"/>
              </a:lnSpc>
            </a:pPr>
            <a:r>
              <a:rPr lang="en-US" sz="6845" b="1">
                <a:solidFill>
                  <a:srgbClr val="1D4B4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【薪傳教師】 相關操作指引</a:t>
            </a:r>
          </a:p>
        </p:txBody>
      </p: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CE6B900F-0C0D-ACA8-69BA-5C16E2C916C1}"/>
              </a:ext>
            </a:extLst>
          </p:cNvPr>
          <p:cNvGrpSpPr/>
          <p:nvPr/>
        </p:nvGrpSpPr>
        <p:grpSpPr>
          <a:xfrm>
            <a:off x="645330" y="2995365"/>
            <a:ext cx="16778584" cy="6220301"/>
            <a:chOff x="645330" y="2995365"/>
            <a:chExt cx="16778584" cy="6220301"/>
          </a:xfrm>
        </p:grpSpPr>
        <p:sp>
          <p:nvSpPr>
            <p:cNvPr id="3" name="Freeform 3"/>
            <p:cNvSpPr/>
            <p:nvPr/>
          </p:nvSpPr>
          <p:spPr>
            <a:xfrm>
              <a:off x="645330" y="2995365"/>
              <a:ext cx="5239206" cy="6220301"/>
            </a:xfrm>
            <a:custGeom>
              <a:avLst/>
              <a:gdLst/>
              <a:ahLst/>
              <a:cxnLst/>
              <a:rect l="l" t="t" r="r" b="b"/>
              <a:pathLst>
                <a:path w="5239206" h="6220301">
                  <a:moveTo>
                    <a:pt x="0" y="0"/>
                  </a:moveTo>
                  <a:lnTo>
                    <a:pt x="5239206" y="0"/>
                  </a:lnTo>
                  <a:lnTo>
                    <a:pt x="5239206" y="6220300"/>
                  </a:lnTo>
                  <a:lnTo>
                    <a:pt x="0" y="6220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645330" y="2995365"/>
              <a:ext cx="5239206" cy="1508614"/>
            </a:xfrm>
            <a:custGeom>
              <a:avLst/>
              <a:gdLst/>
              <a:ahLst/>
              <a:cxnLst/>
              <a:rect l="l" t="t" r="r" b="b"/>
              <a:pathLst>
                <a:path w="5239206" h="1508614">
                  <a:moveTo>
                    <a:pt x="0" y="0"/>
                  </a:moveTo>
                  <a:lnTo>
                    <a:pt x="5239206" y="0"/>
                  </a:lnTo>
                  <a:lnTo>
                    <a:pt x="5239206" y="1508614"/>
                  </a:lnTo>
                  <a:lnTo>
                    <a:pt x="0" y="15086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6529866" y="2995365"/>
              <a:ext cx="5009512" cy="6220301"/>
            </a:xfrm>
            <a:custGeom>
              <a:avLst/>
              <a:gdLst/>
              <a:ahLst/>
              <a:cxnLst/>
              <a:rect l="l" t="t" r="r" b="b"/>
              <a:pathLst>
                <a:path w="5009512" h="6220301">
                  <a:moveTo>
                    <a:pt x="0" y="0"/>
                  </a:moveTo>
                  <a:lnTo>
                    <a:pt x="5009512" y="0"/>
                  </a:lnTo>
                  <a:lnTo>
                    <a:pt x="5009512" y="6220300"/>
                  </a:lnTo>
                  <a:lnTo>
                    <a:pt x="0" y="6220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6529866" y="2995365"/>
              <a:ext cx="5009512" cy="1508614"/>
            </a:xfrm>
            <a:custGeom>
              <a:avLst/>
              <a:gdLst/>
              <a:ahLst/>
              <a:cxnLst/>
              <a:rect l="l" t="t" r="r" b="b"/>
              <a:pathLst>
                <a:path w="5009512" h="1508614">
                  <a:moveTo>
                    <a:pt x="0" y="0"/>
                  </a:moveTo>
                  <a:lnTo>
                    <a:pt x="5009512" y="0"/>
                  </a:lnTo>
                  <a:lnTo>
                    <a:pt x="5009512" y="1508614"/>
                  </a:lnTo>
                  <a:lnTo>
                    <a:pt x="0" y="15086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2403464" y="2995365"/>
              <a:ext cx="5020450" cy="6220301"/>
            </a:xfrm>
            <a:custGeom>
              <a:avLst/>
              <a:gdLst/>
              <a:ahLst/>
              <a:cxnLst/>
              <a:rect l="l" t="t" r="r" b="b"/>
              <a:pathLst>
                <a:path w="5020450" h="6220301">
                  <a:moveTo>
                    <a:pt x="0" y="0"/>
                  </a:moveTo>
                  <a:lnTo>
                    <a:pt x="5020450" y="0"/>
                  </a:lnTo>
                  <a:lnTo>
                    <a:pt x="5020450" y="6220300"/>
                  </a:lnTo>
                  <a:lnTo>
                    <a:pt x="0" y="6220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2403464" y="2995365"/>
              <a:ext cx="5020450" cy="1508614"/>
            </a:xfrm>
            <a:custGeom>
              <a:avLst/>
              <a:gdLst/>
              <a:ahLst/>
              <a:cxnLst/>
              <a:rect l="l" t="t" r="r" b="b"/>
              <a:pathLst>
                <a:path w="5020450" h="1508614">
                  <a:moveTo>
                    <a:pt x="0" y="0"/>
                  </a:moveTo>
                  <a:lnTo>
                    <a:pt x="5020450" y="0"/>
                  </a:lnTo>
                  <a:lnTo>
                    <a:pt x="5020450" y="1508614"/>
                  </a:lnTo>
                  <a:lnTo>
                    <a:pt x="0" y="15086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13919876" y="6105515"/>
              <a:ext cx="2237682" cy="2237682"/>
            </a:xfrm>
            <a:custGeom>
              <a:avLst/>
              <a:gdLst/>
              <a:ahLst/>
              <a:cxnLst/>
              <a:rect l="l" t="t" r="r" b="b"/>
              <a:pathLst>
                <a:path w="2237682" h="2237682">
                  <a:moveTo>
                    <a:pt x="0" y="0"/>
                  </a:moveTo>
                  <a:lnTo>
                    <a:pt x="2237683" y="0"/>
                  </a:lnTo>
                  <a:lnTo>
                    <a:pt x="2237683" y="2237682"/>
                  </a:lnTo>
                  <a:lnTo>
                    <a:pt x="0" y="2237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8002754" y="6105515"/>
              <a:ext cx="2282492" cy="2282492"/>
            </a:xfrm>
            <a:custGeom>
              <a:avLst/>
              <a:gdLst/>
              <a:ahLst/>
              <a:cxnLst/>
              <a:rect l="l" t="t" r="r" b="b"/>
              <a:pathLst>
                <a:path w="2282492" h="2282492">
                  <a:moveTo>
                    <a:pt x="0" y="0"/>
                  </a:moveTo>
                  <a:lnTo>
                    <a:pt x="2282492" y="0"/>
                  </a:lnTo>
                  <a:lnTo>
                    <a:pt x="2282492" y="2282491"/>
                  </a:lnTo>
                  <a:lnTo>
                    <a:pt x="0" y="22824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2211409" y="6170832"/>
              <a:ext cx="2107047" cy="2107047"/>
            </a:xfrm>
            <a:custGeom>
              <a:avLst/>
              <a:gdLst/>
              <a:ahLst/>
              <a:cxnLst/>
              <a:rect l="l" t="t" r="r" b="b"/>
              <a:pathLst>
                <a:path w="2107047" h="2107047">
                  <a:moveTo>
                    <a:pt x="0" y="0"/>
                  </a:moveTo>
                  <a:lnTo>
                    <a:pt x="2107048" y="0"/>
                  </a:lnTo>
                  <a:lnTo>
                    <a:pt x="2107048" y="2107048"/>
                  </a:lnTo>
                  <a:lnTo>
                    <a:pt x="0" y="2107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2770935" y="3444534"/>
              <a:ext cx="905722" cy="7879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08"/>
                </a:lnSpc>
              </a:pPr>
              <a:r>
                <a:rPr lang="en-US" sz="6008" b="1">
                  <a:solidFill>
                    <a:srgbClr val="F6F6F6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7675" y="4799042"/>
              <a:ext cx="2951171" cy="4926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55"/>
                </a:lnSpc>
              </a:pPr>
              <a:r>
                <a:rPr lang="en-US" sz="3755" b="1">
                  <a:solidFill>
                    <a:srgbClr val="1D5B5B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教師登入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610950" y="3444534"/>
              <a:ext cx="905722" cy="7879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08"/>
                </a:lnSpc>
              </a:pPr>
              <a:r>
                <a:rPr lang="en-US" sz="6008" b="1">
                  <a:solidFill>
                    <a:srgbClr val="F6F6F6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02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064112" y="4799042"/>
              <a:ext cx="4046547" cy="4926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55"/>
                </a:lnSpc>
              </a:pPr>
              <a:r>
                <a:rPr lang="en-US" sz="3755" b="1">
                  <a:solidFill>
                    <a:srgbClr val="1D5B5B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學校承辦人登入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450966" y="3444534"/>
              <a:ext cx="905722" cy="7879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08"/>
                </a:lnSpc>
              </a:pPr>
              <a:r>
                <a:rPr lang="en-US" sz="6008" b="1">
                  <a:solidFill>
                    <a:srgbClr val="F6F6F6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03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281177" y="4698515"/>
              <a:ext cx="3515081" cy="9566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55"/>
                </a:lnSpc>
              </a:pPr>
              <a:r>
                <a:rPr lang="en-US" sz="3755" b="1">
                  <a:solidFill>
                    <a:srgbClr val="1D5B5B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學校承辦人</a:t>
              </a:r>
            </a:p>
            <a:p>
              <a:pPr algn="ctr">
                <a:lnSpc>
                  <a:spcPts val="3755"/>
                </a:lnSpc>
              </a:pPr>
              <a:r>
                <a:rPr lang="en-US" sz="3755" b="1">
                  <a:solidFill>
                    <a:srgbClr val="1D5B5B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綁定已通過案件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882198" y="8556164"/>
              <a:ext cx="4313039" cy="4743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78"/>
                </a:lnSpc>
              </a:pPr>
              <a:r>
                <a:rPr lang="en-US" sz="2321" b="1">
                  <a:solidFill>
                    <a:srgbClr val="1D5B5B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案件狀態為「成果報告填寫」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133</Words>
  <Application>Microsoft Office PowerPoint</Application>
  <PresentationFormat>自訂</PresentationFormat>
  <Paragraphs>59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8" baseType="lpstr">
      <vt:lpstr>Noto Sans T Chinese Bold</vt:lpstr>
      <vt:lpstr>Noto Sans T Chinese</vt:lpstr>
      <vt:lpstr>Arial</vt:lpstr>
      <vt:lpstr>Calibri</vt:lpstr>
      <vt:lpstr>Office Theme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屏東</dc:title>
  <cp:lastModifiedBy>黃靖伶</cp:lastModifiedBy>
  <cp:revision>2</cp:revision>
  <dcterms:created xsi:type="dcterms:W3CDTF">2006-08-16T00:00:00Z</dcterms:created>
  <dcterms:modified xsi:type="dcterms:W3CDTF">2026-10-05T09:45:50Z</dcterms:modified>
  <dc:identifier>DAHXIU4xmLo</dc:identifier>
</cp:coreProperties>
</file>