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5" r:id="rId1"/>
    <p:sldMasterId id="2147483717" r:id="rId2"/>
    <p:sldMasterId id="2147483729" r:id="rId3"/>
    <p:sldMasterId id="2147483741" r:id="rId4"/>
  </p:sldMasterIdLst>
  <p:notesMasterIdLst>
    <p:notesMasterId r:id="rId52"/>
  </p:notesMasterIdLst>
  <p:sldIdLst>
    <p:sldId id="256" r:id="rId5"/>
    <p:sldId id="257" r:id="rId6"/>
    <p:sldId id="258" r:id="rId7"/>
    <p:sldId id="260" r:id="rId8"/>
    <p:sldId id="722" r:id="rId9"/>
    <p:sldId id="290" r:id="rId10"/>
    <p:sldId id="793" r:id="rId11"/>
    <p:sldId id="666" r:id="rId12"/>
    <p:sldId id="296" r:id="rId13"/>
    <p:sldId id="297" r:id="rId14"/>
    <p:sldId id="794" r:id="rId15"/>
    <p:sldId id="811" r:id="rId16"/>
    <p:sldId id="812" r:id="rId17"/>
    <p:sldId id="813" r:id="rId18"/>
    <p:sldId id="728" r:id="rId19"/>
    <p:sldId id="806" r:id="rId20"/>
    <p:sldId id="807" r:id="rId21"/>
    <p:sldId id="804" r:id="rId22"/>
    <p:sldId id="300" r:id="rId23"/>
    <p:sldId id="301" r:id="rId24"/>
    <p:sldId id="308" r:id="rId25"/>
    <p:sldId id="309" r:id="rId26"/>
    <p:sldId id="302" r:id="rId27"/>
    <p:sldId id="303" r:id="rId28"/>
    <p:sldId id="304" r:id="rId29"/>
    <p:sldId id="305" r:id="rId30"/>
    <p:sldId id="306" r:id="rId31"/>
    <p:sldId id="307" r:id="rId32"/>
    <p:sldId id="266" r:id="rId33"/>
    <p:sldId id="267" r:id="rId34"/>
    <p:sldId id="803" r:id="rId35"/>
    <p:sldId id="795" r:id="rId36"/>
    <p:sldId id="808" r:id="rId37"/>
    <p:sldId id="814" r:id="rId38"/>
    <p:sldId id="796" r:id="rId39"/>
    <p:sldId id="797" r:id="rId40"/>
    <p:sldId id="815" r:id="rId41"/>
    <p:sldId id="798" r:id="rId42"/>
    <p:sldId id="799" r:id="rId43"/>
    <p:sldId id="816" r:id="rId44"/>
    <p:sldId id="800" r:id="rId45"/>
    <p:sldId id="801" r:id="rId46"/>
    <p:sldId id="802" r:id="rId47"/>
    <p:sldId id="809" r:id="rId48"/>
    <p:sldId id="727" r:id="rId49"/>
    <p:sldId id="810" r:id="rId50"/>
    <p:sldId id="792" r:id="rId51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黃靖伶" initials="黃靖伶" lastIdx="4" clrIdx="0">
    <p:extLst>
      <p:ext uri="{19B8F6BF-5375-455C-9EA6-DF929625EA0E}">
        <p15:presenceInfo xmlns:p15="http://schemas.microsoft.com/office/powerpoint/2012/main" userId="S::banbanhuang@ms.utaipei.edu.tw::efb78cee-9faf-48b8-a2cb-5945d7b329a5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1E3F4F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6228" autoAdjust="0"/>
    <p:restoredTop sz="95700" autoAdjust="0"/>
  </p:normalViewPr>
  <p:slideViewPr>
    <p:cSldViewPr snapToGrid="0">
      <p:cViewPr varScale="1">
        <p:scale>
          <a:sx n="72" d="100"/>
          <a:sy n="72" d="100"/>
        </p:scale>
        <p:origin x="90" y="49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200" d="100"/>
        <a:sy n="200" d="100"/>
      </p:scale>
      <p:origin x="0" y="-4086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viewProps" Target="viewProps.xml"/><Relationship Id="rId7" Type="http://schemas.openxmlformats.org/officeDocument/2006/relationships/slide" Target="slides/slide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commentAuthors" Target="commentAuthors.xml"/><Relationship Id="rId5" Type="http://schemas.openxmlformats.org/officeDocument/2006/relationships/slide" Target="slides/slide1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theme" Target="theme/theme1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tableStyles" Target="tableStyles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notesMaster" Target="notesMasters/notesMaster1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6-04-17T14:57:45.851" idx="1">
    <p:pos x="10" y="10"/>
    <p:text/>
    <p:extLst>
      <p:ext uri="{C676402C-5697-4E1C-873F-D02D1690AC5C}">
        <p15:threadingInfo xmlns:p15="http://schemas.microsoft.com/office/powerpoint/2012/main" timeZoneBias="-480"/>
      </p:ext>
    </p:extLs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62B817-98AE-4A7C-9467-BF24B955DA7E}" type="datetimeFigureOut">
              <a:rPr lang="zh-TW" altLang="en-US" smtClean="0"/>
              <a:t>2026/5/10</a:t>
            </a:fld>
            <a:endParaRPr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3E4645-3F84-4821-B379-209CDA2A814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452405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3E4645-3F84-4821-B379-209CDA2A8147}" type="slidenum">
              <a:rPr lang="zh-TW" altLang="en-US" smtClean="0"/>
              <a:t>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616822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3E4645-3F84-4821-B379-209CDA2A8147}" type="slidenum">
              <a:rPr lang="zh-TW" altLang="en-US" smtClean="0"/>
              <a:t>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824957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dirty="0"/>
              <a:t>https://proteacher.moe.edu.tw/#professional_development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3E4645-3F84-4821-B379-209CDA2A8147}" type="slidenum">
              <a:rPr lang="zh-TW" altLang="en-US" smtClean="0"/>
              <a:t>8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065348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增能研習諮訊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-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提供校長課程與教學領導、課啟校長與校長諮輔相關資訊與初任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/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轉任校長輔導活動資訊。</a:t>
            </a: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dirty="0"/>
              <a:t>校長專業成長資源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-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提供校長培力影音、校務經營案例分享與校務治理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Q&amp;A</a:t>
            </a:r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zh-TW" altLang="en-US" dirty="0"/>
              <a:t>校長培力影音</a:t>
            </a:r>
            <a:r>
              <a:rPr lang="en-US" altLang="zh-TW" dirty="0"/>
              <a:t>-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由中小學校長協會定期更新與分享影片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zh-TW" altLang="en-US" dirty="0"/>
              <a:t>校務經營案例分享</a:t>
            </a:r>
            <a:r>
              <a:rPr lang="en-US" altLang="zh-TW" dirty="0"/>
              <a:t>-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提供經驗分享，包含教務類、學輔類、總務類、圖書館類、人事類、法制類、社會資源類、媒體事件類、綜合類以及初任校長類。</a:t>
            </a:r>
            <a:r>
              <a:rPr lang="en-US" altLang="zh-TW" dirty="0">
                <a:solidFill>
                  <a:srgbClr val="FF0000"/>
                </a:solidFill>
                <a:highlight>
                  <a:srgbClr val="FFFF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dirty="0">
                <a:solidFill>
                  <a:srgbClr val="FF0000"/>
                </a:solidFill>
                <a:highlight>
                  <a:srgbClr val="FFFF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校長登入後可以看全文</a:t>
            </a:r>
            <a:r>
              <a:rPr lang="en-US" altLang="zh-TW" dirty="0">
                <a:solidFill>
                  <a:srgbClr val="FF0000"/>
                </a:solidFill>
                <a:highlight>
                  <a:srgbClr val="FFFF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zh-TW" altLang="en-US" dirty="0"/>
              <a:t>校務治理</a:t>
            </a:r>
            <a:r>
              <a:rPr lang="en-US" altLang="zh-TW" dirty="0"/>
              <a:t>Q&amp;A</a:t>
            </a:r>
            <a:r>
              <a:rPr lang="en-US" altLang="zh-TW" dirty="0">
                <a:solidFill>
                  <a:srgbClr val="FF0000"/>
                </a:solidFill>
                <a:highlight>
                  <a:srgbClr val="FFFF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-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提供校務治理相關主題說明與建議</a:t>
            </a: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dirty="0"/>
              <a:t>諮輔人才資料庫</a:t>
            </a:r>
            <a:r>
              <a:rPr lang="en-US" altLang="zh-TW" dirty="0"/>
              <a:t>-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提供</a:t>
            </a:r>
            <a:r>
              <a:rPr lang="zh-TW" altLang="en-US" dirty="0">
                <a:solidFill>
                  <a:schemeClr val="accent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初任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或</a:t>
            </a:r>
            <a:r>
              <a:rPr lang="zh-TW" altLang="en-US" dirty="0">
                <a:solidFill>
                  <a:schemeClr val="accent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轉任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校長行政團隊專業諮詢。包含校務治理、專業發展、學校行政、師資素質、校園規劃與管理、危機與災害管理、偏鄉教育發展與實驗教育、永續發展議題。</a:t>
            </a: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中小學校長專業學習社群成果專區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-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提供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2024-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目前的辦理成果</a:t>
            </a: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/>
            </a:pPr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zh-TW" altLang="en-US" dirty="0">
              <a:solidFill>
                <a:srgbClr val="FF0000"/>
              </a:solidFill>
              <a:highlight>
                <a:srgbClr val="FFFF00"/>
              </a:highligh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3E4645-3F84-4821-B379-209CDA2A8147}" type="slidenum">
              <a:rPr lang="zh-TW" altLang="en-US" smtClean="0"/>
              <a:t>9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96938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dirty="0"/>
              <a:t>教師增能研習資訊－提供三類專業回饋人才培訓研習資訊。</a:t>
            </a:r>
            <a:endParaRPr lang="en-US" altLang="zh-TW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dirty="0"/>
              <a:t>共備議課專區</a:t>
            </a:r>
            <a:r>
              <a:rPr lang="en-US" altLang="zh-TW" dirty="0"/>
              <a:t>-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提供教學教材影音、回饋人才認證手冊與線上觀察資料。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zh-TW" altLang="en-US" dirty="0"/>
              <a:t>教學輔導案例影應教材</a:t>
            </a:r>
            <a:r>
              <a:rPr lang="en-US" altLang="zh-TW" dirty="0"/>
              <a:t>-</a:t>
            </a:r>
            <a:r>
              <a:rPr lang="zh-TW" altLang="en-US" dirty="0"/>
              <a:t>提供</a:t>
            </a:r>
            <a:r>
              <a:rPr lang="zh-TW" altLang="en-US" dirty="0">
                <a:solidFill>
                  <a:schemeClr val="accent1"/>
                </a:solidFill>
              </a:rPr>
              <a:t>教學觀察影片</a:t>
            </a:r>
            <a:r>
              <a:rPr lang="zh-TW" altLang="en-US" dirty="0"/>
              <a:t>與</a:t>
            </a:r>
            <a:r>
              <a:rPr lang="zh-TW" altLang="en-US" dirty="0">
                <a:solidFill>
                  <a:schemeClr val="accent1"/>
                </a:solidFill>
              </a:rPr>
              <a:t>班級經營動畫</a:t>
            </a:r>
            <a:r>
              <a:rPr lang="zh-TW" altLang="en-US" dirty="0"/>
              <a:t>。</a:t>
            </a:r>
            <a:r>
              <a:rPr lang="zh-TW" altLang="en-US" sz="1200" b="0" i="0" dirty="0">
                <a:solidFill>
                  <a:srgbClr val="85200C"/>
                </a:solidFill>
                <a:effectLst/>
                <a:latin typeface="Arial" panose="020B0604020202020204" pitchFamily="34" charset="0"/>
              </a:rPr>
              <a:t>其中可能包含</a:t>
            </a:r>
            <a:r>
              <a:rPr lang="zh-TW" altLang="en-US" sz="1200" b="1" i="0" dirty="0">
                <a:solidFill>
                  <a:srgbClr val="85200C"/>
                </a:solidFill>
                <a:effectLst/>
                <a:latin typeface="Arial" panose="020B0604020202020204" pitchFamily="34" charset="0"/>
              </a:rPr>
              <a:t>班級規範</a:t>
            </a:r>
            <a:r>
              <a:rPr lang="zh-TW" altLang="en-US" sz="1200" b="0" i="0" dirty="0">
                <a:solidFill>
                  <a:srgbClr val="85200C"/>
                </a:solidFill>
                <a:effectLst/>
                <a:latin typeface="Arial" panose="020B0604020202020204" pitchFamily="34" charset="0"/>
              </a:rPr>
              <a:t>、</a:t>
            </a:r>
            <a:r>
              <a:rPr lang="zh-TW" altLang="en-US" sz="1200" b="1" i="0" dirty="0">
                <a:solidFill>
                  <a:srgbClr val="85200C"/>
                </a:solidFill>
                <a:effectLst/>
                <a:latin typeface="Arial" panose="020B0604020202020204" pitchFamily="34" charset="0"/>
              </a:rPr>
              <a:t>親師生關係</a:t>
            </a:r>
            <a:r>
              <a:rPr lang="zh-TW" altLang="en-US" sz="1200" b="0" i="0" dirty="0">
                <a:solidFill>
                  <a:srgbClr val="85200C"/>
                </a:solidFill>
                <a:effectLst/>
                <a:latin typeface="Arial" panose="020B0604020202020204" pitchFamily="34" charset="0"/>
              </a:rPr>
              <a:t>、</a:t>
            </a:r>
            <a:r>
              <a:rPr lang="zh-TW" altLang="en-US" sz="1200" b="1" i="0" dirty="0">
                <a:solidFill>
                  <a:srgbClr val="85200C"/>
                </a:solidFill>
                <a:effectLst/>
                <a:latin typeface="Arial" panose="020B0604020202020204" pitchFamily="34" charset="0"/>
              </a:rPr>
              <a:t>親師生溝通</a:t>
            </a:r>
            <a:r>
              <a:rPr lang="zh-TW" altLang="en-US" sz="1200" b="0" i="0" dirty="0">
                <a:solidFill>
                  <a:srgbClr val="85200C"/>
                </a:solidFill>
                <a:effectLst/>
                <a:latin typeface="Arial" panose="020B0604020202020204" pitchFamily="34" charset="0"/>
              </a:rPr>
              <a:t>、</a:t>
            </a:r>
            <a:r>
              <a:rPr lang="zh-TW" altLang="en-US" sz="1200" b="1" i="0" dirty="0">
                <a:solidFill>
                  <a:srgbClr val="85200C"/>
                </a:solidFill>
                <a:effectLst/>
                <a:latin typeface="Arial" panose="020B0604020202020204" pitchFamily="34" charset="0"/>
              </a:rPr>
              <a:t>學生同儕關係</a:t>
            </a:r>
            <a:r>
              <a:rPr lang="zh-TW" altLang="en-US" sz="1200" b="0" i="0" dirty="0">
                <a:solidFill>
                  <a:srgbClr val="85200C"/>
                </a:solidFill>
                <a:effectLst/>
                <a:latin typeface="Arial" panose="020B0604020202020204" pitchFamily="34" charset="0"/>
              </a:rPr>
              <a:t>、</a:t>
            </a:r>
            <a:r>
              <a:rPr lang="zh-TW" altLang="en-US" sz="1200" b="1" i="0" dirty="0">
                <a:solidFill>
                  <a:srgbClr val="85200C"/>
                </a:solidFill>
                <a:effectLst/>
                <a:latin typeface="Arial" panose="020B0604020202020204" pitchFamily="34" charset="0"/>
              </a:rPr>
              <a:t>學生輔導</a:t>
            </a:r>
            <a:r>
              <a:rPr lang="zh-TW" altLang="en-US" sz="1200" b="0" i="0" dirty="0">
                <a:solidFill>
                  <a:srgbClr val="85200C"/>
                </a:solidFill>
                <a:effectLst/>
                <a:latin typeface="Arial" panose="020B0604020202020204" pitchFamily="34" charset="0"/>
              </a:rPr>
              <a:t>或</a:t>
            </a:r>
            <a:r>
              <a:rPr lang="zh-TW" altLang="en-US" sz="1200" b="1" i="0" dirty="0">
                <a:solidFill>
                  <a:srgbClr val="85200C"/>
                </a:solidFill>
                <a:effectLst/>
                <a:latin typeface="Arial" panose="020B0604020202020204" pitchFamily="34" charset="0"/>
              </a:rPr>
              <a:t>課堂行為</a:t>
            </a:r>
            <a:r>
              <a:rPr lang="zh-TW" altLang="en-US" sz="1200" b="0" i="0" dirty="0">
                <a:solidFill>
                  <a:srgbClr val="85200C"/>
                </a:solidFill>
                <a:effectLst/>
                <a:latin typeface="Arial" panose="020B0604020202020204" pitchFamily="34" charset="0"/>
              </a:rPr>
              <a:t>等各類議題。</a:t>
            </a:r>
            <a:endParaRPr lang="en-US" altLang="zh-TW" dirty="0"/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zh-TW" altLang="en-US" dirty="0"/>
              <a:t>教學觀察影音教材－</a:t>
            </a:r>
            <a:r>
              <a:rPr lang="zh-TW" altLang="en-US" sz="1800" b="0" i="0" dirty="0">
                <a:solidFill>
                  <a:srgbClr val="85200C"/>
                </a:solidFill>
                <a:effectLst/>
                <a:latin typeface="Arial" panose="020B0604020202020204" pitchFamily="34" charset="0"/>
              </a:rPr>
              <a:t>模擬教師在實際教學現場欲採用</a:t>
            </a:r>
            <a:r>
              <a:rPr lang="zh-TW" altLang="en-US" sz="1800" b="1" i="0" u="sng" dirty="0">
                <a:solidFill>
                  <a:srgbClr val="85200C"/>
                </a:solidFill>
                <a:effectLst/>
                <a:latin typeface="Arial" panose="020B0604020202020204" pitchFamily="34" charset="0"/>
              </a:rPr>
              <a:t>「授課教師主導的教學觀察（</a:t>
            </a:r>
            <a:r>
              <a:rPr lang="en-US" altLang="zh-TW" sz="1800" b="1" i="0" u="sng" dirty="0">
                <a:solidFill>
                  <a:srgbClr val="85200C"/>
                </a:solidFill>
                <a:effectLst/>
                <a:latin typeface="Arial" panose="020B0604020202020204" pitchFamily="34" charset="0"/>
              </a:rPr>
              <a:t>TDO</a:t>
            </a:r>
            <a:r>
              <a:rPr lang="zh-TW" altLang="en-US" sz="1800" b="1" i="0" u="sng" dirty="0">
                <a:solidFill>
                  <a:srgbClr val="85200C"/>
                </a:solidFill>
                <a:effectLst/>
                <a:latin typeface="Arial" panose="020B0604020202020204" pitchFamily="34" charset="0"/>
              </a:rPr>
              <a:t>）」</a:t>
            </a:r>
            <a:r>
              <a:rPr lang="zh-TW" altLang="en-US" sz="1800" b="0" i="0" dirty="0">
                <a:solidFill>
                  <a:srgbClr val="85200C"/>
                </a:solidFill>
                <a:effectLst/>
                <a:latin typeface="Arial" panose="020B0604020202020204" pitchFamily="34" charset="0"/>
              </a:rPr>
              <a:t>方式進行教學觀察時可能遇到的問題和實際場景。</a:t>
            </a:r>
            <a:endParaRPr lang="en-US" altLang="zh-TW" dirty="0"/>
          </a:p>
          <a:p>
            <a:pPr marL="685800" lvl="1" indent="-228600">
              <a:buFont typeface="+mj-lt"/>
              <a:buAutoNum type="arabicPeriod"/>
            </a:pPr>
            <a:r>
              <a:rPr lang="zh-TW" altLang="en-US" dirty="0"/>
              <a:t>回饋人才認證手冊</a:t>
            </a:r>
            <a:r>
              <a:rPr lang="en-US" altLang="zh-TW" dirty="0"/>
              <a:t>-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提供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110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年以前專業回饋人才</a:t>
            </a:r>
            <a:r>
              <a:rPr lang="zh-TW" altLang="en-US" dirty="0">
                <a:solidFill>
                  <a:schemeClr val="accent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認證手冊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與</a:t>
            </a:r>
            <a:r>
              <a:rPr lang="zh-TW" altLang="en-US" dirty="0">
                <a:solidFill>
                  <a:schemeClr val="accent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觀察工具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。（認證審查權限－已回歸到縣市辦理）</a:t>
            </a: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685800" lvl="1" indent="-228600">
              <a:buFont typeface="+mj-lt"/>
              <a:buAutoNum type="arabicPeriod"/>
            </a:pPr>
            <a:r>
              <a:rPr lang="zh-TW" altLang="en-US" dirty="0"/>
              <a:t>線上觀察資料專區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-</a:t>
            </a:r>
            <a:r>
              <a:rPr lang="zh-TW" altLang="en-US" dirty="0"/>
              <a:t>提供</a:t>
            </a:r>
            <a:r>
              <a:rPr lang="zh-TW" altLang="en-US" dirty="0">
                <a:solidFill>
                  <a:schemeClr val="tx2">
                    <a:lumMod val="75000"/>
                  </a:schemeClr>
                </a:solidFill>
              </a:rPr>
              <a:t>線上觀察表</a:t>
            </a:r>
            <a:r>
              <a:rPr lang="zh-TW" altLang="en-US" dirty="0"/>
              <a:t>。</a:t>
            </a:r>
            <a:endParaRPr lang="en-US" altLang="zh-TW" dirty="0"/>
          </a:p>
          <a:p>
            <a:endParaRPr lang="zh-TW" altLang="en-US" dirty="0"/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3E4645-3F84-4821-B379-209CDA2A8147}" type="slidenum">
              <a:rPr lang="zh-TW" altLang="en-US" smtClean="0"/>
              <a:t>10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360938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dirty="0"/>
              <a:t>共備議課專區</a:t>
            </a:r>
            <a:r>
              <a:rPr lang="en-US" altLang="zh-TW" dirty="0"/>
              <a:t>-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提供教學教材影音、回饋人才認證手冊與線上觀察資料。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dirty="0"/>
              <a:t>教學教材影音專區</a:t>
            </a:r>
            <a:r>
              <a:rPr lang="en-US" altLang="zh-TW" dirty="0"/>
              <a:t>-</a:t>
            </a:r>
            <a:r>
              <a:rPr lang="zh-TW" altLang="en-US" dirty="0"/>
              <a:t>提供</a:t>
            </a:r>
            <a:r>
              <a:rPr lang="zh-TW" altLang="en-US" dirty="0">
                <a:solidFill>
                  <a:schemeClr val="accent1"/>
                </a:solidFill>
              </a:rPr>
              <a:t>教學觀察影片</a:t>
            </a:r>
            <a:r>
              <a:rPr lang="zh-TW" altLang="en-US" dirty="0"/>
              <a:t>與</a:t>
            </a:r>
            <a:r>
              <a:rPr lang="zh-TW" altLang="en-US" dirty="0">
                <a:solidFill>
                  <a:schemeClr val="accent1"/>
                </a:solidFill>
              </a:rPr>
              <a:t>班級經營動畫</a:t>
            </a:r>
            <a:r>
              <a:rPr lang="zh-TW" altLang="en-US" dirty="0"/>
              <a:t>。</a:t>
            </a:r>
            <a:endParaRPr lang="en-US" altLang="zh-TW" dirty="0"/>
          </a:p>
          <a:p>
            <a:r>
              <a:rPr lang="zh-TW" altLang="en-US" dirty="0"/>
              <a:t>回饋人才認證手冊</a:t>
            </a:r>
            <a:r>
              <a:rPr lang="en-US" altLang="zh-TW" dirty="0"/>
              <a:t>-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提供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110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年以前專業回饋人才</a:t>
            </a:r>
            <a:r>
              <a:rPr lang="zh-TW" altLang="en-US" dirty="0">
                <a:solidFill>
                  <a:schemeClr val="accent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認證手冊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與</a:t>
            </a:r>
            <a:r>
              <a:rPr lang="zh-TW" altLang="en-US" dirty="0">
                <a:solidFill>
                  <a:schemeClr val="accent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觀察工具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。（認證審查權限－已回歸到縣市辦理）</a:t>
            </a: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dirty="0"/>
              <a:t>線上觀察資料專區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-</a:t>
            </a:r>
            <a:r>
              <a:rPr lang="zh-TW" altLang="en-US" dirty="0"/>
              <a:t>提供</a:t>
            </a:r>
            <a:r>
              <a:rPr lang="zh-TW" altLang="en-US" dirty="0">
                <a:solidFill>
                  <a:schemeClr val="tx2">
                    <a:lumMod val="75000"/>
                  </a:schemeClr>
                </a:solidFill>
              </a:rPr>
              <a:t>線上觀察表</a:t>
            </a:r>
            <a:r>
              <a:rPr lang="zh-TW" altLang="en-US" dirty="0"/>
              <a:t>。</a:t>
            </a:r>
            <a:endParaRPr lang="en-US" altLang="zh-TW" dirty="0"/>
          </a:p>
          <a:p>
            <a:endParaRPr lang="zh-TW" altLang="en-US" dirty="0"/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63E4645-3F84-4821-B379-209CDA2A8147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0197324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/>
              <a:t>「老師看這一頁就好，重點只有一個</a:t>
            </a:r>
            <a:r>
              <a:rPr lang="en-US" altLang="zh-TW" dirty="0"/>
              <a:t>——</a:t>
            </a:r>
            <a:r>
              <a:rPr lang="zh-TW" altLang="en-US" dirty="0"/>
              <a:t>登入前後差在哪裡」</a:t>
            </a:r>
          </a:p>
          <a:p>
            <a:r>
              <a:rPr lang="zh-TW" altLang="en-US" dirty="0"/>
              <a:t>👉 左邊：</a:t>
            </a:r>
            <a:br>
              <a:rPr lang="zh-TW" altLang="en-US" dirty="0"/>
            </a:br>
            <a:r>
              <a:rPr lang="zh-TW" altLang="en-US" dirty="0"/>
              <a:t>「未登入就是看資料，但不能填寫、不能申請」</a:t>
            </a:r>
          </a:p>
          <a:p>
            <a:r>
              <a:rPr lang="zh-TW" altLang="en-US" dirty="0"/>
              <a:t>👉 右邊：</a:t>
            </a:r>
            <a:br>
              <a:rPr lang="zh-TW" altLang="en-US" dirty="0"/>
            </a:br>
            <a:r>
              <a:rPr lang="zh-TW" altLang="en-US" dirty="0"/>
              <a:t>「登入後才可以申請認證、填寫歷程，系統也會幫你記錄」</a:t>
            </a:r>
          </a:p>
          <a:p>
            <a:br>
              <a:rPr lang="zh-TW" altLang="en-US"/>
            </a:br>
            <a:r>
              <a:rPr lang="zh-TW" altLang="en-US"/>
              <a:t>「協助老師累積</a:t>
            </a:r>
            <a:r>
              <a:rPr lang="zh-TW" altLang="en-US" dirty="0"/>
              <a:t>你的專業發展紀錄」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63E4645-3F84-4821-B379-209CDA2A8147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5871746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dirty="0"/>
              <a:t>https://drive.google.com/file/d/1Qfp2TKUVUkSfSf0U2mGj9fXx6KK732ry/view?usp=sharing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3E4645-3F84-4821-B379-209CDA2A8147}" type="slidenum">
              <a:rPr lang="zh-TW" altLang="en-US" smtClean="0"/>
              <a:t>18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9046069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3:notes"/>
          <p:cNvSpPr txBox="1">
            <a:spLocks noGrp="1"/>
          </p:cNvSpPr>
          <p:nvPr>
            <p:ph type="body" idx="1"/>
          </p:nvPr>
        </p:nvSpPr>
        <p:spPr>
          <a:xfrm>
            <a:off x="710407" y="4925407"/>
            <a:ext cx="5683250" cy="4029879"/>
          </a:xfrm>
          <a:prstGeom prst="rect">
            <a:avLst/>
          </a:prstGeom>
        </p:spPr>
        <p:txBody>
          <a:bodyPr spcFirstLastPara="1" wrap="square" lIns="99059" tIns="49516" rIns="99059" bIns="49516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324" name="Google Shape;324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p4:notes"/>
          <p:cNvSpPr txBox="1">
            <a:spLocks noGrp="1"/>
          </p:cNvSpPr>
          <p:nvPr>
            <p:ph type="body" idx="1"/>
          </p:nvPr>
        </p:nvSpPr>
        <p:spPr>
          <a:xfrm>
            <a:off x="710407" y="4925407"/>
            <a:ext cx="5683250" cy="4029879"/>
          </a:xfrm>
          <a:prstGeom prst="rect">
            <a:avLst/>
          </a:prstGeom>
        </p:spPr>
        <p:txBody>
          <a:bodyPr spcFirstLastPara="1" wrap="square" lIns="99059" tIns="49516" rIns="99059" bIns="49516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334" name="Google Shape;33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12:notes"/>
          <p:cNvSpPr txBox="1">
            <a:spLocks noGrp="1"/>
          </p:cNvSpPr>
          <p:nvPr>
            <p:ph type="body" idx="1"/>
          </p:nvPr>
        </p:nvSpPr>
        <p:spPr>
          <a:xfrm>
            <a:off x="681038" y="4783138"/>
            <a:ext cx="5445125" cy="3913187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2" name="Google Shape;262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3013"/>
            <a:ext cx="5962650" cy="33543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24582583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12:notes"/>
          <p:cNvSpPr txBox="1">
            <a:spLocks noGrp="1"/>
          </p:cNvSpPr>
          <p:nvPr>
            <p:ph type="body" idx="1"/>
          </p:nvPr>
        </p:nvSpPr>
        <p:spPr>
          <a:xfrm>
            <a:off x="681038" y="4783138"/>
            <a:ext cx="5445125" cy="3913187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2" name="Google Shape;262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3013"/>
            <a:ext cx="5962650" cy="33543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725542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5:notes"/>
          <p:cNvSpPr txBox="1">
            <a:spLocks noGrp="1"/>
          </p:cNvSpPr>
          <p:nvPr>
            <p:ph type="body" idx="1"/>
          </p:nvPr>
        </p:nvSpPr>
        <p:spPr>
          <a:xfrm>
            <a:off x="710407" y="4925407"/>
            <a:ext cx="5683250" cy="4029879"/>
          </a:xfrm>
          <a:prstGeom prst="rect">
            <a:avLst/>
          </a:prstGeom>
        </p:spPr>
        <p:txBody>
          <a:bodyPr spcFirstLastPara="1" wrap="square" lIns="99059" tIns="49516" rIns="99059" bIns="49516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344" name="Google Shape;344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p6:notes"/>
          <p:cNvSpPr txBox="1">
            <a:spLocks noGrp="1"/>
          </p:cNvSpPr>
          <p:nvPr>
            <p:ph type="body" idx="1"/>
          </p:nvPr>
        </p:nvSpPr>
        <p:spPr>
          <a:xfrm>
            <a:off x="710407" y="4925407"/>
            <a:ext cx="5683250" cy="4029879"/>
          </a:xfrm>
          <a:prstGeom prst="rect">
            <a:avLst/>
          </a:prstGeom>
        </p:spPr>
        <p:txBody>
          <a:bodyPr spcFirstLastPara="1" wrap="square" lIns="99059" tIns="49516" rIns="99059" bIns="49516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354" name="Google Shape;35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p7:notes"/>
          <p:cNvSpPr txBox="1">
            <a:spLocks noGrp="1"/>
          </p:cNvSpPr>
          <p:nvPr>
            <p:ph type="body" idx="1"/>
          </p:nvPr>
        </p:nvSpPr>
        <p:spPr>
          <a:xfrm>
            <a:off x="710407" y="4925407"/>
            <a:ext cx="5683250" cy="4029879"/>
          </a:xfrm>
          <a:prstGeom prst="rect">
            <a:avLst/>
          </a:prstGeom>
        </p:spPr>
        <p:txBody>
          <a:bodyPr spcFirstLastPara="1" wrap="square" lIns="99059" tIns="49516" rIns="99059" bIns="49516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365" name="Google Shape;36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8:notes"/>
          <p:cNvSpPr txBox="1">
            <a:spLocks noGrp="1"/>
          </p:cNvSpPr>
          <p:nvPr>
            <p:ph type="body" idx="1"/>
          </p:nvPr>
        </p:nvSpPr>
        <p:spPr>
          <a:xfrm>
            <a:off x="681038" y="4783138"/>
            <a:ext cx="5445125" cy="3913187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6" name="Google Shape;226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3013"/>
            <a:ext cx="5962650" cy="33543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9:notes"/>
          <p:cNvSpPr txBox="1">
            <a:spLocks noGrp="1"/>
          </p:cNvSpPr>
          <p:nvPr>
            <p:ph type="body" idx="1"/>
          </p:nvPr>
        </p:nvSpPr>
        <p:spPr>
          <a:xfrm>
            <a:off x="681038" y="4783138"/>
            <a:ext cx="5445125" cy="3913187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5" name="Google Shape;235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3013"/>
            <a:ext cx="5962650" cy="33543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10:notes"/>
          <p:cNvSpPr txBox="1">
            <a:spLocks noGrp="1"/>
          </p:cNvSpPr>
          <p:nvPr>
            <p:ph type="body" idx="1"/>
          </p:nvPr>
        </p:nvSpPr>
        <p:spPr>
          <a:xfrm>
            <a:off x="681038" y="4783138"/>
            <a:ext cx="5445125" cy="3913187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4" name="Google Shape;244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3013"/>
            <a:ext cx="5962650" cy="33543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11:notes"/>
          <p:cNvSpPr txBox="1">
            <a:spLocks noGrp="1"/>
          </p:cNvSpPr>
          <p:nvPr>
            <p:ph type="body" idx="1"/>
          </p:nvPr>
        </p:nvSpPr>
        <p:spPr>
          <a:xfrm>
            <a:off x="681038" y="4783138"/>
            <a:ext cx="5445125" cy="3913187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3" name="Google Shape;253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3013"/>
            <a:ext cx="5962650" cy="33543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12:notes"/>
          <p:cNvSpPr txBox="1">
            <a:spLocks noGrp="1"/>
          </p:cNvSpPr>
          <p:nvPr>
            <p:ph type="body" idx="1"/>
          </p:nvPr>
        </p:nvSpPr>
        <p:spPr>
          <a:xfrm>
            <a:off x="681038" y="4783138"/>
            <a:ext cx="5445125" cy="3913187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2" name="Google Shape;262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3013"/>
            <a:ext cx="5962650" cy="33543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63E4645-3F84-4821-B379-209CDA2A8147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206102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63E4645-3F84-4821-B379-209CDA2A8147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2684966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63E4645-3F84-4821-B379-209CDA2A8147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3653199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63E4645-3F84-4821-B379-209CDA2A8147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9506241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63E4645-3F84-4821-B379-209CDA2A8147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38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4761108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63E4645-3F84-4821-B379-209CDA2A8147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39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3322348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63E4645-3F84-4821-B379-209CDA2A8147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40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0603605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63E4645-3F84-4821-B379-209CDA2A8147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41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9338534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63E4645-3F84-4821-B379-209CDA2A8147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42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5261410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63E4645-3F84-4821-B379-209CDA2A8147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43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6031121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/>
              <a:t>謝謝您的耐心聆聽</a:t>
            </a:r>
            <a:endParaRPr lang="en-US" altLang="zh-TW" dirty="0"/>
          </a:p>
          <a:p>
            <a:r>
              <a:rPr lang="zh-TW" altLang="en-US" dirty="0"/>
              <a:t>歡迎各縣市及全國中小學教師</a:t>
            </a:r>
          </a:p>
          <a:p>
            <a:r>
              <a:rPr lang="zh-TW" altLang="en-US" dirty="0"/>
              <a:t>使用本平臺！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793C3C4-DFAA-4915-8BA0-D8C0A834D146}" type="slidenum">
              <a:rPr lang="zh-TW" altLang="en-US" smtClean="0">
                <a:solidFill>
                  <a:prstClr val="black"/>
                </a:solidFill>
              </a:rPr>
              <a:pPr>
                <a:defRPr/>
              </a:pPr>
              <a:t>47</a:t>
            </a:fld>
            <a:endParaRPr lang="zh-TW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56651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3200" b="1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84AD7E-538A-4A5A-9E30-07AE98BDDDF7}" type="datetime1">
              <a:rPr lang="zh-TW" altLang="en-US" smtClean="0"/>
              <a:t>2026/5/10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EA0AB-FA42-402A-9F26-465CCD4B195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472743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 b="1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TW" altLang="en-US" dirty="0"/>
              <a:t>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6AD2E-24EB-4622-9C20-1DD1AD530BC6}" type="datetime1">
              <a:rPr lang="zh-TW" altLang="en-US" smtClean="0"/>
              <a:t>2026/5/10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EA0AB-FA42-402A-9F26-465CCD4B195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949471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D917B-09E0-42F1-A3C1-E1509395F5E8}" type="datetime1">
              <a:rPr lang="zh-TW" altLang="en-US" smtClean="0"/>
              <a:t>2026/5/10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EA0AB-FA42-402A-9F26-465CCD4B195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468982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dirty="0"/>
              <a:t>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dirty="0"/>
              <a:t>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F7C3C7-6E98-4692-96A9-D376CF17C4BD}" type="datetime1">
              <a:rPr lang="zh-TW" altLang="en-US" smtClean="0"/>
              <a:t>2026/5/10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EA0AB-FA42-402A-9F26-465CCD4B195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410263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dirty="0"/>
              <a:t>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zh-TW" altLang="en-US" dirty="0"/>
              <a:t>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zh-TW" altLang="en-US" dirty="0"/>
              <a:t>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611AB-BB38-4F5E-A9BB-9C03E2F57BC5}" type="datetime1">
              <a:rPr lang="zh-TW" altLang="en-US" smtClean="0"/>
              <a:t>2026/5/10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EA0AB-FA42-402A-9F26-465CCD4B195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718819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DDDF7-4DA8-41B4-8799-89C05CE0D619}" type="datetime1">
              <a:rPr lang="zh-TW" altLang="en-US" smtClean="0"/>
              <a:t>2026/5/10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EA0AB-FA42-402A-9F26-465CCD4B195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599808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E914D7-0DB1-4999-A369-1FDF60FDF222}" type="datetime1">
              <a:rPr lang="zh-TW" altLang="en-US" smtClean="0"/>
              <a:t>2026/5/10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EA0AB-FA42-402A-9F26-465CCD4B195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209419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4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dirty="0"/>
              <a:t>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13BFF-3239-4687-B403-B14658053188}" type="datetime1">
              <a:rPr lang="zh-TW" altLang="en-US" smtClean="0"/>
              <a:t>2026/5/10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EA0AB-FA42-402A-9F26-465CCD4B195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524503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dirty="0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8869BF-9002-4486-9854-AFDEDE85F55C}" type="datetime1">
              <a:rPr lang="zh-TW" altLang="en-US" smtClean="0"/>
              <a:t>2026/5/10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EA0AB-FA42-402A-9F26-465CCD4B195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957399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F4E00-1223-4DA1-BB0E-A53F797E5F17}" type="datetime1">
              <a:rPr lang="zh-TW" altLang="en-US" smtClean="0"/>
              <a:t>2026/5/10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EA0AB-FA42-402A-9F26-465CCD4B195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965630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A74C4C-D6F4-4C72-81C1-411AFACAC601}" type="datetime1">
              <a:rPr lang="zh-TW" altLang="en-US" smtClean="0"/>
              <a:t>2026/5/10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EA0AB-FA42-402A-9F26-465CCD4B195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996320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CA58ACBC-8AEC-424E-B26A-862F0F493E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DC305F4F-936E-43CE-8543-7EAAF75CD0D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 dirty="0"/>
              <a:t>按一下以編輯母片子標題樣式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C656EE70-2041-4AE3-B9A2-1E3180DD0C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38612B-2632-4A3A-902E-D7521A70A5AB}" type="datetimeFigureOut">
              <a:rPr lang="zh-TW" altLang="en-US" smtClean="0"/>
              <a:t>2026/5/10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B415D7FB-1726-4DAA-8AAE-B2470F1E37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1A7A7BDB-902A-4CBE-81C7-E37E16E6B9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000"/>
            </a:lvl1pPr>
          </a:lstStyle>
          <a:p>
            <a:fld id="{A3ECABC1-FA91-4F0B-B453-B4780930F90D}" type="slidenum">
              <a:rPr lang="zh-TW" altLang="en-US" smtClean="0"/>
              <a:pPr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7834769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標題及物件" type="obj">
  <p:cSld name="標題及物件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1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3" name="Google Shape;93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7767091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章節標題" type="secHead">
  <p:cSld name="章節標題"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6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16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05" name="Google Shape;105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520106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兩項物件" type="twoObj">
  <p:cSld name="兩項物件"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1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1" name="Google Shape;111;p17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2" name="Google Shape;112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5794073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比對" type="twoTxTwoObj">
  <p:cSld name="比對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8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18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18" name="Google Shape;118;p18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9" name="Google Shape;119;p18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20" name="Google Shape;120;p18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1" name="Google Shape;121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2" name="Google Shape;122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077030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只有標題" type="titleOnly">
  <p:cSld name="只有標題"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1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6" name="Google Shape;126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7" name="Google Shape;127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8" name="Google Shape;128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2416109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空白" type="blank">
  <p:cSld name="空白"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1" name="Google Shape;131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2" name="Google Shape;132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3944418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含標題的內容" type="objTx">
  <p:cSld name="含標題的內容"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5" name="Google Shape;135;p21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136" name="Google Shape;136;p21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37" name="Google Shape;137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8" name="Google Shape;138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9" name="Google Shape;139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0979259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含標題的圖片" type="picTx">
  <p:cSld name="含標題的圖片"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2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2" name="Google Shape;142;p22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3" name="Google Shape;143;p22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44" name="Google Shape;144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5" name="Google Shape;145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6" name="Google Shape;146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3052360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標題及直排文字" type="vertTx">
  <p:cSld name="標題及直排文字"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9" name="Google Shape;149;p23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0" name="Google Shape;150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1" name="Google Shape;151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2" name="Google Shape;152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7869831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直排標題及文字" type="vertTitleAndTx">
  <p:cSld name="直排標題及文字"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4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5" name="Google Shape;155;p24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6" name="Google Shape;156;p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7" name="Google Shape;157;p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8" name="Google Shape;158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6214142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標題及物件" type="obj">
  <p:cSld name="標題及物件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1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3" name="Google Shape;93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1629075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標題投影片" type="title">
  <p:cSld name="標題投影片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5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15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99" name="Google Shape;99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1" name="Google Shape;101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550747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章節標題" type="secHead">
  <p:cSld name="章節標題"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6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16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05" name="Google Shape;105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4083813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兩項物件" type="twoObj">
  <p:cSld name="兩項物件"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1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1" name="Google Shape;111;p17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2" name="Google Shape;112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7345333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比對" type="twoTxTwoObj">
  <p:cSld name="比對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8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18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18" name="Google Shape;118;p18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9" name="Google Shape;119;p18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20" name="Google Shape;120;p18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1" name="Google Shape;121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2" name="Google Shape;122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3188249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只有標題" type="titleOnly">
  <p:cSld name="只有標題"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1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6" name="Google Shape;126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7" name="Google Shape;127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8" name="Google Shape;128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9358582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空白" type="blank">
  <p:cSld name="空白"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1" name="Google Shape;131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2" name="Google Shape;132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7307396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含標題的內容" type="objTx">
  <p:cSld name="含標題的內容"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5" name="Google Shape;135;p21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136" name="Google Shape;136;p21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37" name="Google Shape;137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8" name="Google Shape;138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9" name="Google Shape;139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8310261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含標題的圖片" type="picTx">
  <p:cSld name="含標題的圖片"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2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2" name="Google Shape;142;p22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3" name="Google Shape;143;p22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44" name="Google Shape;144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5" name="Google Shape;145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6" name="Google Shape;146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9267450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標題及直排文字" type="vertTx">
  <p:cSld name="標題及直排文字"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9" name="Google Shape;149;p23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0" name="Google Shape;150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1" name="Google Shape;151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2" name="Google Shape;152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2918850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直排標題及文字" type="vertTitleAndTx">
  <p:cSld name="直排標題及文字"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4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5" name="Google Shape;155;p24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6" name="Google Shape;156;p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7" name="Google Shape;157;p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8" name="Google Shape;158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8189111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420283"/>
            <a:ext cx="5181600" cy="98001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2590800"/>
            <a:ext cx="4267200" cy="11684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048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096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9144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2192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5240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8288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1337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438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533936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492457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1542" y="2937934"/>
            <a:ext cx="5181600" cy="908050"/>
          </a:xfrm>
        </p:spPr>
        <p:txBody>
          <a:bodyPr anchor="t"/>
          <a:lstStyle>
            <a:lvl1pPr algn="l">
              <a:defRPr sz="2667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1542" y="1937809"/>
            <a:ext cx="5181600" cy="1000125"/>
          </a:xfrm>
        </p:spPr>
        <p:txBody>
          <a:bodyPr anchor="b"/>
          <a:lstStyle>
            <a:lvl1pPr marL="0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1pPr>
            <a:lvl2pPr marL="30481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2pPr>
            <a:lvl3pPr marL="609630" indent="0">
              <a:buNone/>
              <a:defRPr sz="1067">
                <a:solidFill>
                  <a:schemeClr val="tx1">
                    <a:tint val="75000"/>
                  </a:schemeClr>
                </a:solidFill>
              </a:defRPr>
            </a:lvl3pPr>
            <a:lvl4pPr marL="91444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4pPr>
            <a:lvl5pPr marL="121926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5pPr>
            <a:lvl6pPr marL="152407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6pPr>
            <a:lvl7pPr marL="182889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7pPr>
            <a:lvl8pPr marL="2133707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8pPr>
            <a:lvl9pPr marL="2438522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208606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98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566039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23409"/>
            <a:ext cx="2693459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449917"/>
            <a:ext cx="2693459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096684" y="1023409"/>
            <a:ext cx="2694517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96684" y="1449917"/>
            <a:ext cx="2694517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78684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504647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563100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82033"/>
            <a:ext cx="2005542" cy="774700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3367" y="182034"/>
            <a:ext cx="3407833" cy="3902075"/>
          </a:xfrm>
        </p:spPr>
        <p:txBody>
          <a:bodyPr/>
          <a:lstStyle>
            <a:lvl1pPr>
              <a:defRPr sz="2133"/>
            </a:lvl1pPr>
            <a:lvl2pPr>
              <a:defRPr sz="1867"/>
            </a:lvl2pPr>
            <a:lvl3pPr>
              <a:defRPr sz="1600"/>
            </a:lvl3pPr>
            <a:lvl4pPr>
              <a:defRPr sz="1333"/>
            </a:lvl4pPr>
            <a:lvl5pPr>
              <a:defRPr sz="1333"/>
            </a:lvl5pPr>
            <a:lvl6pPr>
              <a:defRPr sz="1333"/>
            </a:lvl6pPr>
            <a:lvl7pPr>
              <a:defRPr sz="1333"/>
            </a:lvl7pPr>
            <a:lvl8pPr>
              <a:defRPr sz="1333"/>
            </a:lvl8pPr>
            <a:lvl9pPr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0" y="956734"/>
            <a:ext cx="2005542" cy="31273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180003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4859" y="3200400"/>
            <a:ext cx="3657600" cy="377825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94859" y="408517"/>
            <a:ext cx="3657600" cy="2743200"/>
          </a:xfrm>
        </p:spPr>
        <p:txBody>
          <a:bodyPr/>
          <a:lstStyle>
            <a:lvl1pPr marL="0" indent="0">
              <a:buNone/>
              <a:defRPr sz="2133"/>
            </a:lvl1pPr>
            <a:lvl2pPr marL="304815" indent="0">
              <a:buNone/>
              <a:defRPr sz="1867"/>
            </a:lvl2pPr>
            <a:lvl3pPr marL="609630" indent="0">
              <a:buNone/>
              <a:defRPr sz="1600"/>
            </a:lvl3pPr>
            <a:lvl4pPr marL="914446" indent="0">
              <a:buNone/>
              <a:defRPr sz="1333"/>
            </a:lvl4pPr>
            <a:lvl5pPr marL="1219261" indent="0">
              <a:buNone/>
              <a:defRPr sz="1333"/>
            </a:lvl5pPr>
            <a:lvl6pPr marL="1524076" indent="0">
              <a:buNone/>
              <a:defRPr sz="1333"/>
            </a:lvl6pPr>
            <a:lvl7pPr marL="1828891" indent="0">
              <a:buNone/>
              <a:defRPr sz="1333"/>
            </a:lvl7pPr>
            <a:lvl8pPr marL="2133707" indent="0">
              <a:buNone/>
              <a:defRPr sz="1333"/>
            </a:lvl8pPr>
            <a:lvl9pPr marL="2438522" indent="0">
              <a:buNone/>
              <a:defRPr sz="1333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94859" y="3578225"/>
            <a:ext cx="3657600" cy="5365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182272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158303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419600" y="183092"/>
            <a:ext cx="1371600" cy="39010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183092"/>
            <a:ext cx="4013200" cy="39010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20128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image" Target="../media/image1.jpg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dirty="0"/>
              <a:t>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9D76EE-867B-45EE-BB63-954564583436}" type="datetime1">
              <a:rPr lang="zh-TW" altLang="en-US" smtClean="0"/>
              <a:t>2026/5/10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5EA0AB-FA42-402A-9F26-465CCD4B195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51463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0" r:id="rId5"/>
    <p:sldLayoutId id="2147483711" r:id="rId6"/>
    <p:sldLayoutId id="2147483712" r:id="rId7"/>
    <p:sldLayoutId id="2147483713" r:id="rId8"/>
    <p:sldLayoutId id="2147483714" r:id="rId9"/>
    <p:sldLayoutId id="2147483715" r:id="rId10"/>
    <p:sldLayoutId id="2147483716" r:id="rId11"/>
    <p:sldLayoutId id="2147483649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/>
          </a:solidFill>
          <a:latin typeface="微軟正黑體" panose="020B0604030504040204" pitchFamily="34" charset="-120"/>
          <a:ea typeface="微軟正黑體" panose="020B0604030504040204" pitchFamily="34" charset="-120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微軟正黑體" panose="020B0604030504040204" pitchFamily="34" charset="-120"/>
          <a:ea typeface="微軟正黑體" panose="020B0604030504040204" pitchFamily="34" charset="-12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微軟正黑體" panose="020B0604030504040204" pitchFamily="34" charset="-120"/>
          <a:ea typeface="微軟正黑體" panose="020B0604030504040204" pitchFamily="34" charset="-12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微軟正黑體" panose="020B0604030504040204" pitchFamily="34" charset="-120"/>
          <a:ea typeface="微軟正黑體" panose="020B0604030504040204" pitchFamily="34" charset="-12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微軟正黑體" panose="020B0604030504040204" pitchFamily="34" charset="-120"/>
          <a:ea typeface="微軟正黑體" panose="020B0604030504040204" pitchFamily="34" charset="-12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微軟正黑體" panose="020B0604030504040204" pitchFamily="34" charset="-120"/>
          <a:ea typeface="微軟正黑體" panose="020B0604030504040204" pitchFamily="34" charset="-12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2">
            <a:alphaModFix amt="40000"/>
          </a:blip>
          <a:stretch>
            <a:fillRect/>
          </a:stretch>
        </a:blipFill>
        <a:effectLst/>
      </p:bgPr>
    </p:bg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86" name="Google Shape;86;p1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7" name="Google Shape;87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8" name="Google Shape;88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9" name="Google Shape;89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10716340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18" r:id="rId1"/>
    <p:sldLayoutId id="2147483719" r:id="rId2"/>
    <p:sldLayoutId id="2147483720" r:id="rId3"/>
    <p:sldLayoutId id="2147483721" r:id="rId4"/>
    <p:sldLayoutId id="2147483722" r:id="rId5"/>
    <p:sldLayoutId id="2147483723" r:id="rId6"/>
    <p:sldLayoutId id="2147483724" r:id="rId7"/>
    <p:sldLayoutId id="2147483725" r:id="rId8"/>
    <p:sldLayoutId id="2147483726" r:id="rId9"/>
    <p:sldLayoutId id="2147483727" r:id="rId10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>
            <a:alphaModFix amt="40000"/>
          </a:blip>
          <a:stretch>
            <a:fillRect/>
          </a:stretch>
        </a:blipFill>
        <a:effectLst/>
      </p:bgPr>
    </p:bg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86" name="Google Shape;86;p1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7" name="Google Shape;87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8" name="Google Shape;88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9" name="Google Shape;89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36246328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  <p:sldLayoutId id="2147483738" r:id="rId9"/>
    <p:sldLayoutId id="2147483739" r:id="rId10"/>
    <p:sldLayoutId id="2147483740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66800"/>
            <a:ext cx="5486400" cy="3017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91816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43" r:id="rId2"/>
    <p:sldLayoutId id="2147483744" r:id="rId3"/>
    <p:sldLayoutId id="2147483745" r:id="rId4"/>
    <p:sldLayoutId id="2147483746" r:id="rId5"/>
    <p:sldLayoutId id="2147483747" r:id="rId6"/>
    <p:sldLayoutId id="2147483748" r:id="rId7"/>
    <p:sldLayoutId id="2147483749" r:id="rId8"/>
    <p:sldLayoutId id="2147483750" r:id="rId9"/>
    <p:sldLayoutId id="2147483751" r:id="rId10"/>
    <p:sldLayoutId id="2147483752" r:id="rId11"/>
  </p:sldLayoutIdLst>
  <p:txStyles>
    <p:titleStyle>
      <a:lvl1pPr algn="ctr" defTabSz="609630" rtl="0" eaLnBrk="1" latinLnBrk="0" hangingPunct="1">
        <a:spcBef>
          <a:spcPct val="0"/>
        </a:spcBef>
        <a:buNone/>
        <a:defRPr sz="293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11" indent="-228611" algn="l" defTabSz="609630" rtl="0" eaLnBrk="1" latinLnBrk="0" hangingPunct="1">
        <a:spcBef>
          <a:spcPct val="20000"/>
        </a:spcBef>
        <a:buFont typeface="Arial" pitchFamily="34" charset="0"/>
        <a:buChar char="•"/>
        <a:defRPr sz="2133" kern="1200">
          <a:solidFill>
            <a:schemeClr val="tx1"/>
          </a:solidFill>
          <a:latin typeface="+mn-lt"/>
          <a:ea typeface="+mn-ea"/>
          <a:cs typeface="+mn-cs"/>
        </a:defRPr>
      </a:lvl1pPr>
      <a:lvl2pPr marL="495325" indent="-190510" algn="l" defTabSz="609630" rtl="0" eaLnBrk="1" latinLnBrk="0" hangingPunct="1">
        <a:spcBef>
          <a:spcPct val="20000"/>
        </a:spcBef>
        <a:buFont typeface="Arial" pitchFamily="34" charset="0"/>
        <a:buChar char="–"/>
        <a:defRPr sz="1867" kern="1200">
          <a:solidFill>
            <a:schemeClr val="tx1"/>
          </a:solidFill>
          <a:latin typeface="+mn-lt"/>
          <a:ea typeface="+mn-ea"/>
          <a:cs typeface="+mn-cs"/>
        </a:defRPr>
      </a:lvl2pPr>
      <a:lvl3pPr marL="762038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66853" indent="-152408" algn="l" defTabSz="609630" rtl="0" eaLnBrk="1" latinLnBrk="0" hangingPunct="1">
        <a:spcBef>
          <a:spcPct val="20000"/>
        </a:spcBef>
        <a:buFont typeface="Arial" pitchFamily="34" charset="0"/>
        <a:buChar char="–"/>
        <a:defRPr sz="1333" kern="1200">
          <a:solidFill>
            <a:schemeClr val="tx1"/>
          </a:solidFill>
          <a:latin typeface="+mn-lt"/>
          <a:ea typeface="+mn-ea"/>
          <a:cs typeface="+mn-cs"/>
        </a:defRPr>
      </a:lvl4pPr>
      <a:lvl5pPr marL="1371669" indent="-152408" algn="l" defTabSz="609630" rtl="0" eaLnBrk="1" latinLnBrk="0" hangingPunct="1">
        <a:spcBef>
          <a:spcPct val="20000"/>
        </a:spcBef>
        <a:buFont typeface="Arial" pitchFamily="34" charset="0"/>
        <a:buChar char="»"/>
        <a:defRPr sz="1333" kern="1200">
          <a:solidFill>
            <a:schemeClr val="tx1"/>
          </a:solidFill>
          <a:latin typeface="+mn-lt"/>
          <a:ea typeface="+mn-ea"/>
          <a:cs typeface="+mn-cs"/>
        </a:defRPr>
      </a:lvl5pPr>
      <a:lvl6pPr marL="167648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6pPr>
      <a:lvl7pPr marL="1981299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7pPr>
      <a:lvl8pPr marL="228611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8pPr>
      <a:lvl9pPr marL="2590930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304815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60963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4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1926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52407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9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2133707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2438522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proteacher.moe.edu.tw/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proteacher.moe.edu.tw/#professional_development/principal_pro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proteacher.moe.edu.tw/#professional_development/teacher_pro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comments" Target="../comments/comment1.xml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cloud.edu.tw/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hyperlink" Target="https://cirn.k12ea.gov.tw/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hyperlink" Target="https://cloud.edu.tw/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hyperlink" Target="https://cirn.k12ea.gov.tw/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png"/><Relationship Id="rId4" Type="http://schemas.openxmlformats.org/officeDocument/2006/relationships/image" Target="../media/image18.sv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21.svg"/><Relationship Id="rId7" Type="http://schemas.openxmlformats.org/officeDocument/2006/relationships/image" Target="../media/image23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22.png"/><Relationship Id="rId5" Type="http://schemas.openxmlformats.org/officeDocument/2006/relationships/image" Target="../media/image18.svg"/><Relationship Id="rId4" Type="http://schemas.openxmlformats.org/officeDocument/2006/relationships/image" Target="../media/image1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2.inservice.edu.tw/script/PassMail.aspx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hyperlink" Target="https://proteacher.moe.edu.tw/" TargetMode="Externa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png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zh-TW" altLang="en-US" sz="4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校長暨教師專業發展支持平臺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功能操作線上說明會</a:t>
            </a:r>
            <a:endParaRPr lang="zh-TW" altLang="en-US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pSp>
        <p:nvGrpSpPr>
          <p:cNvPr id="10" name="群組 9"/>
          <p:cNvGrpSpPr/>
          <p:nvPr/>
        </p:nvGrpSpPr>
        <p:grpSpPr>
          <a:xfrm>
            <a:off x="1579518" y="3658418"/>
            <a:ext cx="9032964" cy="243431"/>
            <a:chOff x="1635036" y="3658418"/>
            <a:chExt cx="9032964" cy="243431"/>
          </a:xfrm>
          <a:solidFill>
            <a:srgbClr val="FBBE65"/>
          </a:solidFill>
        </p:grpSpPr>
        <p:sp>
          <p:nvSpPr>
            <p:cNvPr id="6" name="圓角矩形 5"/>
            <p:cNvSpPr/>
            <p:nvPr/>
          </p:nvSpPr>
          <p:spPr>
            <a:xfrm>
              <a:off x="1635036" y="3658418"/>
              <a:ext cx="2889340" cy="243431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endParaRPr>
            </a:p>
          </p:txBody>
        </p:sp>
        <p:sp>
          <p:nvSpPr>
            <p:cNvPr id="9" name="圓角矩形 8"/>
            <p:cNvSpPr/>
            <p:nvPr/>
          </p:nvSpPr>
          <p:spPr>
            <a:xfrm>
              <a:off x="7778660" y="3658418"/>
              <a:ext cx="2889340" cy="243431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endParaRPr>
            </a:p>
          </p:txBody>
        </p:sp>
      </p:grp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5EA0AB-FA42-402A-9F26-465CCD4B195B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73718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909661" y="996947"/>
            <a:ext cx="3288504" cy="783433"/>
          </a:xfrm>
        </p:spPr>
        <p:txBody>
          <a:bodyPr>
            <a:normAutofit/>
          </a:bodyPr>
          <a:lstStyle/>
          <a:p>
            <a:r>
              <a:rPr lang="zh-TW" altLang="en-US" sz="4000" dirty="0"/>
              <a:t>建置平台緣由</a:t>
            </a:r>
          </a:p>
        </p:txBody>
      </p:sp>
      <p:sp>
        <p:nvSpPr>
          <p:cNvPr id="4" name="內容版面配置區 2"/>
          <p:cNvSpPr>
            <a:spLocks noGrp="1"/>
          </p:cNvSpPr>
          <p:nvPr>
            <p:ph idx="1"/>
          </p:nvPr>
        </p:nvSpPr>
        <p:spPr>
          <a:xfrm>
            <a:off x="1909661" y="2010569"/>
            <a:ext cx="8639377" cy="3224212"/>
          </a:xfrm>
        </p:spPr>
        <p:txBody>
          <a:bodyPr>
            <a:normAutofit/>
          </a:bodyPr>
          <a:lstStyle/>
          <a:p>
            <a:pPr marL="114300" indent="0">
              <a:lnSpc>
                <a:spcPct val="200000"/>
              </a:lnSpc>
              <a:spcBef>
                <a:spcPts val="0"/>
              </a:spcBef>
              <a:buSzPts val="3200"/>
              <a:buNone/>
            </a:pPr>
            <a:r>
              <a:rPr lang="zh-TW" altLang="en-US" sz="2500" dirty="0">
                <a:latin typeface="Microsoft JhengHei"/>
                <a:ea typeface="Microsoft JhengHei"/>
                <a:cs typeface="Microsoft JhengHei"/>
                <a:sym typeface="Microsoft JhengHei"/>
              </a:rPr>
              <a:t>教育部為</a:t>
            </a:r>
            <a:r>
              <a:rPr lang="zh-TW" altLang="en-US" sz="2500" b="1" dirty="0">
                <a:solidFill>
                  <a:srgbClr val="4E7645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促進全國校長暨教師專業發展</a:t>
            </a:r>
            <a:r>
              <a:rPr lang="zh-TW" altLang="en-US" sz="2500" dirty="0">
                <a:latin typeface="Microsoft JhengHei"/>
                <a:ea typeface="Microsoft JhengHei"/>
                <a:cs typeface="Microsoft JhengHei"/>
                <a:sym typeface="Microsoft JhengHei"/>
              </a:rPr>
              <a:t>，並結合十二年國教</a:t>
            </a:r>
            <a:r>
              <a:rPr lang="zh-TW" altLang="en-US" sz="2500" b="1" dirty="0">
                <a:solidFill>
                  <a:srgbClr val="4E7645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自發、互動、共好之精神，藉以提升學生學習成效</a:t>
            </a:r>
            <a:r>
              <a:rPr lang="zh-TW" altLang="en-US" sz="2500" dirty="0">
                <a:solidFill>
                  <a:srgbClr val="7030A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，</a:t>
            </a:r>
            <a:r>
              <a:rPr lang="zh-TW" altLang="en-US" sz="2500" dirty="0">
                <a:latin typeface="Microsoft JhengHei"/>
                <a:ea typeface="Microsoft JhengHei"/>
                <a:cs typeface="Microsoft JhengHei"/>
                <a:sym typeface="Microsoft JhengHei"/>
              </a:rPr>
              <a:t>乃委託臺北市立大學團隊規劃與建置「</a:t>
            </a:r>
            <a:r>
              <a:rPr lang="zh-TW" altLang="en-US" sz="2500" b="1" dirty="0">
                <a:solidFill>
                  <a:srgbClr val="4E7645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校長暨教師專業發展支持平臺</a:t>
            </a:r>
            <a:r>
              <a:rPr lang="zh-TW" altLang="en-US" sz="2500" dirty="0">
                <a:latin typeface="Microsoft JhengHei"/>
                <a:ea typeface="Microsoft JhengHei"/>
                <a:cs typeface="Microsoft JhengHei"/>
                <a:sym typeface="Microsoft JhengHei"/>
              </a:rPr>
              <a:t>」，提供各縣市及全國中小學校長暨教師運用</a:t>
            </a:r>
            <a:r>
              <a:rPr lang="en-US" altLang="zh-TW" sz="2500" dirty="0">
                <a:latin typeface="Microsoft JhengHei"/>
                <a:ea typeface="Microsoft JhengHei"/>
                <a:cs typeface="Microsoft JhengHei"/>
                <a:sym typeface="Microsoft JhengHei"/>
              </a:rPr>
              <a:t>!</a:t>
            </a:r>
            <a:endParaRPr lang="zh-TW" altLang="en-US" sz="2500" dirty="0"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8" name="圓角矩形 7"/>
          <p:cNvSpPr/>
          <p:nvPr/>
        </p:nvSpPr>
        <p:spPr>
          <a:xfrm>
            <a:off x="1476375" y="1963737"/>
            <a:ext cx="9505950" cy="3437731"/>
          </a:xfrm>
          <a:prstGeom prst="roundRect">
            <a:avLst/>
          </a:prstGeom>
          <a:noFill/>
          <a:ln w="38100">
            <a:solidFill>
              <a:srgbClr val="FFD68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grpSp>
        <p:nvGrpSpPr>
          <p:cNvPr id="3" name="群組 2"/>
          <p:cNvGrpSpPr/>
          <p:nvPr/>
        </p:nvGrpSpPr>
        <p:grpSpPr>
          <a:xfrm>
            <a:off x="-133351" y="-122937"/>
            <a:ext cx="12492039" cy="7103875"/>
            <a:chOff x="-133351" y="-268935"/>
            <a:chExt cx="12492039" cy="7103875"/>
          </a:xfrm>
        </p:grpSpPr>
        <p:sp>
          <p:nvSpPr>
            <p:cNvPr id="6" name="圓角矩形 5"/>
            <p:cNvSpPr/>
            <p:nvPr/>
          </p:nvSpPr>
          <p:spPr>
            <a:xfrm>
              <a:off x="-133351" y="-268935"/>
              <a:ext cx="2752726" cy="648000"/>
            </a:xfrm>
            <a:prstGeom prst="roundRect">
              <a:avLst/>
            </a:prstGeom>
            <a:solidFill>
              <a:srgbClr val="FFD68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endParaRPr>
            </a:p>
          </p:txBody>
        </p:sp>
        <p:sp>
          <p:nvSpPr>
            <p:cNvPr id="10" name="圓角矩形 9"/>
            <p:cNvSpPr/>
            <p:nvPr/>
          </p:nvSpPr>
          <p:spPr>
            <a:xfrm>
              <a:off x="9605962" y="6186940"/>
              <a:ext cx="2752726" cy="648000"/>
            </a:xfrm>
            <a:prstGeom prst="roundRect">
              <a:avLst/>
            </a:prstGeom>
            <a:solidFill>
              <a:srgbClr val="FFD68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endParaRPr>
            </a:p>
          </p:txBody>
        </p:sp>
      </p:grp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5EA0AB-FA42-402A-9F26-465CCD4B195B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69751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176;p3"/>
          <p:cNvSpPr txBox="1">
            <a:spLocks noGrp="1"/>
          </p:cNvSpPr>
          <p:nvPr>
            <p:ph type="title"/>
          </p:nvPr>
        </p:nvSpPr>
        <p:spPr>
          <a:xfrm>
            <a:off x="3195637" y="1297254"/>
            <a:ext cx="5800725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algn="dist">
              <a:buClr>
                <a:srgbClr val="7030A0"/>
              </a:buClr>
              <a:buSzPct val="100000"/>
            </a:pPr>
            <a:r>
              <a:rPr lang="zh-TW" altLang="en-US" sz="3000" b="1" dirty="0">
                <a:solidFill>
                  <a:schemeClr val="bg2">
                    <a:lumMod val="25000"/>
                  </a:schemeClr>
                </a:solidFill>
              </a:rPr>
              <a:t>校長暨教師專業發展支持平臺</a:t>
            </a:r>
            <a:endParaRPr sz="30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6" name="Google Shape;177;p3"/>
          <p:cNvSpPr/>
          <p:nvPr/>
        </p:nvSpPr>
        <p:spPr>
          <a:xfrm>
            <a:off x="1658572" y="4306872"/>
            <a:ext cx="8874857" cy="1015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4500"/>
              <a:buFontTx/>
              <a:buNone/>
              <a:tabLst/>
              <a:defRPr/>
            </a:pPr>
            <a:r>
              <a:rPr kumimoji="0" lang="zh-TW" alt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  <a:sym typeface="Microsoft JhengHei"/>
              </a:rPr>
              <a:t>網頁：</a:t>
            </a:r>
            <a:r>
              <a:rPr kumimoji="0" lang="en-US" altLang="zh-TW" sz="30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  <a:sym typeface="Microsoft JhengHei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https://proteacher.moe.edu.tw</a:t>
            </a:r>
            <a:endParaRPr kumimoji="0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2700"/>
              <a:buFontTx/>
              <a:buNone/>
              <a:tabLst/>
              <a:defRPr/>
            </a:pPr>
            <a:r>
              <a:rPr kumimoji="0" lang="zh-TW" alt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  <a:sym typeface="Microsoft JhengHei"/>
              </a:rPr>
              <a:t>請以</a:t>
            </a:r>
            <a:r>
              <a:rPr kumimoji="0" lang="en-US" altLang="zh-TW" sz="30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  <a:sym typeface="Microsoft JhengHei"/>
              </a:rPr>
              <a:t>Chrome</a:t>
            </a:r>
            <a:r>
              <a:rPr kumimoji="0" lang="zh-TW" alt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  <a:sym typeface="Microsoft JhengHei"/>
              </a:rPr>
              <a:t>瀏覽器開啟</a:t>
            </a:r>
            <a:endParaRPr kumimoji="0" sz="3000" b="0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25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Google Shape;178;p3"/>
          <p:cNvSpPr txBox="1"/>
          <p:nvPr/>
        </p:nvSpPr>
        <p:spPr>
          <a:xfrm>
            <a:off x="2479976" y="2442158"/>
            <a:ext cx="7232049" cy="150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3399"/>
              </a:buClr>
              <a:buSzPts val="5400"/>
              <a:buFontTx/>
              <a:buNone/>
              <a:tabLst/>
              <a:defRPr/>
            </a:pPr>
            <a:r>
              <a:rPr kumimoji="0" lang="en-US" altLang="zh-TW" sz="4800" b="1" i="0" u="none" strike="noStrike" kern="1200" cap="none" spc="0" normalizeH="0" baseline="0" noProof="0" dirty="0">
                <a:ln>
                  <a:noFill/>
                </a:ln>
                <a:solidFill>
                  <a:srgbClr val="4E7645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  <a:sym typeface="Microsoft JhengHei"/>
              </a:rPr>
              <a:t>109</a:t>
            </a:r>
            <a:r>
              <a:rPr kumimoji="0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4E7645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  <a:sym typeface="Microsoft JhengHei"/>
              </a:rPr>
              <a:t>年</a:t>
            </a:r>
            <a:r>
              <a:rPr kumimoji="0" lang="en-US" altLang="zh-TW" sz="4800" b="1" i="0" u="none" strike="noStrike" kern="1200" cap="none" spc="0" normalizeH="0" baseline="0" noProof="0" dirty="0">
                <a:ln>
                  <a:noFill/>
                </a:ln>
                <a:solidFill>
                  <a:srgbClr val="4E7645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  <a:sym typeface="Microsoft JhengHei"/>
              </a:rPr>
              <a:t>1</a:t>
            </a:r>
            <a:r>
              <a:rPr kumimoji="0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4E7645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  <a:sym typeface="Microsoft JhengHei"/>
              </a:rPr>
              <a:t>月</a:t>
            </a:r>
            <a:r>
              <a:rPr kumimoji="0" lang="en-US" altLang="zh-TW" sz="4800" b="1" i="0" u="none" strike="noStrike" kern="1200" cap="none" spc="0" normalizeH="0" baseline="0" noProof="0" dirty="0">
                <a:ln>
                  <a:noFill/>
                </a:ln>
                <a:solidFill>
                  <a:srgbClr val="4E7645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  <a:sym typeface="Microsoft JhengHei"/>
              </a:rPr>
              <a:t>16</a:t>
            </a:r>
            <a:r>
              <a:rPr kumimoji="0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4E7645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  <a:sym typeface="Microsoft JhengHei"/>
              </a:rPr>
              <a:t>日</a:t>
            </a:r>
            <a:r>
              <a:rPr kumimoji="0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  <a:sym typeface="Microsoft JhengHei"/>
              </a:rPr>
              <a:t>正式上線</a:t>
            </a:r>
            <a:endParaRPr kumimoji="0" sz="4800" b="1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25000"/>
                </a:srgbClr>
              </a:solidFill>
              <a:effectLst/>
              <a:uLnTx/>
              <a:uFillTx/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4000"/>
              <a:buFontTx/>
              <a:buNone/>
              <a:tabLst/>
              <a:defRPr/>
            </a:pPr>
            <a:r>
              <a:rPr kumimoji="0" lang="zh-TW" alt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  <a:sym typeface="Microsoft JhengHei"/>
              </a:rPr>
              <a:t>提供各縣市及全國中小學校長暨教師使用</a:t>
            </a:r>
            <a:endParaRPr kumimoji="0" sz="3000" b="1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25000"/>
                </a:srgbClr>
              </a:solidFill>
              <a:effectLst/>
              <a:uLnTx/>
              <a:uFillTx/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8" name="Google Shape;179;p3"/>
          <p:cNvSpPr/>
          <p:nvPr/>
        </p:nvSpPr>
        <p:spPr>
          <a:xfrm>
            <a:off x="5081473" y="943968"/>
            <a:ext cx="2029054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6000"/>
              <a:buFontTx/>
              <a:buNone/>
              <a:tabLst/>
              <a:defRPr/>
            </a:pP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  <a:sym typeface="Microsoft JhengHei"/>
              </a:rPr>
              <a:t>教育部</a:t>
            </a:r>
            <a:endParaRPr kumimoji="0" sz="3600" b="1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25000"/>
                </a:srgbClr>
              </a:solidFill>
              <a:effectLst/>
              <a:uLnTx/>
              <a:uFillTx/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grpSp>
        <p:nvGrpSpPr>
          <p:cNvPr id="13" name="群組 12"/>
          <p:cNvGrpSpPr/>
          <p:nvPr/>
        </p:nvGrpSpPr>
        <p:grpSpPr>
          <a:xfrm>
            <a:off x="-2381268" y="-624480"/>
            <a:ext cx="16954536" cy="8258486"/>
            <a:chOff x="-2353554" y="-624480"/>
            <a:chExt cx="16954536" cy="8258486"/>
          </a:xfrm>
        </p:grpSpPr>
        <p:sp>
          <p:nvSpPr>
            <p:cNvPr id="9" name="圓角矩形 8"/>
            <p:cNvSpPr/>
            <p:nvPr/>
          </p:nvSpPr>
          <p:spPr>
            <a:xfrm>
              <a:off x="-2353554" y="-624480"/>
              <a:ext cx="3517115" cy="5505657"/>
            </a:xfrm>
            <a:prstGeom prst="roundRect">
              <a:avLst/>
            </a:prstGeom>
            <a:solidFill>
              <a:srgbClr val="FFD68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endParaRPr>
            </a:p>
          </p:txBody>
        </p:sp>
        <p:sp>
          <p:nvSpPr>
            <p:cNvPr id="10" name="圓角矩形 9"/>
            <p:cNvSpPr/>
            <p:nvPr/>
          </p:nvSpPr>
          <p:spPr>
            <a:xfrm>
              <a:off x="11083867" y="2128349"/>
              <a:ext cx="3517115" cy="5505657"/>
            </a:xfrm>
            <a:prstGeom prst="roundRect">
              <a:avLst/>
            </a:prstGeom>
            <a:solidFill>
              <a:srgbClr val="FFD68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新細明體" panose="02020500000000000000" pitchFamily="18" charset="-120"/>
                  <a:cs typeface="+mn-cs"/>
                </a:rPr>
                <a:t> </a:t>
              </a:r>
              <a:endParaRPr kumimoji="0" lang="zh-TW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endParaRPr>
            </a:p>
          </p:txBody>
        </p:sp>
      </p:grpSp>
      <p:sp>
        <p:nvSpPr>
          <p:cNvPr id="15" name="圓角矩形 14"/>
          <p:cNvSpPr/>
          <p:nvPr/>
        </p:nvSpPr>
        <p:spPr>
          <a:xfrm>
            <a:off x="2479976" y="2141151"/>
            <a:ext cx="7232049" cy="150303"/>
          </a:xfrm>
          <a:prstGeom prst="roundRect">
            <a:avLst/>
          </a:prstGeom>
          <a:solidFill>
            <a:srgbClr val="FFD6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5EA0AB-FA42-402A-9F26-465CCD4B195B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71388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830"/>
            <a:ext cx="12232862" cy="6835170"/>
          </a:xfrm>
          <a:prstGeom prst="rect">
            <a:avLst/>
          </a:prstGeom>
        </p:spPr>
      </p:pic>
      <p:sp>
        <p:nvSpPr>
          <p:cNvPr id="6" name="標題 1"/>
          <p:cNvSpPr>
            <a:spLocks noGrp="1"/>
          </p:cNvSpPr>
          <p:nvPr>
            <p:ph type="title"/>
          </p:nvPr>
        </p:nvSpPr>
        <p:spPr>
          <a:xfrm>
            <a:off x="1502568" y="327147"/>
            <a:ext cx="9644063" cy="839470"/>
          </a:xfrm>
        </p:spPr>
        <p:txBody>
          <a:bodyPr/>
          <a:lstStyle/>
          <a:p>
            <a:r>
              <a:rPr lang="zh-TW" altLang="zh-TW" dirty="0"/>
              <a:t>平臺</a:t>
            </a:r>
            <a:r>
              <a:rPr lang="zh-TW" altLang="en-US" dirty="0"/>
              <a:t>架構圖</a:t>
            </a:r>
          </a:p>
        </p:txBody>
      </p:sp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5EA0AB-FA42-402A-9F26-465CCD4B195B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grpSp>
        <p:nvGrpSpPr>
          <p:cNvPr id="5" name="群組 4">
            <a:extLst>
              <a:ext uri="{FF2B5EF4-FFF2-40B4-BE49-F238E27FC236}">
                <a16:creationId xmlns:a16="http://schemas.microsoft.com/office/drawing/2014/main" id="{807CC8FB-290B-41AA-956F-F082C420A6A8}"/>
              </a:ext>
            </a:extLst>
          </p:cNvPr>
          <p:cNvGrpSpPr/>
          <p:nvPr/>
        </p:nvGrpSpPr>
        <p:grpSpPr>
          <a:xfrm>
            <a:off x="135082" y="1528704"/>
            <a:ext cx="9414163" cy="5192771"/>
            <a:chOff x="135082" y="1528704"/>
            <a:chExt cx="9414163" cy="5192771"/>
          </a:xfrm>
        </p:grpSpPr>
        <p:sp>
          <p:nvSpPr>
            <p:cNvPr id="4" name="矩形: 圓角 3">
              <a:extLst>
                <a:ext uri="{FF2B5EF4-FFF2-40B4-BE49-F238E27FC236}">
                  <a16:creationId xmlns:a16="http://schemas.microsoft.com/office/drawing/2014/main" id="{1C8942CE-3B1E-4A16-8079-BD4C4F710148}"/>
                </a:ext>
              </a:extLst>
            </p:cNvPr>
            <p:cNvSpPr/>
            <p:nvPr/>
          </p:nvSpPr>
          <p:spPr>
            <a:xfrm>
              <a:off x="6806045" y="2202873"/>
              <a:ext cx="2743200" cy="4518602"/>
            </a:xfrm>
            <a:prstGeom prst="roundRect">
              <a:avLst/>
            </a:prstGeom>
            <a:solidFill>
              <a:srgbClr val="FFFF00">
                <a:alpha val="30196"/>
              </a:srgbClr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7" name="矩形: 圓角 6">
              <a:extLst>
                <a:ext uri="{FF2B5EF4-FFF2-40B4-BE49-F238E27FC236}">
                  <a16:creationId xmlns:a16="http://schemas.microsoft.com/office/drawing/2014/main" id="{889F6AFA-79A6-445C-BD9E-71BBF1AF8FFA}"/>
                </a:ext>
              </a:extLst>
            </p:cNvPr>
            <p:cNvSpPr/>
            <p:nvPr/>
          </p:nvSpPr>
          <p:spPr>
            <a:xfrm>
              <a:off x="135082" y="1528704"/>
              <a:ext cx="1367486" cy="3120329"/>
            </a:xfrm>
            <a:prstGeom prst="roundRect">
              <a:avLst/>
            </a:prstGeom>
            <a:solidFill>
              <a:srgbClr val="FFFF00">
                <a:alpha val="30196"/>
              </a:srgbClr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8" name="矩形: 圓角 7">
              <a:extLst>
                <a:ext uri="{FF2B5EF4-FFF2-40B4-BE49-F238E27FC236}">
                  <a16:creationId xmlns:a16="http://schemas.microsoft.com/office/drawing/2014/main" id="{A85FA3F7-F8BF-4CDE-A34C-4E1EBF25F9B3}"/>
                </a:ext>
              </a:extLst>
            </p:cNvPr>
            <p:cNvSpPr/>
            <p:nvPr/>
          </p:nvSpPr>
          <p:spPr>
            <a:xfrm>
              <a:off x="2786820" y="3836504"/>
              <a:ext cx="1367486" cy="1262270"/>
            </a:xfrm>
            <a:prstGeom prst="roundRect">
              <a:avLst/>
            </a:prstGeom>
            <a:solidFill>
              <a:srgbClr val="FFFF00">
                <a:alpha val="30196"/>
              </a:srgbClr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246348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782ACB0A-A3D9-429D-9E2B-26EAB2058C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說明會大綱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9890D1E8-C41C-4390-9643-9CA065F82D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/>
              <a:t>教師如何快速取得教學資源</a:t>
            </a:r>
            <a:endParaRPr lang="en-US" altLang="zh-TW" dirty="0"/>
          </a:p>
          <a:p>
            <a:r>
              <a:rPr lang="zh-TW" altLang="en-US" dirty="0"/>
              <a:t>教師如何建立個人專業發展歷程</a:t>
            </a:r>
            <a:endParaRPr lang="en-US" altLang="zh-TW" dirty="0"/>
          </a:p>
          <a:p>
            <a:r>
              <a:rPr lang="zh-TW" altLang="en-US" dirty="0"/>
              <a:t>教師如何建立個人專業學習檔案</a:t>
            </a:r>
            <a:endParaRPr lang="en-US" altLang="zh-TW" dirty="0"/>
          </a:p>
          <a:p>
            <a:r>
              <a:rPr lang="zh-TW" altLang="en-US" dirty="0"/>
              <a:t>平臺實際操作與應用</a:t>
            </a:r>
            <a:endParaRPr lang="en-US" altLang="zh-TW" dirty="0"/>
          </a:p>
        </p:txBody>
      </p:sp>
      <p:sp>
        <p:nvSpPr>
          <p:cNvPr id="4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E608CC-B614-496A-9A0E-59140C0494AC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zh-TW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04633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43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zh-TW" altLang="en-US" sz="4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專業發展資源專區</a:t>
            </a:r>
          </a:p>
        </p:txBody>
      </p:sp>
      <p:sp>
        <p:nvSpPr>
          <p:cNvPr id="7" name="矩形 6"/>
          <p:cNvSpPr/>
          <p:nvPr/>
        </p:nvSpPr>
        <p:spPr>
          <a:xfrm>
            <a:off x="-461636" y="3045792"/>
            <a:ext cx="4263934" cy="385793"/>
          </a:xfrm>
          <a:prstGeom prst="rect">
            <a:avLst/>
          </a:prstGeom>
          <a:solidFill>
            <a:srgbClr val="FFD6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8389703" y="3045792"/>
            <a:ext cx="4263934" cy="385793"/>
          </a:xfrm>
          <a:prstGeom prst="rect">
            <a:avLst/>
          </a:prstGeom>
          <a:solidFill>
            <a:srgbClr val="FFD6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5EA0AB-FA42-402A-9F26-465CCD4B195B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28736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圓角矩形 8"/>
          <p:cNvSpPr/>
          <p:nvPr/>
        </p:nvSpPr>
        <p:spPr>
          <a:xfrm>
            <a:off x="-200297" y="618310"/>
            <a:ext cx="5326958" cy="766354"/>
          </a:xfrm>
          <a:prstGeom prst="roundRect">
            <a:avLst/>
          </a:prstGeom>
          <a:solidFill>
            <a:srgbClr val="FFD6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4288461" cy="1325563"/>
          </a:xfrm>
        </p:spPr>
        <p:txBody>
          <a:bodyPr/>
          <a:lstStyle/>
          <a:p>
            <a:r>
              <a:rPr lang="zh-TW" altLang="en-US" dirty="0"/>
              <a:t>專業發展資源專區介紹</a:t>
            </a:r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5EA0AB-FA42-402A-9F26-465CCD4B195B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grpSp>
        <p:nvGrpSpPr>
          <p:cNvPr id="10" name="群組 9">
            <a:extLst>
              <a:ext uri="{FF2B5EF4-FFF2-40B4-BE49-F238E27FC236}">
                <a16:creationId xmlns:a16="http://schemas.microsoft.com/office/drawing/2014/main" id="{404D37B9-5200-46EF-AD1C-9DEB4A1E404C}"/>
              </a:ext>
            </a:extLst>
          </p:cNvPr>
          <p:cNvGrpSpPr/>
          <p:nvPr/>
        </p:nvGrpSpPr>
        <p:grpSpPr>
          <a:xfrm>
            <a:off x="1390743" y="1384664"/>
            <a:ext cx="9623649" cy="5207870"/>
            <a:chOff x="1390743" y="1192276"/>
            <a:chExt cx="9623649" cy="5400258"/>
          </a:xfrm>
        </p:grpSpPr>
        <p:pic>
          <p:nvPicPr>
            <p:cNvPr id="11" name="圖片 10">
              <a:extLst>
                <a:ext uri="{FF2B5EF4-FFF2-40B4-BE49-F238E27FC236}">
                  <a16:creationId xmlns:a16="http://schemas.microsoft.com/office/drawing/2014/main" id="{C6F8D9E0-BBB3-43F6-AA60-04F7431686A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90743" y="1192276"/>
              <a:ext cx="8833912" cy="5400258"/>
            </a:xfrm>
            <a:prstGeom prst="rect">
              <a:avLst/>
            </a:prstGeom>
          </p:spPr>
        </p:pic>
        <p:sp>
          <p:nvSpPr>
            <p:cNvPr id="12" name="矩形: 圓角 11">
              <a:extLst>
                <a:ext uri="{FF2B5EF4-FFF2-40B4-BE49-F238E27FC236}">
                  <a16:creationId xmlns:a16="http://schemas.microsoft.com/office/drawing/2014/main" id="{02B7FAFC-7BF9-45F6-A2BE-B837B47E7A58}"/>
                </a:ext>
              </a:extLst>
            </p:cNvPr>
            <p:cNvSpPr/>
            <p:nvPr/>
          </p:nvSpPr>
          <p:spPr>
            <a:xfrm>
              <a:off x="5126661" y="2104895"/>
              <a:ext cx="1866421" cy="378509"/>
            </a:xfrm>
            <a:prstGeom prst="round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endParaRPr>
            </a:p>
          </p:txBody>
        </p:sp>
        <p:sp>
          <p:nvSpPr>
            <p:cNvPr id="13" name="Google Shape;659;p95">
              <a:extLst>
                <a:ext uri="{FF2B5EF4-FFF2-40B4-BE49-F238E27FC236}">
                  <a16:creationId xmlns:a16="http://schemas.microsoft.com/office/drawing/2014/main" id="{0AB85302-4207-432A-A16A-549F219AB5D2}"/>
                </a:ext>
              </a:extLst>
            </p:cNvPr>
            <p:cNvSpPr txBox="1"/>
            <p:nvPr/>
          </p:nvSpPr>
          <p:spPr>
            <a:xfrm>
              <a:off x="7600004" y="1710008"/>
              <a:ext cx="3414388" cy="1182455"/>
            </a:xfrm>
            <a:prstGeom prst="rect">
              <a:avLst/>
            </a:prstGeom>
            <a:solidFill>
              <a:schemeClr val="lt1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60" tIns="34271" rIns="68560" bIns="34271" anchor="ctr" anchorCtr="0">
              <a:noAutofit/>
            </a:bodyPr>
            <a:lstStyle/>
            <a:p>
              <a:pPr marL="0" marR="0" lvl="0" indent="0" algn="ctr" defTabSz="91430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JhengHei"/>
                  <a:ea typeface="Microsoft JhengHei"/>
                  <a:cs typeface="Microsoft JhengHei"/>
                  <a:sym typeface="Microsoft JhengHei"/>
                </a:rPr>
                <a:t>無需登入</a:t>
              </a:r>
            </a:p>
            <a:p>
              <a:pPr marL="0" marR="0" lvl="0" indent="0" algn="ctr" defTabSz="91430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JhengHei"/>
                  <a:ea typeface="Microsoft JhengHei"/>
                  <a:cs typeface="Microsoft JhengHei"/>
                  <a:sym typeface="Microsoft JhengHei"/>
                </a:rPr>
                <a:t>即可使用</a:t>
              </a:r>
              <a:r>
                <a:rPr kumimoji="0" lang="zh-TW" alt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JhengHei"/>
                  <a:ea typeface="Microsoft JhengHei"/>
                  <a:cs typeface="Microsoft JhengHei"/>
                  <a:sym typeface="Microsoft JhengHei"/>
                </a:rPr>
                <a:t>專業發展資源專區</a:t>
              </a:r>
            </a:p>
          </p:txBody>
        </p:sp>
        <p:pic>
          <p:nvPicPr>
            <p:cNvPr id="14" name="圖片 13">
              <a:extLst>
                <a:ext uri="{FF2B5EF4-FFF2-40B4-BE49-F238E27FC236}">
                  <a16:creationId xmlns:a16="http://schemas.microsoft.com/office/drawing/2014/main" id="{F88EE9B8-935D-4D25-A18B-BC0A4A5AE1C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6200000">
              <a:off x="7210666" y="2094066"/>
              <a:ext cx="364335" cy="41434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51343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內容版面配置區 7">
            <a:extLst>
              <a:ext uri="{FF2B5EF4-FFF2-40B4-BE49-F238E27FC236}">
                <a16:creationId xmlns:a16="http://schemas.microsoft.com/office/drawing/2014/main" id="{34AA7B86-0364-48DB-8446-3807656DD5A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0" y="1865313"/>
            <a:ext cx="10515600" cy="4271962"/>
          </a:xfrm>
        </p:spPr>
      </p:pic>
      <p:sp>
        <p:nvSpPr>
          <p:cNvPr id="4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E608CC-B614-496A-9A0E-59140C0494AC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zh-TW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13" name="圓角矩形 4">
            <a:extLst>
              <a:ext uri="{FF2B5EF4-FFF2-40B4-BE49-F238E27FC236}">
                <a16:creationId xmlns:a16="http://schemas.microsoft.com/office/drawing/2014/main" id="{36E4BA5C-BADA-4752-9B58-3B476449380C}"/>
              </a:ext>
            </a:extLst>
          </p:cNvPr>
          <p:cNvSpPr/>
          <p:nvPr/>
        </p:nvSpPr>
        <p:spPr>
          <a:xfrm>
            <a:off x="-200297" y="618310"/>
            <a:ext cx="6296298" cy="766354"/>
          </a:xfrm>
          <a:prstGeom prst="roundRect">
            <a:avLst/>
          </a:prstGeom>
          <a:solidFill>
            <a:srgbClr val="FFD68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14" name="標題 1">
            <a:extLst>
              <a:ext uri="{FF2B5EF4-FFF2-40B4-BE49-F238E27FC236}">
                <a16:creationId xmlns:a16="http://schemas.microsoft.com/office/drawing/2014/main" id="{4A089129-5E82-442E-AF30-2DF42769AA12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52578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rPr>
              <a:t>專業發展資源專區</a:t>
            </a:r>
          </a:p>
        </p:txBody>
      </p:sp>
    </p:spTree>
    <p:extLst>
      <p:ext uri="{BB962C8B-B14F-4D97-AF65-F5344CB8AC3E}">
        <p14:creationId xmlns:p14="http://schemas.microsoft.com/office/powerpoint/2010/main" val="3955635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圓角矩形 4"/>
          <p:cNvSpPr/>
          <p:nvPr/>
        </p:nvSpPr>
        <p:spPr>
          <a:xfrm>
            <a:off x="-200297" y="618310"/>
            <a:ext cx="6296298" cy="766354"/>
          </a:xfrm>
          <a:prstGeom prst="roundRect">
            <a:avLst/>
          </a:prstGeom>
          <a:solidFill>
            <a:srgbClr val="FFD6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5257800" cy="1325563"/>
          </a:xfrm>
        </p:spPr>
        <p:txBody>
          <a:bodyPr/>
          <a:lstStyle/>
          <a:p>
            <a:r>
              <a:rPr lang="zh-TW" altLang="en-US" dirty="0"/>
              <a:t>專業發展資源專區</a:t>
            </a:r>
            <a:r>
              <a:rPr lang="en-US" altLang="zh-TW" dirty="0"/>
              <a:t>-</a:t>
            </a:r>
            <a:r>
              <a:rPr lang="zh-TW" altLang="en-US" dirty="0"/>
              <a:t>校長專業</a:t>
            </a:r>
          </a:p>
        </p:txBody>
      </p:sp>
      <p:pic>
        <p:nvPicPr>
          <p:cNvPr id="4" name="圖片 3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6000" y="1591948"/>
            <a:ext cx="11160000" cy="4324195"/>
          </a:xfrm>
          <a:prstGeom prst="rect">
            <a:avLst/>
          </a:prstGeom>
          <a:ln w="38100">
            <a:solidFill>
              <a:srgbClr val="FFD685"/>
            </a:solidFill>
          </a:ln>
        </p:spPr>
      </p:pic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5EA0AB-FA42-402A-9F26-465CCD4B195B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16537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圓角矩形 4"/>
          <p:cNvSpPr/>
          <p:nvPr/>
        </p:nvSpPr>
        <p:spPr>
          <a:xfrm>
            <a:off x="-200297" y="618310"/>
            <a:ext cx="6296298" cy="766354"/>
          </a:xfrm>
          <a:prstGeom prst="roundRect">
            <a:avLst/>
          </a:prstGeom>
          <a:solidFill>
            <a:srgbClr val="FFD6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5257800" cy="1325563"/>
          </a:xfrm>
        </p:spPr>
        <p:txBody>
          <a:bodyPr/>
          <a:lstStyle/>
          <a:p>
            <a:r>
              <a:rPr lang="zh-TW" altLang="en-US" dirty="0"/>
              <a:t>專業發展資源專區</a:t>
            </a:r>
            <a:r>
              <a:rPr lang="en-US" altLang="zh-TW" dirty="0"/>
              <a:t>-</a:t>
            </a:r>
            <a:r>
              <a:rPr lang="zh-TW" altLang="en-US" dirty="0"/>
              <a:t>教師專業</a:t>
            </a:r>
          </a:p>
        </p:txBody>
      </p:sp>
      <p:pic>
        <p:nvPicPr>
          <p:cNvPr id="4" name="圖片 3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6000" y="1616560"/>
            <a:ext cx="11160000" cy="4642495"/>
          </a:xfrm>
          <a:prstGeom prst="rect">
            <a:avLst/>
          </a:prstGeom>
          <a:ln w="38100">
            <a:solidFill>
              <a:srgbClr val="FFD685"/>
            </a:solidFill>
          </a:ln>
        </p:spPr>
      </p:pic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5EA0AB-FA42-402A-9F26-465CCD4B195B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68529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圓角矩形 4"/>
          <p:cNvSpPr/>
          <p:nvPr/>
        </p:nvSpPr>
        <p:spPr>
          <a:xfrm>
            <a:off x="-200297" y="618310"/>
            <a:ext cx="6296298" cy="766354"/>
          </a:xfrm>
          <a:prstGeom prst="roundRect">
            <a:avLst/>
          </a:prstGeom>
          <a:solidFill>
            <a:srgbClr val="FFD6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5257800" cy="1325563"/>
          </a:xfrm>
        </p:spPr>
        <p:txBody>
          <a:bodyPr/>
          <a:lstStyle/>
          <a:p>
            <a:r>
              <a:rPr lang="zh-TW" altLang="en-US" dirty="0"/>
              <a:t>專業發展資源專區</a:t>
            </a:r>
            <a:r>
              <a:rPr lang="en-US" altLang="zh-TW" dirty="0"/>
              <a:t>-</a:t>
            </a:r>
            <a:r>
              <a:rPr lang="zh-TW" altLang="en-US" dirty="0"/>
              <a:t>網網相連</a:t>
            </a:r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5EA0AB-FA42-402A-9F26-465CCD4B195B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7" name="文字方塊 6">
            <a:extLst>
              <a:ext uri="{FF2B5EF4-FFF2-40B4-BE49-F238E27FC236}">
                <a16:creationId xmlns:a16="http://schemas.microsoft.com/office/drawing/2014/main" id="{B8ECAC5E-D9F4-42FB-B958-15DFBC4AC578}"/>
              </a:ext>
            </a:extLst>
          </p:cNvPr>
          <p:cNvSpPr txBox="1"/>
          <p:nvPr/>
        </p:nvSpPr>
        <p:spPr>
          <a:xfrm>
            <a:off x="476373" y="1690688"/>
            <a:ext cx="5800602" cy="465058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numCol="2" rtlCol="0">
            <a:spAutoFit/>
          </a:bodyPr>
          <a:lstStyle/>
          <a:p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提供教育資源網站：</a:t>
            </a:r>
            <a:endParaRPr lang="en-US" altLang="zh-TW" sz="1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教育資源</a:t>
            </a:r>
            <a:endParaRPr lang="en-US" altLang="zh-TW" sz="1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800100" lvl="1" indent="-342900">
              <a:buFont typeface="Wingdings" panose="05000000000000000000" pitchFamily="2" charset="2"/>
              <a:buChar char="l"/>
            </a:pPr>
            <a:r>
              <a:rPr lang="zh-TW" altLang="en-US" sz="1600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hlinkClick r:id="rId3"/>
              </a:rPr>
              <a:t>教育雲</a:t>
            </a:r>
            <a:endParaRPr lang="en-US" altLang="zh-TW" sz="1600" dirty="0">
              <a:solidFill>
                <a:srgbClr val="0070C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800100" lvl="1" indent="-342900">
              <a:buFont typeface="Wingdings" panose="05000000000000000000" pitchFamily="2" charset="2"/>
              <a:buChar char="l"/>
            </a:pPr>
            <a:r>
              <a:rPr lang="en-US" altLang="zh-TW" sz="1600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hlinkClick r:id="rId4"/>
              </a:rPr>
              <a:t>CIRN</a:t>
            </a:r>
            <a:r>
              <a:rPr lang="zh-TW" altLang="en-US" sz="1600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hlinkClick r:id="rId4"/>
              </a:rPr>
              <a:t>國民中小學課程與教學資源整合平臺</a:t>
            </a:r>
            <a:endParaRPr lang="en-US" altLang="zh-TW" sz="1600" dirty="0">
              <a:solidFill>
                <a:srgbClr val="0070C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800100" lvl="1" indent="-342900">
              <a:buFont typeface="Wingdings" panose="05000000000000000000" pitchFamily="2" charset="2"/>
              <a:buChar char="l"/>
            </a:pPr>
            <a:r>
              <a:rPr lang="en-US" altLang="zh-TW" sz="1600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108</a:t>
            </a:r>
            <a:r>
              <a:rPr lang="zh-TW" altLang="en-US" sz="1600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課綱資訊網</a:t>
            </a:r>
            <a:endParaRPr lang="en-US" altLang="zh-TW" sz="1600" dirty="0">
              <a:solidFill>
                <a:srgbClr val="0070C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800100" lvl="1" indent="-342900">
              <a:buFont typeface="Wingdings" panose="05000000000000000000" pitchFamily="2" charset="2"/>
              <a:buChar char="l"/>
            </a:pPr>
            <a:r>
              <a:rPr lang="zh-TW" altLang="en-US" sz="1600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因材網</a:t>
            </a:r>
            <a:endParaRPr lang="en-US" altLang="zh-TW" sz="1600" dirty="0">
              <a:solidFill>
                <a:srgbClr val="0070C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800100" lvl="1" indent="-342900">
              <a:buFont typeface="Wingdings" panose="05000000000000000000" pitchFamily="2" charset="2"/>
              <a:buChar char="l"/>
            </a:pPr>
            <a:r>
              <a:rPr lang="zh-TW" altLang="en-US" sz="1600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學習吧</a:t>
            </a:r>
            <a:endParaRPr lang="en-US" altLang="zh-TW" sz="1600" dirty="0">
              <a:solidFill>
                <a:srgbClr val="0070C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800100" lvl="1" indent="-342900">
              <a:buFont typeface="Wingdings" panose="05000000000000000000" pitchFamily="2" charset="2"/>
              <a:buChar char="l"/>
            </a:pPr>
            <a:r>
              <a:rPr lang="zh-TW" altLang="en-US" sz="1600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數位跨域教育基地</a:t>
            </a:r>
            <a:endParaRPr lang="en-US" altLang="zh-TW" sz="1600" dirty="0">
              <a:solidFill>
                <a:srgbClr val="0070C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800100" lvl="1" indent="-342900">
              <a:buFont typeface="Wingdings" panose="05000000000000000000" pitchFamily="2" charset="2"/>
              <a:buChar char="l"/>
            </a:pPr>
            <a:r>
              <a:rPr lang="en-US" altLang="zh-TW" sz="1600" dirty="0" err="1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Pagamo</a:t>
            </a:r>
            <a:endParaRPr lang="en-US" altLang="zh-TW" sz="1600" dirty="0">
              <a:solidFill>
                <a:srgbClr val="0070C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800100" lvl="1" indent="-342900">
              <a:buFont typeface="Wingdings" panose="05000000000000000000" pitchFamily="2" charset="2"/>
              <a:buChar char="l"/>
            </a:pPr>
            <a:r>
              <a:rPr lang="zh-TW" altLang="en-US" sz="1600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教育家</a:t>
            </a:r>
            <a:endParaRPr lang="en-US" altLang="zh-TW" sz="1600" dirty="0">
              <a:solidFill>
                <a:srgbClr val="0070C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800100" lvl="1" indent="-342900">
              <a:buFont typeface="Wingdings" panose="05000000000000000000" pitchFamily="2" charset="2"/>
              <a:buChar char="l"/>
            </a:pPr>
            <a:r>
              <a:rPr lang="zh-TW" altLang="en-US" sz="1600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師友雙月刊</a:t>
            </a:r>
          </a:p>
          <a:p>
            <a:pPr marL="0" lvl="1"/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教師培力</a:t>
            </a:r>
            <a:endParaRPr lang="en-US" altLang="zh-TW" sz="1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800100" lvl="1" indent="-342900">
              <a:buFont typeface="Wingdings" panose="05000000000000000000" pitchFamily="2" charset="2"/>
              <a:buChar char="l"/>
            </a:pPr>
            <a:r>
              <a:rPr lang="zh-TW" altLang="en-US" sz="1600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教育大市集</a:t>
            </a:r>
            <a:endParaRPr lang="en-US" altLang="zh-TW" sz="1600" dirty="0">
              <a:solidFill>
                <a:srgbClr val="0070C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800100" lvl="1" indent="-342900">
              <a:buFont typeface="Wingdings" panose="05000000000000000000" pitchFamily="2" charset="2"/>
              <a:buChar char="l"/>
            </a:pPr>
            <a:r>
              <a:rPr lang="en-US" altLang="zh-TW" sz="1600" dirty="0" err="1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edu</a:t>
            </a:r>
            <a:r>
              <a:rPr lang="zh-TW" altLang="en-US" sz="1600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磨課師</a:t>
            </a:r>
            <a:endParaRPr lang="en-US" altLang="zh-TW" sz="1600" dirty="0">
              <a:solidFill>
                <a:srgbClr val="0070C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800100" lvl="1" indent="-342900">
              <a:buFont typeface="Wingdings" panose="05000000000000000000" pitchFamily="2" charset="2"/>
              <a:buChar char="l"/>
            </a:pPr>
            <a:r>
              <a:rPr lang="zh-TW" altLang="en-US" sz="1600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全國教師在職進修資訊網</a:t>
            </a:r>
            <a:endParaRPr lang="en-US" altLang="zh-TW" sz="1600" dirty="0">
              <a:solidFill>
                <a:srgbClr val="0070C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1"/>
            <a:endParaRPr lang="en-US" altLang="zh-TW" sz="1600" dirty="0">
              <a:solidFill>
                <a:srgbClr val="0070C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lvl="1"/>
            <a:endParaRPr lang="en-US" altLang="zh-TW" sz="1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lvl="1"/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教育機關</a:t>
            </a:r>
            <a:r>
              <a: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構</a:t>
            </a:r>
            <a:r>
              <a: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</a:p>
          <a:p>
            <a:pPr marL="800100" lvl="1" indent="-342900">
              <a:buFont typeface="Wingdings" panose="05000000000000000000" pitchFamily="2" charset="2"/>
              <a:buChar char="l"/>
            </a:pPr>
            <a:r>
              <a:rPr lang="zh-TW" altLang="en-US" sz="1600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教育部全球資訊網</a:t>
            </a:r>
            <a:endParaRPr lang="en-US" altLang="zh-TW" sz="1600" dirty="0">
              <a:solidFill>
                <a:srgbClr val="0070C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800100" lvl="1" indent="-342900">
              <a:buFont typeface="Wingdings" panose="05000000000000000000" pitchFamily="2" charset="2"/>
              <a:buChar char="l"/>
            </a:pPr>
            <a:r>
              <a:rPr lang="zh-TW" altLang="en-US" sz="1600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師資培育及藝術教育司</a:t>
            </a:r>
            <a:endParaRPr lang="en-US" altLang="zh-TW" sz="1600" dirty="0">
              <a:solidFill>
                <a:srgbClr val="0070C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800100" lvl="1" indent="-342900">
              <a:buFont typeface="Wingdings" panose="05000000000000000000" pitchFamily="2" charset="2"/>
              <a:buChar char="l"/>
            </a:pPr>
            <a:r>
              <a:rPr lang="zh-TW" altLang="en-US" sz="1600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學思達</a:t>
            </a:r>
            <a:endParaRPr lang="en-US" altLang="zh-TW" sz="1600" dirty="0">
              <a:solidFill>
                <a:srgbClr val="0070C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800100" lvl="1" indent="-342900">
              <a:buFont typeface="Wingdings" panose="05000000000000000000" pitchFamily="2" charset="2"/>
              <a:buChar char="l"/>
            </a:pPr>
            <a:r>
              <a:rPr lang="zh-TW" altLang="en-US" sz="1600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誠致教育基金會</a:t>
            </a:r>
            <a:endParaRPr lang="en-US" altLang="zh-TW" sz="1600" dirty="0">
              <a:solidFill>
                <a:srgbClr val="0070C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800100" lvl="1" indent="-342900">
              <a:buFont typeface="Wingdings" panose="05000000000000000000" pitchFamily="2" charset="2"/>
              <a:buChar char="l"/>
            </a:pPr>
            <a:r>
              <a:rPr lang="zh-TW" altLang="en-US" sz="1600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均一教育平臺</a:t>
            </a:r>
            <a:endParaRPr lang="en-US" altLang="zh-TW" sz="1600" dirty="0">
              <a:solidFill>
                <a:srgbClr val="0070C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800100" lvl="1" indent="-342900">
              <a:buFont typeface="Wingdings" panose="05000000000000000000" pitchFamily="2" charset="2"/>
              <a:buChar char="l"/>
            </a:pPr>
            <a:r>
              <a:rPr lang="zh-TW" altLang="en-US" sz="1600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國家教育研究院</a:t>
            </a:r>
            <a:endParaRPr lang="en-US" altLang="zh-TW" sz="1600" dirty="0">
              <a:solidFill>
                <a:srgbClr val="0070C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9" name="圖片 8">
            <a:extLst>
              <a:ext uri="{FF2B5EF4-FFF2-40B4-BE49-F238E27FC236}">
                <a16:creationId xmlns:a16="http://schemas.microsoft.com/office/drawing/2014/main" id="{1492A0EC-454E-4583-9E2C-C4DB81687F7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38802" y="896037"/>
            <a:ext cx="4415674" cy="5445235"/>
          </a:xfrm>
          <a:prstGeom prst="rect">
            <a:avLst/>
          </a:prstGeom>
        </p:spPr>
      </p:pic>
      <p:sp>
        <p:nvSpPr>
          <p:cNvPr id="4" name="矩形: 圓角 3">
            <a:extLst>
              <a:ext uri="{FF2B5EF4-FFF2-40B4-BE49-F238E27FC236}">
                <a16:creationId xmlns:a16="http://schemas.microsoft.com/office/drawing/2014/main" id="{8B43047A-2DFF-41AA-9CB7-29E9F3501949}"/>
              </a:ext>
            </a:extLst>
          </p:cNvPr>
          <p:cNvSpPr/>
          <p:nvPr/>
        </p:nvSpPr>
        <p:spPr>
          <a:xfrm>
            <a:off x="1272209" y="2445026"/>
            <a:ext cx="2097156" cy="496957"/>
          </a:xfrm>
          <a:prstGeom prst="roundRect">
            <a:avLst/>
          </a:prstGeom>
          <a:noFill/>
          <a:ln w="28575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矩形: 圓角 5">
            <a:extLst>
              <a:ext uri="{FF2B5EF4-FFF2-40B4-BE49-F238E27FC236}">
                <a16:creationId xmlns:a16="http://schemas.microsoft.com/office/drawing/2014/main" id="{BEA34FB3-DE49-4541-B936-F5B8BB5D0D14}"/>
              </a:ext>
            </a:extLst>
          </p:cNvPr>
          <p:cNvSpPr/>
          <p:nvPr/>
        </p:nvSpPr>
        <p:spPr>
          <a:xfrm>
            <a:off x="1272209" y="2166730"/>
            <a:ext cx="805069" cy="278296"/>
          </a:xfrm>
          <a:prstGeom prst="roundRect">
            <a:avLst/>
          </a:prstGeom>
          <a:noFill/>
          <a:ln w="28575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42620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6981EB3F-FE10-4C8F-B221-164074AA0E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EA0AB-FA42-402A-9F26-465CCD4B195B}" type="slidenum">
              <a:rPr lang="zh-TW" altLang="en-US" smtClean="0"/>
              <a:t>12</a:t>
            </a:fld>
            <a:endParaRPr lang="zh-TW" altLang="en-US"/>
          </a:p>
        </p:txBody>
      </p:sp>
      <p:pic>
        <p:nvPicPr>
          <p:cNvPr id="8" name="圖片 7">
            <a:hlinkClick r:id="rId2"/>
            <a:extLst>
              <a:ext uri="{FF2B5EF4-FFF2-40B4-BE49-F238E27FC236}">
                <a16:creationId xmlns:a16="http://schemas.microsoft.com/office/drawing/2014/main" id="{35E01497-AA17-48BA-9E75-5A020270BE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662" y="136525"/>
            <a:ext cx="7664561" cy="3240000"/>
          </a:xfrm>
          <a:prstGeom prst="rect">
            <a:avLst/>
          </a:prstGeom>
        </p:spPr>
      </p:pic>
      <p:pic>
        <p:nvPicPr>
          <p:cNvPr id="12" name="圖片 11">
            <a:extLst>
              <a:ext uri="{FF2B5EF4-FFF2-40B4-BE49-F238E27FC236}">
                <a16:creationId xmlns:a16="http://schemas.microsoft.com/office/drawing/2014/main" id="{27D3B151-8526-4E7F-839D-0EA6C5FDC3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06163" y="3336925"/>
            <a:ext cx="6444437" cy="3521075"/>
          </a:xfrm>
          <a:prstGeom prst="rect">
            <a:avLst/>
          </a:prstGeom>
        </p:spPr>
      </p:pic>
      <p:sp>
        <p:nvSpPr>
          <p:cNvPr id="13" name="語音泡泡: 圓角矩形 12">
            <a:extLst>
              <a:ext uri="{FF2B5EF4-FFF2-40B4-BE49-F238E27FC236}">
                <a16:creationId xmlns:a16="http://schemas.microsoft.com/office/drawing/2014/main" id="{DA5AA992-EB9D-43C4-87E6-ADE2BE15BA0C}"/>
              </a:ext>
            </a:extLst>
          </p:cNvPr>
          <p:cNvSpPr/>
          <p:nvPr/>
        </p:nvSpPr>
        <p:spPr>
          <a:xfrm>
            <a:off x="8338930" y="535401"/>
            <a:ext cx="2623931" cy="1372911"/>
          </a:xfrm>
          <a:prstGeom prst="wedgeRoundRectCallout">
            <a:avLst>
              <a:gd name="adj1" fmla="val -44622"/>
              <a:gd name="adj2" fmla="val 79294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整合教育部所有數位網站！</a:t>
            </a:r>
          </a:p>
        </p:txBody>
      </p:sp>
      <p:sp>
        <p:nvSpPr>
          <p:cNvPr id="14" name="語音泡泡: 圓角矩形 13">
            <a:extLst>
              <a:ext uri="{FF2B5EF4-FFF2-40B4-BE49-F238E27FC236}">
                <a16:creationId xmlns:a16="http://schemas.microsoft.com/office/drawing/2014/main" id="{DA632E3A-4178-4CDB-9C0D-4F519BF80AEA}"/>
              </a:ext>
            </a:extLst>
          </p:cNvPr>
          <p:cNvSpPr/>
          <p:nvPr/>
        </p:nvSpPr>
        <p:spPr>
          <a:xfrm>
            <a:off x="2225700" y="3874948"/>
            <a:ext cx="2623931" cy="1372911"/>
          </a:xfrm>
          <a:prstGeom prst="wedgeRoundRectCallout">
            <a:avLst>
              <a:gd name="adj1" fmla="val 46287"/>
              <a:gd name="adj2" fmla="val 82914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包含各領域所有主題網站！</a:t>
            </a:r>
          </a:p>
        </p:txBody>
      </p:sp>
    </p:spTree>
    <p:extLst>
      <p:ext uri="{BB962C8B-B14F-4D97-AF65-F5344CB8AC3E}">
        <p14:creationId xmlns:p14="http://schemas.microsoft.com/office/powerpoint/2010/main" val="8743740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04FBCC78-E1D0-419F-92DD-A0F62E75EB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EA0AB-FA42-402A-9F26-465CCD4B195B}" type="slidenum">
              <a:rPr lang="zh-TW" altLang="en-US" smtClean="0"/>
              <a:t>13</a:t>
            </a:fld>
            <a:endParaRPr lang="zh-TW" altLang="en-US"/>
          </a:p>
        </p:txBody>
      </p:sp>
      <p:pic>
        <p:nvPicPr>
          <p:cNvPr id="3" name="圖片 2">
            <a:hlinkClick r:id="rId2"/>
            <a:extLst>
              <a:ext uri="{FF2B5EF4-FFF2-40B4-BE49-F238E27FC236}">
                <a16:creationId xmlns:a16="http://schemas.microsoft.com/office/drawing/2014/main" id="{142AF635-58A9-4ABB-BD02-FF0C70C520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3745" y="189000"/>
            <a:ext cx="7361165" cy="3240000"/>
          </a:xfrm>
          <a:prstGeom prst="rect">
            <a:avLst/>
          </a:prstGeom>
        </p:spPr>
      </p:pic>
      <p:sp>
        <p:nvSpPr>
          <p:cNvPr id="4" name="語音泡泡: 圓角矩形 3">
            <a:extLst>
              <a:ext uri="{FF2B5EF4-FFF2-40B4-BE49-F238E27FC236}">
                <a16:creationId xmlns:a16="http://schemas.microsoft.com/office/drawing/2014/main" id="{AE44626F-A028-4AA1-9E71-1F2CC4A68A31}"/>
              </a:ext>
            </a:extLst>
          </p:cNvPr>
          <p:cNvSpPr/>
          <p:nvPr/>
        </p:nvSpPr>
        <p:spPr>
          <a:xfrm>
            <a:off x="423952" y="974690"/>
            <a:ext cx="2951923" cy="1372911"/>
          </a:xfrm>
          <a:prstGeom prst="wedgeRoundRectCallout">
            <a:avLst>
              <a:gd name="adj1" fmla="val 47423"/>
              <a:gd name="adj2" fmla="val 82914"/>
              <a:gd name="adj3" fmla="val 16667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新版</a:t>
            </a:r>
            <a:r>
              <a:rPr lang="en-US" altLang="zh-TW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CIRN</a:t>
            </a:r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網站提供最佳備課資源！</a:t>
            </a:r>
          </a:p>
        </p:txBody>
      </p:sp>
      <p:pic>
        <p:nvPicPr>
          <p:cNvPr id="6" name="圖片 5">
            <a:extLst>
              <a:ext uri="{FF2B5EF4-FFF2-40B4-BE49-F238E27FC236}">
                <a16:creationId xmlns:a16="http://schemas.microsoft.com/office/drawing/2014/main" id="{93ACD68A-800B-41ED-BCA3-5059C38E09C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26566" y="3744720"/>
            <a:ext cx="5800222" cy="2976755"/>
          </a:xfrm>
          <a:prstGeom prst="rect">
            <a:avLst/>
          </a:prstGeom>
        </p:spPr>
      </p:pic>
      <p:sp>
        <p:nvSpPr>
          <p:cNvPr id="7" name="語音泡泡: 圓角矩形 6">
            <a:extLst>
              <a:ext uri="{FF2B5EF4-FFF2-40B4-BE49-F238E27FC236}">
                <a16:creationId xmlns:a16="http://schemas.microsoft.com/office/drawing/2014/main" id="{E5CF7753-E837-4D68-8E9A-1A10661CFC42}"/>
              </a:ext>
            </a:extLst>
          </p:cNvPr>
          <p:cNvSpPr/>
          <p:nvPr/>
        </p:nvSpPr>
        <p:spPr>
          <a:xfrm>
            <a:off x="8273969" y="2892289"/>
            <a:ext cx="2705637" cy="1372911"/>
          </a:xfrm>
          <a:prstGeom prst="wedgeRoundRectCallout">
            <a:avLst>
              <a:gd name="adj1" fmla="val -40119"/>
              <a:gd name="adj2" fmla="val 71331"/>
              <a:gd name="adj3" fmla="val 16667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搜尋小幫手分類協助分類找資源！</a:t>
            </a:r>
          </a:p>
        </p:txBody>
      </p:sp>
    </p:spTree>
    <p:extLst>
      <p:ext uri="{BB962C8B-B14F-4D97-AF65-F5344CB8AC3E}">
        <p14:creationId xmlns:p14="http://schemas.microsoft.com/office/powerpoint/2010/main" val="13121585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7061C075-4708-4C7B-8030-9763929F10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EA0AB-FA42-402A-9F26-465CCD4B195B}" type="slidenum">
              <a:rPr lang="zh-TW" altLang="en-US" smtClean="0"/>
              <a:t>14</a:t>
            </a:fld>
            <a:endParaRPr lang="zh-TW" altLang="en-US"/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BEA1B438-8100-41AB-B317-50853B262D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6346" y="136525"/>
            <a:ext cx="8619307" cy="3839992"/>
          </a:xfrm>
          <a:prstGeom prst="rect">
            <a:avLst/>
          </a:prstGeom>
        </p:spPr>
      </p:pic>
      <p:sp>
        <p:nvSpPr>
          <p:cNvPr id="3" name="語音泡泡: 圓角矩形 2">
            <a:extLst>
              <a:ext uri="{FF2B5EF4-FFF2-40B4-BE49-F238E27FC236}">
                <a16:creationId xmlns:a16="http://schemas.microsoft.com/office/drawing/2014/main" id="{89674229-F1E9-402F-B74C-DF45FED89DAA}"/>
              </a:ext>
            </a:extLst>
          </p:cNvPr>
          <p:cNvSpPr/>
          <p:nvPr/>
        </p:nvSpPr>
        <p:spPr>
          <a:xfrm>
            <a:off x="6095999" y="1149139"/>
            <a:ext cx="2705637" cy="1372911"/>
          </a:xfrm>
          <a:prstGeom prst="wedgeRoundRectCallout">
            <a:avLst>
              <a:gd name="adj1" fmla="val -40119"/>
              <a:gd name="adj2" fmla="val 71331"/>
              <a:gd name="adj3" fmla="val 16667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提供圖書、影音資源！</a:t>
            </a:r>
          </a:p>
        </p:txBody>
      </p:sp>
      <p:pic>
        <p:nvPicPr>
          <p:cNvPr id="6" name="圖片 5">
            <a:extLst>
              <a:ext uri="{FF2B5EF4-FFF2-40B4-BE49-F238E27FC236}">
                <a16:creationId xmlns:a16="http://schemas.microsoft.com/office/drawing/2014/main" id="{59897767-3817-4AE8-AA5C-D742B61C55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871" y="4063314"/>
            <a:ext cx="5771322" cy="2658161"/>
          </a:xfrm>
          <a:prstGeom prst="rect">
            <a:avLst/>
          </a:prstGeom>
        </p:spPr>
      </p:pic>
      <p:pic>
        <p:nvPicPr>
          <p:cNvPr id="8" name="圖片 7">
            <a:extLst>
              <a:ext uri="{FF2B5EF4-FFF2-40B4-BE49-F238E27FC236}">
                <a16:creationId xmlns:a16="http://schemas.microsoft.com/office/drawing/2014/main" id="{481632E1-C336-4A78-927A-67459A66ED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07767" y="4035287"/>
            <a:ext cx="6384233" cy="2686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22713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17804BCF-49F5-4D1A-9E2B-BFE70018EC2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655762"/>
          </a:xfrm>
        </p:spPr>
        <p:txBody>
          <a:bodyPr>
            <a:normAutofit/>
          </a:bodyPr>
          <a:lstStyle/>
          <a:p>
            <a:r>
              <a:rPr lang="zh-TW" altLang="en-US" sz="4400" dirty="0"/>
              <a:t>實作時間</a:t>
            </a:r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EE556A6A-B783-4339-9902-A6A33277769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zh-TW" altLang="en-US" sz="3200" dirty="0"/>
              <a:t>請各位到網站測試</a:t>
            </a:r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「專業發展資源專區」</a:t>
            </a:r>
            <a:endParaRPr lang="en-US" altLang="zh-TW" sz="3200" dirty="0"/>
          </a:p>
          <a:p>
            <a:endParaRPr lang="zh-TW" altLang="en-US" sz="3200" dirty="0"/>
          </a:p>
        </p:txBody>
      </p:sp>
      <p:sp>
        <p:nvSpPr>
          <p:cNvPr id="5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E608CC-B614-496A-9A0E-59140C0494AC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zh-TW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4" name="副標題 2">
            <a:extLst>
              <a:ext uri="{FF2B5EF4-FFF2-40B4-BE49-F238E27FC236}">
                <a16:creationId xmlns:a16="http://schemas.microsoft.com/office/drawing/2014/main" id="{46D24E2A-0DC9-4B77-81E7-456F3CC8C450}"/>
              </a:ext>
            </a:extLst>
          </p:cNvPr>
          <p:cNvSpPr txBox="1">
            <a:spLocks/>
          </p:cNvSpPr>
          <p:nvPr/>
        </p:nvSpPr>
        <p:spPr>
          <a:xfrm>
            <a:off x="1800225" y="4521994"/>
            <a:ext cx="9053512" cy="1655762"/>
          </a:xfrm>
          <a:prstGeom prst="rect">
            <a:avLst/>
          </a:prstGeom>
        </p:spPr>
        <p:txBody>
          <a:bodyPr vert="horz" lIns="91440" tIns="45720" rIns="91440" bIns="45720" numCol="1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3200" dirty="0"/>
              <a:t>(</a:t>
            </a:r>
            <a:r>
              <a:rPr lang="zh-TW" altLang="en-US" sz="3200" dirty="0"/>
              <a:t>此專區不用登入即可點選測試</a:t>
            </a:r>
            <a:r>
              <a:rPr lang="en-US" altLang="zh-TW" sz="3200" dirty="0"/>
              <a:t>)</a:t>
            </a:r>
            <a:endParaRPr lang="zh-TW" altLang="en-US" sz="3200" dirty="0"/>
          </a:p>
        </p:txBody>
      </p:sp>
    </p:spTree>
    <p:extLst>
      <p:ext uri="{BB962C8B-B14F-4D97-AF65-F5344CB8AC3E}">
        <p14:creationId xmlns:p14="http://schemas.microsoft.com/office/powerpoint/2010/main" val="3918043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3F4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3"/>
          <p:cNvGrpSpPr/>
          <p:nvPr/>
        </p:nvGrpSpPr>
        <p:grpSpPr>
          <a:xfrm>
            <a:off x="10591814" y="4530399"/>
            <a:ext cx="2311371" cy="2870157"/>
            <a:chOff x="0" y="0"/>
            <a:chExt cx="4622743" cy="5740315"/>
          </a:xfrm>
        </p:grpSpPr>
        <p:sp>
          <p:nvSpPr>
            <p:cNvPr id="14" name="Freeform 14"/>
            <p:cNvSpPr/>
            <p:nvPr/>
          </p:nvSpPr>
          <p:spPr>
            <a:xfrm rot="-2700000">
              <a:off x="-124706" y="1478676"/>
              <a:ext cx="4872155" cy="1665391"/>
            </a:xfrm>
            <a:custGeom>
              <a:avLst/>
              <a:gdLst/>
              <a:ahLst/>
              <a:cxnLst/>
              <a:rect l="l" t="t" r="r" b="b"/>
              <a:pathLst>
                <a:path w="4872155" h="1665391">
                  <a:moveTo>
                    <a:pt x="0" y="0"/>
                  </a:moveTo>
                  <a:lnTo>
                    <a:pt x="4872155" y="0"/>
                  </a:lnTo>
                  <a:lnTo>
                    <a:pt x="4872155" y="1665391"/>
                  </a:lnTo>
                  <a:lnTo>
                    <a:pt x="0" y="166539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</p:sp>
        <p:grpSp>
          <p:nvGrpSpPr>
            <p:cNvPr id="15" name="Group 15"/>
            <p:cNvGrpSpPr/>
            <p:nvPr/>
          </p:nvGrpSpPr>
          <p:grpSpPr>
            <a:xfrm rot="8100000">
              <a:off x="-106337" y="2577879"/>
              <a:ext cx="4835418" cy="1702128"/>
              <a:chOff x="0" y="0"/>
              <a:chExt cx="954623" cy="336039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0" y="0"/>
                <a:ext cx="954623" cy="336039"/>
              </a:xfrm>
              <a:custGeom>
                <a:avLst/>
                <a:gdLst/>
                <a:ahLst/>
                <a:cxnLst/>
                <a:rect l="l" t="t" r="r" b="b"/>
                <a:pathLst>
                  <a:path w="954623" h="336039">
                    <a:moveTo>
                      <a:pt x="751423" y="0"/>
                    </a:moveTo>
                    <a:cubicBezTo>
                      <a:pt x="863647" y="0"/>
                      <a:pt x="954623" y="75225"/>
                      <a:pt x="954623" y="168020"/>
                    </a:cubicBezTo>
                    <a:cubicBezTo>
                      <a:pt x="954623" y="260814"/>
                      <a:pt x="863647" y="336039"/>
                      <a:pt x="751423" y="336039"/>
                    </a:cubicBezTo>
                    <a:lnTo>
                      <a:pt x="203200" y="336039"/>
                    </a:lnTo>
                    <a:cubicBezTo>
                      <a:pt x="90976" y="336039"/>
                      <a:pt x="0" y="260814"/>
                      <a:pt x="0" y="168020"/>
                    </a:cubicBezTo>
                    <a:cubicBezTo>
                      <a:pt x="0" y="75225"/>
                      <a:pt x="90976" y="0"/>
                      <a:pt x="203200" y="0"/>
                    </a:cubicBezTo>
                    <a:close/>
                  </a:path>
                </a:pathLst>
              </a:custGeom>
              <a:solidFill>
                <a:srgbClr val="A3D9C1"/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17" name="TextBox 17"/>
              <p:cNvSpPr txBox="1"/>
              <p:nvPr/>
            </p:nvSpPr>
            <p:spPr>
              <a:xfrm>
                <a:off x="0" y="-19050"/>
                <a:ext cx="954623" cy="355089"/>
              </a:xfrm>
              <a:prstGeom prst="rect">
                <a:avLst/>
              </a:prstGeom>
            </p:spPr>
            <p:txBody>
              <a:bodyPr lIns="12501" tIns="12501" rIns="12501" bIns="12501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ts val="503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endParaRPr>
              </a:p>
            </p:txBody>
          </p:sp>
        </p:grpSp>
      </p:grpSp>
      <p:grpSp>
        <p:nvGrpSpPr>
          <p:cNvPr id="2" name="Group 2"/>
          <p:cNvGrpSpPr/>
          <p:nvPr/>
        </p:nvGrpSpPr>
        <p:grpSpPr>
          <a:xfrm>
            <a:off x="6197600" y="511175"/>
            <a:ext cx="5549900" cy="1110478"/>
            <a:chOff x="0" y="133349"/>
            <a:chExt cx="11099800" cy="2220956"/>
          </a:xfrm>
        </p:grpSpPr>
        <p:sp>
          <p:nvSpPr>
            <p:cNvPr id="3" name="TextBox 3"/>
            <p:cNvSpPr txBox="1"/>
            <p:nvPr/>
          </p:nvSpPr>
          <p:spPr>
            <a:xfrm>
              <a:off x="0" y="133349"/>
              <a:ext cx="11099800" cy="109248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ts val="4666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1" i="0" u="none" strike="noStrike" kern="1200" cap="none" spc="-139" normalizeH="0" baseline="0" noProof="0" dirty="0" err="1">
                  <a:ln>
                    <a:noFill/>
                  </a:ln>
                  <a:solidFill>
                    <a:srgbClr val="A3D9C1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Bricolage Grotesque Semi-Bold"/>
                  <a:sym typeface="Bricolage Grotesque Semi-Bold"/>
                </a:rPr>
                <a:t>登入前</a:t>
              </a:r>
              <a:r>
                <a:rPr kumimoji="0" lang="en-US" sz="3200" b="1" i="0" u="none" strike="noStrike" kern="1200" cap="none" spc="-139" normalizeH="0" baseline="0" noProof="0" dirty="0">
                  <a:ln>
                    <a:noFill/>
                  </a:ln>
                  <a:solidFill>
                    <a:srgbClr val="A3D9C1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Bricolage Grotesque Semi-Bold"/>
                  <a:sym typeface="Bricolage Grotesque Semi-Bold"/>
                </a:rPr>
                <a:t> vs </a:t>
              </a:r>
              <a:r>
                <a:rPr kumimoji="0" lang="en-US" sz="3200" b="1" i="0" u="none" strike="noStrike" kern="1200" cap="none" spc="-139" normalizeH="0" baseline="0" noProof="0" dirty="0" err="1">
                  <a:ln>
                    <a:noFill/>
                  </a:ln>
                  <a:solidFill>
                    <a:srgbClr val="A3D9C1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Bricolage Grotesque Semi-Bold"/>
                  <a:sym typeface="Bricolage Grotesque Semi-Bold"/>
                </a:rPr>
                <a:t>登入後差別</a:t>
              </a:r>
              <a:endParaRPr kumimoji="0" lang="en-US" sz="3200" b="1" i="0" u="none" strike="noStrike" kern="1200" cap="none" spc="-139" normalizeH="0" baseline="0" noProof="0" dirty="0">
                <a:ln>
                  <a:noFill/>
                </a:ln>
                <a:solidFill>
                  <a:srgbClr val="A3D9C1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Bricolage Grotesque Semi-Bold"/>
                <a:sym typeface="Bricolage Grotesque Semi-Bold"/>
              </a:endParaRP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1687455"/>
              <a:ext cx="11099800" cy="6668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ts val="26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2A8F7F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HK Grotesk"/>
                  <a:sym typeface="HK Grotesk"/>
                </a:rPr>
                <a:t>瞭解使用權限差異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2A8F7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HK Grotesk"/>
                <a:sym typeface="HK Grotesk"/>
              </a:endParaRP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6197600" y="2592957"/>
            <a:ext cx="2673350" cy="2562721"/>
            <a:chOff x="0" y="-9525"/>
            <a:chExt cx="5346700" cy="5125442"/>
          </a:xfrm>
        </p:grpSpPr>
        <p:sp>
          <p:nvSpPr>
            <p:cNvPr id="6" name="TextBox 6"/>
            <p:cNvSpPr txBox="1"/>
            <p:nvPr/>
          </p:nvSpPr>
          <p:spPr>
            <a:xfrm>
              <a:off x="0" y="-9525"/>
              <a:ext cx="5346700" cy="61555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ts val="24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2A8F7F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Bricolage Grotesque Bold"/>
                  <a:sym typeface="Bricolage Grotesque Bold"/>
                </a:rPr>
                <a:t>未登入的功能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2A8F7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Bricolage Grotesque Bold"/>
                <a:sym typeface="Bricolage Grotesque Bold"/>
              </a:endParaRP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1730375"/>
              <a:ext cx="5346700" cy="33855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345457" marR="0" lvl="1" indent="-172729" algn="l" defTabSz="914400" rtl="0" eaLnBrk="1" fontAlgn="auto" latinLnBrk="0" hangingPunct="1">
                <a:lnSpc>
                  <a:spcPts val="223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Char char="•"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A3D9C1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HK Grotesk"/>
                  <a:sym typeface="HK Grotesk"/>
                </a:rPr>
                <a:t>瀏覽教學資源</a:t>
              </a: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A3D9C1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HK Grotesk"/>
                <a:sym typeface="HK Grotesk"/>
              </a:endParaRPr>
            </a:p>
            <a:p>
              <a:pPr marL="345457" marR="0" lvl="1" indent="-172729" algn="l" defTabSz="914400" rtl="0" eaLnBrk="1" fontAlgn="auto" latinLnBrk="0" hangingPunct="1">
                <a:lnSpc>
                  <a:spcPts val="223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Char char="•"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A3D9C1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HK Grotesk"/>
                  <a:sym typeface="HK Grotesk"/>
                </a:rPr>
                <a:t>查看操作手冊</a:t>
              </a: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A3D9C1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HK Grotesk"/>
                <a:sym typeface="HK Grotesk"/>
              </a:endParaRPr>
            </a:p>
            <a:p>
              <a:pPr marL="345457" marR="0" lvl="1" indent="-172729" algn="l" defTabSz="914400" rtl="0" eaLnBrk="1" fontAlgn="auto" latinLnBrk="0" hangingPunct="1">
                <a:lnSpc>
                  <a:spcPts val="223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Char char="•"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A3D9C1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HK Grotesk"/>
                  <a:sym typeface="HK Grotesk"/>
                </a:rPr>
                <a:t>觀看教學影片</a:t>
              </a: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A3D9C1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HK Grotesk"/>
                <a:sym typeface="HK Grotesk"/>
              </a:endParaRPr>
            </a:p>
            <a:p>
              <a:pPr marL="345457" marR="0" lvl="1" indent="-172729" algn="l" defTabSz="914400" rtl="0" eaLnBrk="1" fontAlgn="auto" latinLnBrk="0" hangingPunct="1">
                <a:lnSpc>
                  <a:spcPts val="223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Char char="•"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A3D9C1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HK Grotesk"/>
                  <a:sym typeface="HK Grotesk"/>
                </a:rPr>
                <a:t>查詢資訊</a:t>
              </a: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A3D9C1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HK Grotesk"/>
                <a:sym typeface="HK Grotesk"/>
              </a:endParaRPr>
            </a:p>
            <a:p>
              <a:pPr marL="345457" marR="0" lvl="1" indent="-172729" algn="l" defTabSz="914400" rtl="0" eaLnBrk="1" fontAlgn="auto" latinLnBrk="0" hangingPunct="1">
                <a:lnSpc>
                  <a:spcPts val="223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Char char="•"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A3D9C1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HK Grotesk"/>
                  <a:sym typeface="HK Grotesk"/>
                </a:rPr>
                <a:t>無法填寫資料</a:t>
              </a: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A3D9C1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HK Grotesk"/>
                <a:sym typeface="HK Grotesk"/>
              </a:endParaRPr>
            </a:p>
            <a:p>
              <a:pPr marL="345457" marR="0" lvl="1" indent="-172729" algn="l" defTabSz="914400" rtl="0" eaLnBrk="1" fontAlgn="auto" latinLnBrk="0" hangingPunct="1">
                <a:lnSpc>
                  <a:spcPts val="223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Char char="•"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A3D9C1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HK Grotesk"/>
                  <a:sym typeface="HK Grotesk"/>
                </a:rPr>
                <a:t>無法申請認證</a:t>
              </a: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A3D9C1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HK Grotesk"/>
                <a:sym typeface="HK Grotesk"/>
              </a:endParaRP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9074150" y="2592957"/>
            <a:ext cx="2673350" cy="2280593"/>
            <a:chOff x="0" y="-9525"/>
            <a:chExt cx="5346700" cy="4561185"/>
          </a:xfrm>
        </p:grpSpPr>
        <p:sp>
          <p:nvSpPr>
            <p:cNvPr id="9" name="TextBox 9"/>
            <p:cNvSpPr txBox="1"/>
            <p:nvPr/>
          </p:nvSpPr>
          <p:spPr>
            <a:xfrm>
              <a:off x="0" y="-9525"/>
              <a:ext cx="5346700" cy="61555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ts val="24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2A8F7F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Bricolage Grotesque Bold"/>
                  <a:sym typeface="Bricolage Grotesque Bold"/>
                </a:rPr>
                <a:t>登入後的功能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2A8F7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Bricolage Grotesque Bold"/>
                <a:sym typeface="Bricolage Grotesque Bold"/>
              </a:endParaRP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1730375"/>
              <a:ext cx="5346700" cy="282128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345457" marR="0" lvl="1" indent="-172729" algn="l" defTabSz="914400" rtl="0" eaLnBrk="1" fontAlgn="auto" latinLnBrk="0" hangingPunct="1">
                <a:lnSpc>
                  <a:spcPts val="223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Char char="•"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A3D9C1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HK Grotesk"/>
                  <a:sym typeface="HK Grotesk"/>
                </a:rPr>
                <a:t>認證申請</a:t>
              </a:r>
              <a:r>
                <a:rPr kumimoji="0" lang="en-US" sz="1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A3D9C1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HK Grotesk"/>
                  <a:sym typeface="HK Grotesk"/>
                </a:rPr>
                <a:t>（初階／進階</a:t>
              </a: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A3D9C1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HK Grotesk"/>
                  <a:sym typeface="HK Grotesk"/>
                </a:rPr>
                <a:t>）</a:t>
              </a:r>
              <a:endPara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rgbClr val="A3D9C1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HK Grotesk"/>
                <a:sym typeface="HK Grotesk"/>
              </a:endParaRPr>
            </a:p>
            <a:p>
              <a:pPr marL="345457" marR="0" lvl="1" indent="-172729" algn="l" defTabSz="914400" rtl="0" eaLnBrk="1" fontAlgn="auto" latinLnBrk="0" hangingPunct="1">
                <a:lnSpc>
                  <a:spcPts val="223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Char char="•"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A3D9C1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HK Grotesk"/>
                  <a:sym typeface="HK Grotesk"/>
                </a:rPr>
                <a:t>填寫學習歷程</a:t>
              </a: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A3D9C1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HK Grotesk"/>
                <a:sym typeface="HK Grotesk"/>
              </a:endParaRPr>
            </a:p>
            <a:p>
              <a:pPr marL="345457" marR="0" lvl="1" indent="-172729" algn="l" defTabSz="914400" rtl="0" eaLnBrk="1" fontAlgn="auto" latinLnBrk="0" hangingPunct="1">
                <a:lnSpc>
                  <a:spcPts val="223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Char char="•"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A3D9C1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HK Grotesk"/>
                  <a:sym typeface="HK Grotesk"/>
                </a:rPr>
                <a:t>上傳與管理文件</a:t>
              </a: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A3D9C1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HK Grotesk"/>
                <a:sym typeface="HK Grotesk"/>
              </a:endParaRPr>
            </a:p>
            <a:p>
              <a:pPr marL="345457" marR="0" lvl="1" indent="-172729" algn="l" defTabSz="914400" rtl="0" eaLnBrk="1" fontAlgn="auto" latinLnBrk="0" hangingPunct="1">
                <a:lnSpc>
                  <a:spcPts val="223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Char char="•"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A3D9C1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HK Grotesk"/>
                  <a:sym typeface="HK Grotesk"/>
                </a:rPr>
                <a:t>參與研習與輔導</a:t>
              </a: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A3D9C1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HK Grotesk"/>
                <a:sym typeface="HK Grotesk"/>
              </a:endParaRPr>
            </a:p>
            <a:p>
              <a:pPr marL="345457" marR="0" lvl="1" indent="-172729" algn="l" defTabSz="914400" rtl="0" eaLnBrk="1" fontAlgn="auto" latinLnBrk="0" hangingPunct="1">
                <a:lnSpc>
                  <a:spcPts val="223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Char char="•"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A3D9C1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HK Grotesk"/>
                  <a:sym typeface="HK Grotesk"/>
                </a:rPr>
                <a:t>查看個人進度與通知</a:t>
              </a: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A3D9C1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HK Grotesk"/>
                <a:sym typeface="HK Grotesk"/>
              </a:endParaRP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-188272" y="-197184"/>
            <a:ext cx="5427022" cy="7252369"/>
            <a:chOff x="0" y="0"/>
            <a:chExt cx="1261182" cy="1685372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261182" cy="1685373"/>
            </a:xfrm>
            <a:custGeom>
              <a:avLst/>
              <a:gdLst/>
              <a:ahLst/>
              <a:cxnLst/>
              <a:rect l="l" t="t" r="r" b="b"/>
              <a:pathLst>
                <a:path w="1261182" h="1685373">
                  <a:moveTo>
                    <a:pt x="19021" y="0"/>
                  </a:moveTo>
                  <a:lnTo>
                    <a:pt x="1242161" y="0"/>
                  </a:lnTo>
                  <a:cubicBezTo>
                    <a:pt x="1252666" y="0"/>
                    <a:pt x="1261182" y="8516"/>
                    <a:pt x="1261182" y="19021"/>
                  </a:cubicBezTo>
                  <a:lnTo>
                    <a:pt x="1261182" y="1666352"/>
                  </a:lnTo>
                  <a:cubicBezTo>
                    <a:pt x="1261182" y="1676857"/>
                    <a:pt x="1252666" y="1685373"/>
                    <a:pt x="1242161" y="1685373"/>
                  </a:cubicBezTo>
                  <a:lnTo>
                    <a:pt x="19021" y="1685373"/>
                  </a:lnTo>
                  <a:cubicBezTo>
                    <a:pt x="13976" y="1685373"/>
                    <a:pt x="9138" y="1683369"/>
                    <a:pt x="5571" y="1679802"/>
                  </a:cubicBezTo>
                  <a:cubicBezTo>
                    <a:pt x="2004" y="1676235"/>
                    <a:pt x="0" y="1671396"/>
                    <a:pt x="0" y="1666352"/>
                  </a:cubicBezTo>
                  <a:lnTo>
                    <a:pt x="0" y="19021"/>
                  </a:lnTo>
                  <a:cubicBezTo>
                    <a:pt x="0" y="8516"/>
                    <a:pt x="8516" y="0"/>
                    <a:pt x="19021" y="0"/>
                  </a:cubicBezTo>
                  <a:close/>
                </a:path>
              </a:pathLst>
            </a:custGeom>
            <a:blipFill>
              <a:blip r:embed="rId5"/>
              <a:stretch>
                <a:fillRect t="-391" b="-391"/>
              </a:stretch>
            </a:blipFill>
            <a:ln w="19050" cap="sq">
              <a:solidFill>
                <a:srgbClr val="000000"/>
              </a:solidFill>
              <a:prstDash val="solid"/>
              <a:miter/>
            </a:ln>
          </p:spPr>
        </p:sp>
      </p:grpSp>
      <p:sp>
        <p:nvSpPr>
          <p:cNvPr id="18" name="投影片編號版面配置區 1">
            <a:extLst>
              <a:ext uri="{FF2B5EF4-FFF2-40B4-BE49-F238E27FC236}">
                <a16:creationId xmlns:a16="http://schemas.microsoft.com/office/drawing/2014/main" id="{B0A06E79-F63D-40FE-A16A-F57C5BE729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E608CC-B614-496A-9A0E-59140C0494AC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zh-TW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43718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677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 txBox="1"/>
          <p:nvPr/>
        </p:nvSpPr>
        <p:spPr>
          <a:xfrm>
            <a:off x="444500" y="558801"/>
            <a:ext cx="4591050" cy="6616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609630" rtl="0" eaLnBrk="1" fontAlgn="auto" latinLnBrk="0" hangingPunct="1">
              <a:lnSpc>
                <a:spcPts val="586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EBF4F7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ilda Display"/>
                <a:sym typeface="Gilda Display"/>
              </a:rPr>
              <a:t>登入後，可以做什麼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EBF4F7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Gilda Display"/>
                <a:sym typeface="Gilda Display"/>
              </a:rPr>
              <a:t>？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6096000" y="5933730"/>
            <a:ext cx="4591050" cy="622280"/>
            <a:chOff x="0" y="-9525"/>
            <a:chExt cx="9182100" cy="1244561"/>
          </a:xfrm>
        </p:grpSpPr>
        <p:sp>
          <p:nvSpPr>
            <p:cNvPr id="6" name="TextBox 6"/>
            <p:cNvSpPr txBox="1"/>
            <p:nvPr/>
          </p:nvSpPr>
          <p:spPr>
            <a:xfrm>
              <a:off x="0" y="-9525"/>
              <a:ext cx="9182100" cy="61555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marR="0" lvl="0" indent="0" algn="l" defTabSz="609630" rtl="0" eaLnBrk="1" fontAlgn="auto" latinLnBrk="0" hangingPunct="1">
                <a:lnSpc>
                  <a:spcPts val="24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EBF4F7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HK Grotesk Bold"/>
                  <a:sym typeface="HK Grotesk Bold"/>
                </a:rPr>
                <a:t>平</a:t>
              </a:r>
              <a:r>
                <a:rPr kumimoji="0" lang="zh-TW" alt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EBF4F7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HK Grotesk Bold"/>
                  <a:sym typeface="HK Grotesk Bold"/>
                </a:rPr>
                <a:t>臺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BF4F7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HK Grotesk Bold"/>
                  <a:sym typeface="HK Grotesk Bold"/>
                </a:rPr>
                <a:t>功能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BF4F7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HK Grotesk Bold"/>
                <a:sym typeface="HK Grotesk Bold"/>
              </a:endParaRP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779654"/>
              <a:ext cx="9182100" cy="45538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marR="0" lvl="0" indent="0" algn="l" defTabSz="609630" rtl="0" eaLnBrk="1" fontAlgn="auto" latinLnBrk="0" hangingPunct="1">
                <a:lnSpc>
                  <a:spcPts val="1906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66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EBF4F7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HK Grotesk Light"/>
                  <a:sym typeface="HK Grotesk Light"/>
                </a:rPr>
                <a:t>管理個人資料、建立學習歷程、熟悉功能、視需求使用</a:t>
              </a:r>
              <a:endParaRPr kumimoji="0" lang="en-US" sz="1466" b="0" i="0" u="none" strike="noStrike" kern="1200" cap="none" spc="0" normalizeH="0" baseline="0" noProof="0" dirty="0">
                <a:ln>
                  <a:noFill/>
                </a:ln>
                <a:solidFill>
                  <a:srgbClr val="EBF4F7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HK Grotesk Light"/>
                <a:sym typeface="HK Grotesk Light"/>
              </a:endParaRPr>
            </a:p>
          </p:txBody>
        </p:sp>
      </p:grpSp>
      <p:sp>
        <p:nvSpPr>
          <p:cNvPr id="8" name="Freeform 8"/>
          <p:cNvSpPr/>
          <p:nvPr/>
        </p:nvSpPr>
        <p:spPr>
          <a:xfrm rot="-1268288">
            <a:off x="9516819" y="-4384677"/>
            <a:ext cx="7290683" cy="6866498"/>
          </a:xfrm>
          <a:custGeom>
            <a:avLst/>
            <a:gdLst/>
            <a:ahLst/>
            <a:cxnLst/>
            <a:rect l="l" t="t" r="r" b="b"/>
            <a:pathLst>
              <a:path w="10936025" h="10299747">
                <a:moveTo>
                  <a:pt x="0" y="0"/>
                </a:moveTo>
                <a:lnTo>
                  <a:pt x="10936025" y="0"/>
                </a:lnTo>
                <a:lnTo>
                  <a:pt x="10936025" y="10299747"/>
                </a:lnTo>
                <a:lnTo>
                  <a:pt x="0" y="1029974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9" name="Group 13">
            <a:extLst>
              <a:ext uri="{FF2B5EF4-FFF2-40B4-BE49-F238E27FC236}">
                <a16:creationId xmlns:a16="http://schemas.microsoft.com/office/drawing/2014/main" id="{1995761F-2780-4DE6-ADCD-D54354857CF4}"/>
              </a:ext>
            </a:extLst>
          </p:cNvPr>
          <p:cNvGrpSpPr/>
          <p:nvPr/>
        </p:nvGrpSpPr>
        <p:grpSpPr>
          <a:xfrm>
            <a:off x="10591814" y="4530399"/>
            <a:ext cx="2311371" cy="2870157"/>
            <a:chOff x="0" y="0"/>
            <a:chExt cx="4622743" cy="5740315"/>
          </a:xfrm>
        </p:grpSpPr>
        <p:sp>
          <p:nvSpPr>
            <p:cNvPr id="10" name="Freeform 14">
              <a:extLst>
                <a:ext uri="{FF2B5EF4-FFF2-40B4-BE49-F238E27FC236}">
                  <a16:creationId xmlns:a16="http://schemas.microsoft.com/office/drawing/2014/main" id="{7137A1D9-AC3A-41AE-930B-7F6E3F0BD05C}"/>
                </a:ext>
              </a:extLst>
            </p:cNvPr>
            <p:cNvSpPr/>
            <p:nvPr/>
          </p:nvSpPr>
          <p:spPr>
            <a:xfrm rot="-2700000">
              <a:off x="-124706" y="1478676"/>
              <a:ext cx="4872155" cy="1665391"/>
            </a:xfrm>
            <a:custGeom>
              <a:avLst/>
              <a:gdLst/>
              <a:ahLst/>
              <a:cxnLst/>
              <a:rect l="l" t="t" r="r" b="b"/>
              <a:pathLst>
                <a:path w="4872155" h="1665391">
                  <a:moveTo>
                    <a:pt x="0" y="0"/>
                  </a:moveTo>
                  <a:lnTo>
                    <a:pt x="4872155" y="0"/>
                  </a:lnTo>
                  <a:lnTo>
                    <a:pt x="4872155" y="1665391"/>
                  </a:lnTo>
                  <a:lnTo>
                    <a:pt x="0" y="166539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</p:sp>
        <p:grpSp>
          <p:nvGrpSpPr>
            <p:cNvPr id="11" name="Group 15">
              <a:extLst>
                <a:ext uri="{FF2B5EF4-FFF2-40B4-BE49-F238E27FC236}">
                  <a16:creationId xmlns:a16="http://schemas.microsoft.com/office/drawing/2014/main" id="{AAF80C42-4DB3-4DB2-B0B3-9B83DB74C029}"/>
                </a:ext>
              </a:extLst>
            </p:cNvPr>
            <p:cNvGrpSpPr/>
            <p:nvPr/>
          </p:nvGrpSpPr>
          <p:grpSpPr>
            <a:xfrm rot="8100000">
              <a:off x="-106337" y="2577879"/>
              <a:ext cx="4835418" cy="1702128"/>
              <a:chOff x="0" y="0"/>
              <a:chExt cx="954623" cy="336039"/>
            </a:xfrm>
          </p:grpSpPr>
          <p:sp>
            <p:nvSpPr>
              <p:cNvPr id="12" name="Freeform 16">
                <a:extLst>
                  <a:ext uri="{FF2B5EF4-FFF2-40B4-BE49-F238E27FC236}">
                    <a16:creationId xmlns:a16="http://schemas.microsoft.com/office/drawing/2014/main" id="{BDECC3CD-0CB0-4335-83FC-16EEE4448B71}"/>
                  </a:ext>
                </a:extLst>
              </p:cNvPr>
              <p:cNvSpPr/>
              <p:nvPr/>
            </p:nvSpPr>
            <p:spPr>
              <a:xfrm>
                <a:off x="0" y="0"/>
                <a:ext cx="954623" cy="336039"/>
              </a:xfrm>
              <a:custGeom>
                <a:avLst/>
                <a:gdLst/>
                <a:ahLst/>
                <a:cxnLst/>
                <a:rect l="l" t="t" r="r" b="b"/>
                <a:pathLst>
                  <a:path w="954623" h="336039">
                    <a:moveTo>
                      <a:pt x="751423" y="0"/>
                    </a:moveTo>
                    <a:cubicBezTo>
                      <a:pt x="863647" y="0"/>
                      <a:pt x="954623" y="75225"/>
                      <a:pt x="954623" y="168020"/>
                    </a:cubicBezTo>
                    <a:cubicBezTo>
                      <a:pt x="954623" y="260814"/>
                      <a:pt x="863647" y="336039"/>
                      <a:pt x="751423" y="336039"/>
                    </a:cubicBezTo>
                    <a:lnTo>
                      <a:pt x="203200" y="336039"/>
                    </a:lnTo>
                    <a:cubicBezTo>
                      <a:pt x="90976" y="336039"/>
                      <a:pt x="0" y="260814"/>
                      <a:pt x="0" y="168020"/>
                    </a:cubicBezTo>
                    <a:cubicBezTo>
                      <a:pt x="0" y="75225"/>
                      <a:pt x="90976" y="0"/>
                      <a:pt x="203200" y="0"/>
                    </a:cubicBezTo>
                    <a:close/>
                  </a:path>
                </a:pathLst>
              </a:custGeom>
              <a:solidFill>
                <a:srgbClr val="A3D9C1"/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id="13" name="TextBox 17">
                <a:extLst>
                  <a:ext uri="{FF2B5EF4-FFF2-40B4-BE49-F238E27FC236}">
                    <a16:creationId xmlns:a16="http://schemas.microsoft.com/office/drawing/2014/main" id="{22C16CC2-8640-417B-B732-334F529D594B}"/>
                  </a:ext>
                </a:extLst>
              </p:cNvPr>
              <p:cNvSpPr txBox="1"/>
              <p:nvPr/>
            </p:nvSpPr>
            <p:spPr>
              <a:xfrm>
                <a:off x="0" y="-19050"/>
                <a:ext cx="954623" cy="355089"/>
              </a:xfrm>
              <a:prstGeom prst="rect">
                <a:avLst/>
              </a:prstGeom>
            </p:spPr>
            <p:txBody>
              <a:bodyPr lIns="12501" tIns="12501" rIns="12501" bIns="12501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ts val="503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endParaRPr>
              </a:p>
            </p:txBody>
          </p:sp>
        </p:grpSp>
      </p:grpSp>
      <p:sp>
        <p:nvSpPr>
          <p:cNvPr id="14" name="投影片編號版面配置區 1">
            <a:extLst>
              <a:ext uri="{FF2B5EF4-FFF2-40B4-BE49-F238E27FC236}">
                <a16:creationId xmlns:a16="http://schemas.microsoft.com/office/drawing/2014/main" id="{9974790F-A11E-4B5A-8ECD-F9256B1BCB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E608CC-B614-496A-9A0E-59140C0494AC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zh-TW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pic>
        <p:nvPicPr>
          <p:cNvPr id="17" name="圖片 16">
            <a:extLst>
              <a:ext uri="{FF2B5EF4-FFF2-40B4-BE49-F238E27FC236}">
                <a16:creationId xmlns:a16="http://schemas.microsoft.com/office/drawing/2014/main" id="{BC9AF8D3-641D-4ABD-954F-14D67B0C2FE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25880" y="1786783"/>
            <a:ext cx="5706514" cy="3546907"/>
          </a:xfrm>
          <a:prstGeom prst="rect">
            <a:avLst/>
          </a:prstGeom>
        </p:spPr>
      </p:pic>
      <p:pic>
        <p:nvPicPr>
          <p:cNvPr id="19" name="圖片 18">
            <a:extLst>
              <a:ext uri="{FF2B5EF4-FFF2-40B4-BE49-F238E27FC236}">
                <a16:creationId xmlns:a16="http://schemas.microsoft.com/office/drawing/2014/main" id="{21672B88-2E71-432E-8874-34480745059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61489" y="2335017"/>
            <a:ext cx="5706515" cy="3580460"/>
          </a:xfrm>
          <a:prstGeom prst="rect">
            <a:avLst/>
          </a:prstGeom>
        </p:spPr>
      </p:pic>
      <p:pic>
        <p:nvPicPr>
          <p:cNvPr id="21" name="圖片 20">
            <a:extLst>
              <a:ext uri="{FF2B5EF4-FFF2-40B4-BE49-F238E27FC236}">
                <a16:creationId xmlns:a16="http://schemas.microsoft.com/office/drawing/2014/main" id="{18614426-6C14-4E11-B0C5-0063B1E5762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41069" y="3036352"/>
            <a:ext cx="5706515" cy="2572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3679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43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首次登入操作指引</a:t>
            </a:r>
          </a:p>
        </p:txBody>
      </p:sp>
      <p:sp>
        <p:nvSpPr>
          <p:cNvPr id="7" name="矩形 6"/>
          <p:cNvSpPr/>
          <p:nvPr/>
        </p:nvSpPr>
        <p:spPr>
          <a:xfrm>
            <a:off x="-461636" y="3045792"/>
            <a:ext cx="4877772" cy="385793"/>
          </a:xfrm>
          <a:prstGeom prst="rect">
            <a:avLst/>
          </a:prstGeom>
          <a:solidFill>
            <a:srgbClr val="FFD6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7775865" y="3045792"/>
            <a:ext cx="4877772" cy="385793"/>
          </a:xfrm>
          <a:prstGeom prst="rect">
            <a:avLst/>
          </a:prstGeom>
          <a:solidFill>
            <a:srgbClr val="FFD6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5EA0AB-FA42-402A-9F26-465CCD4B195B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4" name="文字方塊 3">
            <a:extLst>
              <a:ext uri="{FF2B5EF4-FFF2-40B4-BE49-F238E27FC236}">
                <a16:creationId xmlns:a16="http://schemas.microsoft.com/office/drawing/2014/main" id="{AD75AC00-8923-4419-BB38-81869E682EB9}"/>
              </a:ext>
            </a:extLst>
          </p:cNvPr>
          <p:cNvSpPr txBox="1"/>
          <p:nvPr/>
        </p:nvSpPr>
        <p:spPr>
          <a:xfrm>
            <a:off x="3991453" y="3761509"/>
            <a:ext cx="42090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t>請於使用者登入後</a:t>
            </a:r>
            <a:r>
              <a:rPr kumimoji="0" lang="en-US" altLang="zh-TW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t>【</a:t>
            </a:r>
            <a:r>
              <a:rPr lang="zh-TW" altLang="en-US" dirty="0">
                <a:solidFill>
                  <a:prstClr val="black"/>
                </a:solidFill>
                <a:latin typeface="Calibri" panose="020F0502020204030204"/>
                <a:ea typeface="新細明體" panose="02020500000000000000" pitchFamily="18" charset="-120"/>
              </a:rPr>
              <a:t>點選全</a:t>
            </a:r>
            <a:r>
              <a:rPr kumimoji="0" lang="zh-TW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t>教網漫遊</a:t>
            </a:r>
            <a:r>
              <a:rPr kumimoji="0" lang="en-US" altLang="zh-TW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t>】</a:t>
            </a:r>
            <a:endParaRPr kumimoji="0" lang="zh-TW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31347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8539" y="1413732"/>
            <a:ext cx="9180476" cy="5219574"/>
          </a:xfrm>
          <a:prstGeom prst="rect">
            <a:avLst/>
          </a:prstGeom>
        </p:spPr>
      </p:pic>
      <p:sp>
        <p:nvSpPr>
          <p:cNvPr id="326" name="Google Shape;326;p5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Microsoft JhengHei"/>
              <a:buNone/>
            </a:pPr>
            <a:r>
              <a:rPr lang="zh-TW" altLang="en-US" b="1" dirty="0">
                <a:latin typeface="Microsoft JhengHei"/>
                <a:ea typeface="Microsoft JhengHei"/>
                <a:cs typeface="Microsoft JhengHei"/>
                <a:sym typeface="Microsoft JhengHei"/>
              </a:rPr>
              <a:t>登入教學</a:t>
            </a:r>
            <a:r>
              <a:rPr lang="en-US" altLang="zh-TW" b="1" dirty="0">
                <a:latin typeface="Microsoft JhengHei"/>
                <a:ea typeface="Microsoft JhengHei"/>
                <a:cs typeface="Microsoft JhengHei"/>
                <a:sym typeface="Microsoft JhengHei"/>
              </a:rPr>
              <a:t>-</a:t>
            </a:r>
            <a:r>
              <a:rPr lang="zh-TW" altLang="en-US" b="1" dirty="0">
                <a:latin typeface="Microsoft JhengHei"/>
                <a:ea typeface="Microsoft JhengHei"/>
                <a:cs typeface="Microsoft JhengHei"/>
                <a:sym typeface="Microsoft JhengHei"/>
              </a:rPr>
              <a:t>校長暨教師</a:t>
            </a:r>
            <a:r>
              <a:rPr lang="zh-TW" altLang="zh-TW" b="1" dirty="0">
                <a:latin typeface="Microsoft JhengHei"/>
                <a:ea typeface="Microsoft JhengHei"/>
                <a:cs typeface="Microsoft JhengHei"/>
                <a:sym typeface="Microsoft JhengHei"/>
              </a:rPr>
              <a:t>登入</a:t>
            </a:r>
            <a:r>
              <a:rPr lang="en-US" altLang="zh-TW" b="1" dirty="0">
                <a:latin typeface="Microsoft JhengHei"/>
                <a:ea typeface="Microsoft JhengHei"/>
                <a:cs typeface="Microsoft JhengHei"/>
                <a:sym typeface="Microsoft JhengHei"/>
              </a:rPr>
              <a:t>(1/12)</a:t>
            </a:r>
            <a:endParaRPr dirty="0"/>
          </a:p>
        </p:txBody>
      </p:sp>
      <p:grpSp>
        <p:nvGrpSpPr>
          <p:cNvPr id="6" name="群組 5">
            <a:extLst>
              <a:ext uri="{FF2B5EF4-FFF2-40B4-BE49-F238E27FC236}">
                <a16:creationId xmlns:a16="http://schemas.microsoft.com/office/drawing/2014/main" id="{9EC4B883-BF01-49D1-88FB-779BD87DA297}"/>
              </a:ext>
            </a:extLst>
          </p:cNvPr>
          <p:cNvGrpSpPr/>
          <p:nvPr/>
        </p:nvGrpSpPr>
        <p:grpSpPr>
          <a:xfrm>
            <a:off x="2391257" y="2259622"/>
            <a:ext cx="5556458" cy="2426678"/>
            <a:chOff x="2487051" y="2179828"/>
            <a:chExt cx="5556458" cy="2426678"/>
          </a:xfrm>
        </p:grpSpPr>
        <p:sp>
          <p:nvSpPr>
            <p:cNvPr id="329" name="Google Shape;329;p51"/>
            <p:cNvSpPr/>
            <p:nvPr/>
          </p:nvSpPr>
          <p:spPr>
            <a:xfrm>
              <a:off x="2487051" y="2179828"/>
              <a:ext cx="949820" cy="266089"/>
            </a:xfrm>
            <a:prstGeom prst="roundRect">
              <a:avLst>
                <a:gd name="adj" fmla="val 16667"/>
              </a:avLst>
            </a:prstGeom>
            <a:noFill/>
            <a:ln w="38100" cap="flat" cmpd="sng">
              <a:solidFill>
                <a:srgbClr val="FF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" name="圖說文字: 直線 7">
              <a:extLst>
                <a:ext uri="{FF2B5EF4-FFF2-40B4-BE49-F238E27FC236}">
                  <a16:creationId xmlns:a16="http://schemas.microsoft.com/office/drawing/2014/main" id="{0996130A-3A5D-4191-95B7-68BAEC77CF3A}"/>
                </a:ext>
              </a:extLst>
            </p:cNvPr>
            <p:cNvSpPr/>
            <p:nvPr/>
          </p:nvSpPr>
          <p:spPr>
            <a:xfrm>
              <a:off x="4928594" y="3280943"/>
              <a:ext cx="3114915" cy="1325563"/>
            </a:xfrm>
            <a:prstGeom prst="borderCallout1">
              <a:avLst>
                <a:gd name="adj1" fmla="val 229"/>
                <a:gd name="adj2" fmla="val 7937"/>
                <a:gd name="adj3" fmla="val -62581"/>
                <a:gd name="adj4" fmla="val -45152"/>
              </a:avLst>
            </a:prstGeom>
            <a:solidFill>
              <a:schemeClr val="accent4">
                <a:lumMod val="60000"/>
                <a:lumOff val="40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zh-TW" altLang="en-US" sz="28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rPr>
                <a:t>請點選網頁中的</a:t>
              </a:r>
              <a:br>
                <a:rPr kumimoji="0" lang="zh-TW" altLang="en-US" sz="28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rPr>
              </a:br>
              <a:r>
                <a:rPr kumimoji="0" lang="zh-TW" altLang="en-US" sz="28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rPr>
                <a:t>使用者登入</a:t>
              </a:r>
              <a:endParaRPr kumimoji="0" lang="zh-TW" alt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34E4B47F-AC5F-4D7C-BB76-E2E99FA85BC4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-US" altLang="zh-TW" sz="1200" b="0" i="0" u="none" strike="noStrike" kern="0" cap="none" spc="0" normalizeH="0" baseline="0" noProof="0" smtClean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19</a:t>
            </a:fld>
            <a:endParaRPr kumimoji="0" lang="zh-TW" altLang="en-US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3461" y="1441056"/>
            <a:ext cx="8583924" cy="5120526"/>
          </a:xfrm>
          <a:prstGeom prst="rect">
            <a:avLst/>
          </a:prstGeom>
        </p:spPr>
      </p:pic>
      <p:sp>
        <p:nvSpPr>
          <p:cNvPr id="336" name="Google Shape;336;p5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>
              <a:buSzPts val="4400"/>
            </a:pPr>
            <a:r>
              <a:rPr lang="zh-TW" altLang="en-US" b="1" dirty="0">
                <a:latin typeface="Microsoft JhengHei"/>
                <a:ea typeface="Microsoft JhengHei"/>
                <a:cs typeface="Microsoft JhengHei"/>
                <a:sym typeface="Microsoft JhengHei"/>
              </a:rPr>
              <a:t>登入教學</a:t>
            </a:r>
            <a:r>
              <a:rPr lang="en-US" altLang="zh-TW" b="1" dirty="0">
                <a:latin typeface="Microsoft JhengHei"/>
                <a:ea typeface="Microsoft JhengHei"/>
                <a:cs typeface="Microsoft JhengHei"/>
                <a:sym typeface="Microsoft JhengHei"/>
              </a:rPr>
              <a:t>-</a:t>
            </a:r>
            <a:r>
              <a:rPr lang="zh-TW" altLang="en-US" b="1" dirty="0">
                <a:latin typeface="Microsoft JhengHei"/>
                <a:ea typeface="Microsoft JhengHei"/>
                <a:cs typeface="Microsoft JhengHei"/>
                <a:sym typeface="Microsoft JhengHei"/>
              </a:rPr>
              <a:t>校長暨教師</a:t>
            </a:r>
            <a:r>
              <a:rPr lang="zh-TW" altLang="zh-TW" b="1" dirty="0">
                <a:latin typeface="Microsoft JhengHei"/>
                <a:ea typeface="Microsoft JhengHei"/>
                <a:cs typeface="Microsoft JhengHei"/>
                <a:sym typeface="Microsoft JhengHei"/>
              </a:rPr>
              <a:t>登入</a:t>
            </a:r>
            <a:r>
              <a:rPr lang="en-US" altLang="zh-TW" b="1" dirty="0">
                <a:latin typeface="Microsoft JhengHei"/>
                <a:ea typeface="Microsoft JhengHei"/>
                <a:cs typeface="Microsoft JhengHei"/>
                <a:sym typeface="Microsoft JhengHei"/>
              </a:rPr>
              <a:t>(2/12)</a:t>
            </a:r>
            <a:endParaRPr dirty="0"/>
          </a:p>
        </p:txBody>
      </p:sp>
      <p:grpSp>
        <p:nvGrpSpPr>
          <p:cNvPr id="9" name="群組 8">
            <a:extLst>
              <a:ext uri="{FF2B5EF4-FFF2-40B4-BE49-F238E27FC236}">
                <a16:creationId xmlns:a16="http://schemas.microsoft.com/office/drawing/2014/main" id="{65FE1FEA-2EF2-4102-866B-5DB4CD562B0B}"/>
              </a:ext>
            </a:extLst>
          </p:cNvPr>
          <p:cNvGrpSpPr/>
          <p:nvPr/>
        </p:nvGrpSpPr>
        <p:grpSpPr>
          <a:xfrm>
            <a:off x="2970125" y="3015844"/>
            <a:ext cx="8865446" cy="2386468"/>
            <a:chOff x="2917371" y="2734490"/>
            <a:chExt cx="8865446" cy="2386468"/>
          </a:xfrm>
        </p:grpSpPr>
        <p:sp>
          <p:nvSpPr>
            <p:cNvPr id="339" name="Google Shape;339;p52"/>
            <p:cNvSpPr/>
            <p:nvPr/>
          </p:nvSpPr>
          <p:spPr>
            <a:xfrm>
              <a:off x="2917371" y="3953691"/>
              <a:ext cx="2569029" cy="923109"/>
            </a:xfrm>
            <a:prstGeom prst="roundRect">
              <a:avLst>
                <a:gd name="adj" fmla="val 16667"/>
              </a:avLst>
            </a:prstGeom>
            <a:noFill/>
            <a:ln w="38100" cap="flat" cmpd="sng">
              <a:solidFill>
                <a:srgbClr val="FF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" name="圖說文字: 直線 7">
              <a:extLst>
                <a:ext uri="{FF2B5EF4-FFF2-40B4-BE49-F238E27FC236}">
                  <a16:creationId xmlns:a16="http://schemas.microsoft.com/office/drawing/2014/main" id="{AC8329ED-945D-4B24-92BA-A9C7F67A5607}"/>
                </a:ext>
              </a:extLst>
            </p:cNvPr>
            <p:cNvSpPr/>
            <p:nvPr/>
          </p:nvSpPr>
          <p:spPr>
            <a:xfrm>
              <a:off x="7325421" y="2734490"/>
              <a:ext cx="4457396" cy="2386468"/>
            </a:xfrm>
            <a:prstGeom prst="borderCallout1">
              <a:avLst>
                <a:gd name="adj1" fmla="val 35962"/>
                <a:gd name="adj2" fmla="val -1052"/>
                <a:gd name="adj3" fmla="val 70625"/>
                <a:gd name="adj4" fmla="val -40856"/>
              </a:avLst>
            </a:prstGeom>
            <a:solidFill>
              <a:schemeClr val="accent4">
                <a:lumMod val="60000"/>
                <a:lumOff val="40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Calibri"/>
                <a:buNone/>
                <a:tabLst/>
                <a:defRPr/>
              </a:pPr>
              <a:r>
                <a:rPr kumimoji="0" lang="zh-TW" altLang="en-US" sz="28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rPr>
                <a:t>請由網頁中使用者登入左邊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Calibri"/>
                <a:buNone/>
                <a:tabLst/>
                <a:defRPr/>
              </a:pPr>
              <a:r>
                <a:rPr kumimoji="0" lang="zh-TW" altLang="en-US" sz="28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rPr>
                <a:t> 全國教師在職進修資訊網帳號漫遊登入</a:t>
              </a:r>
            </a:p>
          </p:txBody>
        </p:sp>
      </p:grp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1C14B44D-B3D2-4D37-BCC5-5BDE6438A4D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-US" altLang="zh-TW" sz="1200" b="0" i="0" u="none" strike="noStrike" kern="0" cap="none" spc="0" normalizeH="0" baseline="0" noProof="0" smtClean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20</a:t>
            </a:fld>
            <a:endParaRPr kumimoji="0" lang="zh-TW" altLang="en-US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18148" y="1405044"/>
            <a:ext cx="5544677" cy="5387077"/>
          </a:xfrm>
          <a:prstGeom prst="rect">
            <a:avLst/>
          </a:prstGeom>
        </p:spPr>
      </p:pic>
      <p:sp>
        <p:nvSpPr>
          <p:cNvPr id="264" name="Google Shape;264;p3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>
              <a:buSzPts val="4400"/>
            </a:pPr>
            <a:r>
              <a:rPr lang="zh-TW" altLang="en-US" b="1" dirty="0">
                <a:latin typeface="Microsoft JhengHei"/>
                <a:ea typeface="Microsoft JhengHei"/>
                <a:cs typeface="Microsoft JhengHei"/>
                <a:sym typeface="Microsoft JhengHei"/>
              </a:rPr>
              <a:t>登入教學</a:t>
            </a:r>
            <a:r>
              <a:rPr lang="en-US" altLang="zh-TW" b="1" dirty="0">
                <a:latin typeface="Microsoft JhengHei"/>
                <a:ea typeface="Microsoft JhengHei"/>
                <a:cs typeface="Microsoft JhengHei"/>
                <a:sym typeface="Microsoft JhengHei"/>
              </a:rPr>
              <a:t>-</a:t>
            </a:r>
            <a:r>
              <a:rPr lang="zh-TW" altLang="en-US" b="1" dirty="0">
                <a:latin typeface="Microsoft JhengHei"/>
                <a:ea typeface="Microsoft JhengHei"/>
                <a:cs typeface="Microsoft JhengHei"/>
                <a:sym typeface="Microsoft JhengHei"/>
              </a:rPr>
              <a:t>校長暨教師</a:t>
            </a:r>
            <a:r>
              <a:rPr lang="zh-TW" altLang="zh-TW" b="1" dirty="0">
                <a:latin typeface="Microsoft JhengHei"/>
                <a:ea typeface="Microsoft JhengHei"/>
                <a:cs typeface="Microsoft JhengHei"/>
                <a:sym typeface="Microsoft JhengHei"/>
              </a:rPr>
              <a:t>登入</a:t>
            </a:r>
            <a:r>
              <a:rPr lang="en-US" altLang="zh-TW" b="1" dirty="0">
                <a:latin typeface="Microsoft JhengHei"/>
                <a:ea typeface="Microsoft JhengHei"/>
                <a:cs typeface="Microsoft JhengHei"/>
                <a:sym typeface="Microsoft JhengHei"/>
              </a:rPr>
              <a:t>(3/12)</a:t>
            </a:r>
            <a:endParaRPr dirty="0"/>
          </a:p>
        </p:txBody>
      </p:sp>
      <p:sp>
        <p:nvSpPr>
          <p:cNvPr id="265" name="Google Shape;265;p3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tabLst/>
              <a:defRPr/>
            </a:pPr>
            <a:fld id="{00000000-1234-1234-1234-123412341234}" type="slidenum">
              <a:rPr kumimoji="0" lang="en-US" altLang="zh-TW" sz="1200" b="0" i="0" u="none" strike="noStrike" kern="0" cap="none" spc="0" normalizeH="0" baseline="0" noProof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8888"/>
                </a:buClr>
                <a:buSzPts val="1200"/>
                <a:buFont typeface="Calibri"/>
                <a:buNone/>
                <a:tabLst/>
                <a:defRPr/>
              </a:pPr>
              <a:t>21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" name="群組 1">
            <a:extLst>
              <a:ext uri="{FF2B5EF4-FFF2-40B4-BE49-F238E27FC236}">
                <a16:creationId xmlns:a16="http://schemas.microsoft.com/office/drawing/2014/main" id="{65492807-B501-497B-8769-2DB37C335BD9}"/>
              </a:ext>
            </a:extLst>
          </p:cNvPr>
          <p:cNvGrpSpPr/>
          <p:nvPr/>
        </p:nvGrpSpPr>
        <p:grpSpPr>
          <a:xfrm>
            <a:off x="2029738" y="2432538"/>
            <a:ext cx="9697734" cy="3132992"/>
            <a:chOff x="2170415" y="2362199"/>
            <a:chExt cx="9697734" cy="3132992"/>
          </a:xfrm>
        </p:grpSpPr>
        <p:sp>
          <p:nvSpPr>
            <p:cNvPr id="9" name="Google Shape;349;p53">
              <a:extLst>
                <a:ext uri="{FF2B5EF4-FFF2-40B4-BE49-F238E27FC236}">
                  <a16:creationId xmlns:a16="http://schemas.microsoft.com/office/drawing/2014/main" id="{AB623667-CB91-4451-9B53-E940FA7C0A81}"/>
                </a:ext>
              </a:extLst>
            </p:cNvPr>
            <p:cNvSpPr/>
            <p:nvPr/>
          </p:nvSpPr>
          <p:spPr>
            <a:xfrm>
              <a:off x="2170415" y="3348941"/>
              <a:ext cx="5192410" cy="1499284"/>
            </a:xfrm>
            <a:prstGeom prst="roundRect">
              <a:avLst>
                <a:gd name="adj" fmla="val 16667"/>
              </a:avLst>
            </a:prstGeom>
            <a:noFill/>
            <a:ln w="38100" cap="flat" cmpd="sng">
              <a:solidFill>
                <a:srgbClr val="FF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" name="圖說文字: 直線 9">
              <a:extLst>
                <a:ext uri="{FF2B5EF4-FFF2-40B4-BE49-F238E27FC236}">
                  <a16:creationId xmlns:a16="http://schemas.microsoft.com/office/drawing/2014/main" id="{C650AE31-39D7-424E-AE99-96CBA3EBCE10}"/>
                </a:ext>
              </a:extLst>
            </p:cNvPr>
            <p:cNvSpPr/>
            <p:nvPr/>
          </p:nvSpPr>
          <p:spPr>
            <a:xfrm>
              <a:off x="8360220" y="2362199"/>
              <a:ext cx="3507929" cy="1628775"/>
            </a:xfrm>
            <a:prstGeom prst="borderCallout1">
              <a:avLst>
                <a:gd name="adj1" fmla="val 53029"/>
                <a:gd name="adj2" fmla="val 37"/>
                <a:gd name="adj3" fmla="val 71366"/>
                <a:gd name="adj4" fmla="val -28977"/>
              </a:avLst>
            </a:prstGeom>
            <a:solidFill>
              <a:schemeClr val="accent4">
                <a:lumMod val="60000"/>
                <a:lumOff val="40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Calibri"/>
                <a:buNone/>
                <a:tabLst/>
                <a:defRPr/>
              </a:pPr>
              <a:r>
                <a:rPr kumimoji="0" lang="zh-TW" altLang="en-US" sz="28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rPr>
                <a:t>請輸入帳號密碼後，點選</a:t>
              </a:r>
              <a:r>
                <a:rPr kumimoji="0" lang="zh-TW" altLang="en-US" sz="28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rPr>
                <a:t>身份認證</a:t>
              </a:r>
            </a:p>
          </p:txBody>
        </p:sp>
        <p:sp>
          <p:nvSpPr>
            <p:cNvPr id="11" name="Google Shape;349;p53">
              <a:extLst>
                <a:ext uri="{FF2B5EF4-FFF2-40B4-BE49-F238E27FC236}">
                  <a16:creationId xmlns:a16="http://schemas.microsoft.com/office/drawing/2014/main" id="{120C0A02-3D63-47A9-B2A9-9D78B06ACCBD}"/>
                </a:ext>
              </a:extLst>
            </p:cNvPr>
            <p:cNvSpPr/>
            <p:nvPr/>
          </p:nvSpPr>
          <p:spPr>
            <a:xfrm>
              <a:off x="4158763" y="4976446"/>
              <a:ext cx="1301260" cy="518745"/>
            </a:xfrm>
            <a:prstGeom prst="roundRect">
              <a:avLst>
                <a:gd name="adj" fmla="val 16667"/>
              </a:avLst>
            </a:prstGeom>
            <a:noFill/>
            <a:ln w="38100" cap="flat" cmpd="sng">
              <a:solidFill>
                <a:srgbClr val="FF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4572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36"/>
          <p:cNvSpPr txBox="1">
            <a:spLocks noGrp="1"/>
          </p:cNvSpPr>
          <p:nvPr>
            <p:ph type="title"/>
          </p:nvPr>
        </p:nvSpPr>
        <p:spPr>
          <a:xfrm>
            <a:off x="838199" y="365125"/>
            <a:ext cx="10994679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>
              <a:buSzPts val="4400"/>
            </a:pPr>
            <a:r>
              <a:rPr lang="zh-TW" altLang="en-US" sz="4000" b="1" dirty="0">
                <a:latin typeface="Microsoft JhengHei"/>
                <a:ea typeface="Microsoft JhengHei"/>
                <a:cs typeface="Microsoft JhengHei"/>
                <a:sym typeface="Microsoft JhengHei"/>
              </a:rPr>
              <a:t>登入教學</a:t>
            </a:r>
            <a:r>
              <a:rPr lang="en-US" altLang="zh-TW" sz="4000" b="1" dirty="0">
                <a:latin typeface="Microsoft JhengHei"/>
                <a:ea typeface="Microsoft JhengHei"/>
                <a:cs typeface="Microsoft JhengHei"/>
                <a:sym typeface="Microsoft JhengHei"/>
              </a:rPr>
              <a:t>-</a:t>
            </a:r>
            <a:r>
              <a:rPr lang="zh-TW" altLang="en-US" sz="4000" b="1" dirty="0">
                <a:latin typeface="Microsoft JhengHei"/>
                <a:ea typeface="Microsoft JhengHei"/>
                <a:cs typeface="Microsoft JhengHei"/>
                <a:sym typeface="Microsoft JhengHei"/>
              </a:rPr>
              <a:t>校長暨教師</a:t>
            </a:r>
            <a:r>
              <a:rPr lang="zh-TW" altLang="zh-TW" sz="4000" b="1" dirty="0">
                <a:latin typeface="Microsoft JhengHei"/>
                <a:ea typeface="Microsoft JhengHei"/>
                <a:cs typeface="Microsoft JhengHei"/>
                <a:sym typeface="Microsoft JhengHei"/>
              </a:rPr>
              <a:t>登入</a:t>
            </a:r>
            <a:r>
              <a:rPr lang="en-US" altLang="zh-TW" sz="4000" b="1" dirty="0">
                <a:latin typeface="Microsoft JhengHei"/>
                <a:ea typeface="Microsoft JhengHei"/>
                <a:cs typeface="Microsoft JhengHei"/>
                <a:sym typeface="Microsoft JhengHei"/>
              </a:rPr>
              <a:t>-</a:t>
            </a:r>
            <a:r>
              <a:rPr lang="zh-TW" altLang="en-US" sz="4000" b="1" dirty="0">
                <a:latin typeface="Microsoft JhengHei"/>
                <a:ea typeface="Microsoft JhengHei"/>
                <a:cs typeface="Microsoft JhengHei"/>
                <a:sym typeface="Microsoft JhengHei"/>
              </a:rPr>
              <a:t>忘記帳號密碼</a:t>
            </a:r>
            <a:r>
              <a:rPr lang="en-US" altLang="zh-TW" sz="4000" b="1" dirty="0">
                <a:latin typeface="Microsoft JhengHei"/>
                <a:ea typeface="Microsoft JhengHei"/>
                <a:cs typeface="Microsoft JhengHei"/>
                <a:sym typeface="Microsoft JhengHei"/>
              </a:rPr>
              <a:t>(4/12)</a:t>
            </a:r>
            <a:endParaRPr sz="4000" dirty="0"/>
          </a:p>
        </p:txBody>
      </p:sp>
      <p:sp>
        <p:nvSpPr>
          <p:cNvPr id="265" name="Google Shape;265;p3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tabLst/>
              <a:defRPr/>
            </a:pPr>
            <a:fld id="{00000000-1234-1234-1234-123412341234}" type="slidenum">
              <a:rPr kumimoji="0" lang="en-US" altLang="zh-TW" sz="1200" b="0" i="0" u="none" strike="noStrike" kern="0" cap="none" spc="0" normalizeH="0" baseline="0" noProof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8888"/>
                </a:buClr>
                <a:buSzPts val="1200"/>
                <a:buFont typeface="Calibri"/>
                <a:buNone/>
                <a:tabLst/>
                <a:defRPr/>
              </a:pPr>
              <a:t>22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文字方塊 1">
            <a:extLst>
              <a:ext uri="{FF2B5EF4-FFF2-40B4-BE49-F238E27FC236}">
                <a16:creationId xmlns:a16="http://schemas.microsoft.com/office/drawing/2014/main" id="{1D5B0CA5-343D-493A-B42B-2AF4005B8D05}"/>
              </a:ext>
            </a:extLst>
          </p:cNvPr>
          <p:cNvSpPr txBox="1"/>
          <p:nvPr/>
        </p:nvSpPr>
        <p:spPr>
          <a:xfrm>
            <a:off x="1147762" y="2105025"/>
            <a:ext cx="9896475" cy="33137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微軟正黑體" panose="020B0604030504040204" pitchFamily="34" charset="-120"/>
                <a:cs typeface="Calibri" panose="020F0502020204030204" pitchFamily="34" charset="0"/>
              </a:rPr>
              <a:t>如果</a:t>
            </a:r>
            <a:r>
              <a:rPr kumimoji="0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  <a:sym typeface="Microsoft JhengHei"/>
              </a:rPr>
              <a:t>校長暨教師</a:t>
            </a:r>
            <a:r>
              <a:rPr kumimoji="0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微軟正黑體" panose="020B0604030504040204" pitchFamily="34" charset="-120"/>
                <a:cs typeface="Calibri" panose="020F0502020204030204" pitchFamily="34" charset="0"/>
              </a:rPr>
              <a:t>忘記全教網帳號密碼，可以與全教網聯繫取回。</a:t>
            </a:r>
            <a:endParaRPr kumimoji="0" lang="en-US" altLang="zh-TW" sz="2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微軟正黑體" panose="020B0604030504040204" pitchFamily="34" charset="-120"/>
              <a:cs typeface="Calibri" panose="020F05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微軟正黑體" panose="020B0604030504040204" pitchFamily="34" charset="-120"/>
              <a:cs typeface="Calibri" panose="020F0502020204030204" pitchFamily="34" charset="0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微軟正黑體" panose="020B0604030504040204" pitchFamily="34" charset="-120"/>
                <a:cs typeface="Calibri" panose="020F0502020204030204" pitchFamily="34" charset="0"/>
              </a:rPr>
              <a:t>電話諮詢服務時間：每周一至五 </a:t>
            </a:r>
          </a:p>
          <a:p>
            <a:pPr marL="454292" marR="0" lvl="0" indent="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微軟正黑體" panose="020B0604030504040204" pitchFamily="34" charset="-120"/>
                <a:cs typeface="Calibri" panose="020F0502020204030204" pitchFamily="34" charset="0"/>
              </a:rPr>
              <a:t>早上 </a:t>
            </a:r>
            <a:r>
              <a:rPr kumimoji="0" lang="en-US" altLang="zh-TW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微軟正黑體" panose="020B0604030504040204" pitchFamily="34" charset="-120"/>
                <a:cs typeface="Calibri" panose="020F0502020204030204" pitchFamily="34" charset="0"/>
              </a:rPr>
              <a:t>9:00-12:00 </a:t>
            </a:r>
            <a:r>
              <a:rPr kumimoji="0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微軟正黑體" panose="020B0604030504040204" pitchFamily="34" charset="-120"/>
                <a:cs typeface="Calibri" panose="020F0502020204030204" pitchFamily="34" charset="0"/>
              </a:rPr>
              <a:t>下午 </a:t>
            </a:r>
            <a:r>
              <a:rPr kumimoji="0" lang="en-US" altLang="zh-TW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微軟正黑體" panose="020B0604030504040204" pitchFamily="34" charset="-120"/>
                <a:cs typeface="Calibri" panose="020F0502020204030204" pitchFamily="34" charset="0"/>
              </a:rPr>
              <a:t>14:00-17:00 </a:t>
            </a:r>
            <a:endParaRPr kumimoji="0" lang="zh-TW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微軟正黑體" panose="020B0604030504040204" pitchFamily="34" charset="-120"/>
              <a:cs typeface="Calibri" panose="020F0502020204030204" pitchFamily="34" charset="0"/>
            </a:endParaRPr>
          </a:p>
          <a:p>
            <a:pPr marL="451866" marR="0" lvl="0" indent="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微軟正黑體" panose="020B0604030504040204" pitchFamily="34" charset="-120"/>
                <a:cs typeface="Calibri" panose="020F0502020204030204" pitchFamily="34" charset="0"/>
              </a:rPr>
              <a:t>諮詢管道：</a:t>
            </a:r>
            <a:r>
              <a:rPr kumimoji="0" lang="en-US" altLang="zh-TW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微軟正黑體" panose="020B0604030504040204" pitchFamily="34" charset="-120"/>
                <a:cs typeface="Calibri" panose="020F0502020204030204" pitchFamily="34" charset="0"/>
              </a:rPr>
              <a:t>TEL</a:t>
            </a:r>
            <a:r>
              <a:rPr kumimoji="0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微軟正黑體" panose="020B0604030504040204" pitchFamily="34" charset="-120"/>
                <a:cs typeface="Calibri" panose="020F0502020204030204" pitchFamily="34" charset="0"/>
              </a:rPr>
              <a:t>：（</a:t>
            </a:r>
            <a:r>
              <a:rPr kumimoji="0" lang="en-US" altLang="zh-TW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微軟正黑體" panose="020B0604030504040204" pitchFamily="34" charset="-120"/>
                <a:cs typeface="Calibri" panose="020F0502020204030204" pitchFamily="34" charset="0"/>
              </a:rPr>
              <a:t>07</a:t>
            </a:r>
            <a:r>
              <a:rPr kumimoji="0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微軟正黑體" panose="020B0604030504040204" pitchFamily="34" charset="-120"/>
                <a:cs typeface="Calibri" panose="020F0502020204030204" pitchFamily="34" charset="0"/>
              </a:rPr>
              <a:t>）</a:t>
            </a:r>
            <a:r>
              <a:rPr kumimoji="0" lang="en-US" altLang="zh-TW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微軟正黑體" panose="020B0604030504040204" pitchFamily="34" charset="-120"/>
                <a:cs typeface="Calibri" panose="020F0502020204030204" pitchFamily="34" charset="0"/>
              </a:rPr>
              <a:t>7258600 </a:t>
            </a:r>
            <a:endParaRPr kumimoji="0" lang="zh-TW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微軟正黑體" panose="020B0604030504040204" pitchFamily="34" charset="-120"/>
              <a:cs typeface="Calibri" panose="020F0502020204030204" pitchFamily="34" charset="0"/>
            </a:endParaRPr>
          </a:p>
          <a:p>
            <a:pPr marL="451866" marR="0" lvl="0" indent="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微軟正黑體" panose="020B0604030504040204" pitchFamily="34" charset="-120"/>
                <a:cs typeface="Calibri" panose="020F0502020204030204" pitchFamily="34" charset="0"/>
              </a:rPr>
              <a:t>或是直接透過網路取回您的密碼。 </a:t>
            </a:r>
          </a:p>
          <a:p>
            <a:pPr marL="461010" marR="0" lvl="0" indent="0" algn="l" defTabSz="914400" rtl="0" eaLnBrk="1" fontAlgn="auto" latinLnBrk="0" hangingPunct="1">
              <a:lnSpc>
                <a:spcPct val="100000"/>
              </a:lnSpc>
              <a:spcBef>
                <a:spcPts val="447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微軟正黑體" panose="020B0604030504040204" pitchFamily="34" charset="-120"/>
                <a:cs typeface="Calibri" panose="020F0502020204030204" pitchFamily="34" charset="0"/>
                <a:hlinkClick r:id="rId3"/>
              </a:rPr>
              <a:t>https://www2.inservice.edu.tw/script/PassMail.aspx</a:t>
            </a:r>
            <a:r>
              <a:rPr kumimoji="0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微軟正黑體" panose="020B0604030504040204" pitchFamily="34" charset="-120"/>
                <a:cs typeface="Calibri" panose="020F0502020204030204" pitchFamily="34" charset="0"/>
                <a:hlinkClick r:id="rId3"/>
              </a:rPr>
              <a:t> </a:t>
            </a:r>
            <a:endParaRPr kumimoji="0" lang="zh-TW" altLang="en-US" sz="2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25396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95708" y="1356204"/>
            <a:ext cx="5006640" cy="5000146"/>
          </a:xfrm>
          <a:prstGeom prst="rect">
            <a:avLst/>
          </a:prstGeom>
        </p:spPr>
      </p:pic>
      <p:sp>
        <p:nvSpPr>
          <p:cNvPr id="346" name="Google Shape;346;p5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>
              <a:buSzPts val="4400"/>
            </a:pPr>
            <a:r>
              <a:rPr lang="zh-TW" altLang="en-US" b="1" dirty="0">
                <a:latin typeface="Microsoft JhengHei"/>
                <a:ea typeface="Microsoft JhengHei"/>
                <a:cs typeface="Microsoft JhengHei"/>
                <a:sym typeface="Microsoft JhengHei"/>
              </a:rPr>
              <a:t>登入教學</a:t>
            </a:r>
            <a:r>
              <a:rPr lang="en-US" altLang="zh-TW" b="1" dirty="0">
                <a:latin typeface="Microsoft JhengHei"/>
                <a:ea typeface="Microsoft JhengHei"/>
                <a:cs typeface="Microsoft JhengHei"/>
                <a:sym typeface="Microsoft JhengHei"/>
              </a:rPr>
              <a:t>-</a:t>
            </a:r>
            <a:r>
              <a:rPr lang="zh-TW" altLang="en-US" b="1" dirty="0">
                <a:latin typeface="Microsoft JhengHei"/>
                <a:ea typeface="Microsoft JhengHei"/>
                <a:cs typeface="Microsoft JhengHei"/>
                <a:sym typeface="Microsoft JhengHei"/>
              </a:rPr>
              <a:t>校長暨教師</a:t>
            </a:r>
            <a:r>
              <a:rPr lang="zh-TW" altLang="zh-TW" b="1" dirty="0">
                <a:latin typeface="Microsoft JhengHei"/>
                <a:ea typeface="Microsoft JhengHei"/>
                <a:cs typeface="Microsoft JhengHei"/>
                <a:sym typeface="Microsoft JhengHei"/>
              </a:rPr>
              <a:t>登入</a:t>
            </a:r>
            <a:r>
              <a:rPr lang="en-US" altLang="zh-TW" b="1" dirty="0">
                <a:latin typeface="Microsoft JhengHei"/>
                <a:ea typeface="Microsoft JhengHei"/>
                <a:cs typeface="Microsoft JhengHei"/>
                <a:sym typeface="Microsoft JhengHei"/>
              </a:rPr>
              <a:t>(5/12)</a:t>
            </a:r>
            <a:endParaRPr dirty="0"/>
          </a:p>
        </p:txBody>
      </p:sp>
      <p:sp>
        <p:nvSpPr>
          <p:cNvPr id="349" name="Google Shape;349;p53"/>
          <p:cNvSpPr/>
          <p:nvPr/>
        </p:nvSpPr>
        <p:spPr>
          <a:xfrm>
            <a:off x="3566828" y="5289843"/>
            <a:ext cx="1081669" cy="600725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圖說文字: 直線 7">
            <a:extLst>
              <a:ext uri="{FF2B5EF4-FFF2-40B4-BE49-F238E27FC236}">
                <a16:creationId xmlns:a16="http://schemas.microsoft.com/office/drawing/2014/main" id="{A4F75F37-F2EA-4459-B9D0-849E4B2AC038}"/>
              </a:ext>
            </a:extLst>
          </p:cNvPr>
          <p:cNvSpPr/>
          <p:nvPr/>
        </p:nvSpPr>
        <p:spPr>
          <a:xfrm>
            <a:off x="6447407" y="3725074"/>
            <a:ext cx="2993579" cy="2471325"/>
          </a:xfrm>
          <a:prstGeom prst="borderCallout1">
            <a:avLst>
              <a:gd name="adj1" fmla="val 53029"/>
              <a:gd name="adj2" fmla="val 37"/>
              <a:gd name="adj3" fmla="val 75473"/>
              <a:gd name="adj4" fmla="val -59187"/>
            </a:avLst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tabLst/>
              <a:defRPr/>
            </a:pPr>
            <a:r>
              <a:rPr kumimoji="0" lang="zh-TW" alt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請協助確認相關資料是否為本人並按</a:t>
            </a:r>
            <a:r>
              <a:rPr kumimoji="0" lang="zh-TW" alt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確認登入</a:t>
            </a:r>
            <a:endParaRPr kumimoji="0" lang="en-US" altLang="zh-TW" sz="28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tabLst/>
              <a:defRPr/>
            </a:pPr>
            <a:r>
              <a:rPr kumimoji="0" lang="zh-TW" alt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帶入資料</a:t>
            </a:r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E12DFF60-8C1D-4386-8CC4-8097B29E6CC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-US" altLang="zh-TW" sz="1200" b="0" i="0" u="none" strike="noStrike" kern="0" cap="none" spc="0" normalizeH="0" baseline="0" noProof="0" smtClean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23</a:t>
            </a:fld>
            <a:endParaRPr kumimoji="0" lang="zh-TW" altLang="en-US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8086" y="1303185"/>
            <a:ext cx="9617273" cy="5418290"/>
          </a:xfrm>
          <a:prstGeom prst="rect">
            <a:avLst/>
          </a:prstGeom>
        </p:spPr>
      </p:pic>
      <p:sp>
        <p:nvSpPr>
          <p:cNvPr id="356" name="Google Shape;356;p5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>
              <a:buSzPts val="4400"/>
            </a:pPr>
            <a:r>
              <a:rPr lang="zh-TW" altLang="en-US" b="1" dirty="0">
                <a:latin typeface="Microsoft JhengHei"/>
                <a:ea typeface="Microsoft JhengHei"/>
                <a:cs typeface="Microsoft JhengHei"/>
                <a:sym typeface="Microsoft JhengHei"/>
              </a:rPr>
              <a:t>登入教學</a:t>
            </a:r>
            <a:r>
              <a:rPr lang="en-US" altLang="zh-TW" b="1" dirty="0">
                <a:latin typeface="Microsoft JhengHei"/>
                <a:ea typeface="Microsoft JhengHei"/>
                <a:cs typeface="Microsoft JhengHei"/>
                <a:sym typeface="Microsoft JhengHei"/>
              </a:rPr>
              <a:t>-</a:t>
            </a:r>
            <a:r>
              <a:rPr lang="zh-TW" altLang="en-US" b="1" dirty="0">
                <a:latin typeface="Microsoft JhengHei"/>
                <a:ea typeface="Microsoft JhengHei"/>
                <a:cs typeface="Microsoft JhengHei"/>
                <a:sym typeface="Microsoft JhengHei"/>
              </a:rPr>
              <a:t>校長暨教師</a:t>
            </a:r>
            <a:r>
              <a:rPr lang="zh-TW" altLang="zh-TW" b="1" dirty="0">
                <a:latin typeface="Microsoft JhengHei"/>
                <a:ea typeface="Microsoft JhengHei"/>
                <a:cs typeface="Microsoft JhengHei"/>
                <a:sym typeface="Microsoft JhengHei"/>
              </a:rPr>
              <a:t>登入</a:t>
            </a:r>
            <a:r>
              <a:rPr lang="en-US" altLang="zh-TW" b="1" dirty="0">
                <a:latin typeface="Microsoft JhengHei"/>
                <a:ea typeface="Microsoft JhengHei"/>
                <a:cs typeface="Microsoft JhengHei"/>
                <a:sym typeface="Microsoft JhengHei"/>
              </a:rPr>
              <a:t>(6/12)</a:t>
            </a:r>
            <a:endParaRPr dirty="0"/>
          </a:p>
        </p:txBody>
      </p:sp>
      <p:sp>
        <p:nvSpPr>
          <p:cNvPr id="359" name="Google Shape;359;p54"/>
          <p:cNvSpPr/>
          <p:nvPr/>
        </p:nvSpPr>
        <p:spPr>
          <a:xfrm>
            <a:off x="2230873" y="2228524"/>
            <a:ext cx="896242" cy="295694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1" name="Google Shape;361;p54"/>
          <p:cNvSpPr/>
          <p:nvPr/>
        </p:nvSpPr>
        <p:spPr>
          <a:xfrm>
            <a:off x="8106508" y="1379849"/>
            <a:ext cx="1161840" cy="310839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2" name="Google Shape;362;p54"/>
          <p:cNvSpPr txBox="1"/>
          <p:nvPr/>
        </p:nvSpPr>
        <p:spPr>
          <a:xfrm>
            <a:off x="3222121" y="3270076"/>
            <a:ext cx="4313101" cy="1225491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Calibri"/>
              <a:buNone/>
              <a:tabLst/>
              <a:defRPr/>
            </a:pPr>
            <a:r>
              <a:rPr kumimoji="0" lang="zh-TW" altLang="en-US" sz="35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點選網頁</a:t>
            </a:r>
            <a:r>
              <a:rPr kumimoji="0" lang="zh-TW" altLang="en-US" sz="35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右上方名字</a:t>
            </a:r>
            <a:r>
              <a:rPr kumimoji="0" lang="zh-TW" altLang="en-US" sz="35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或</a:t>
            </a:r>
            <a:r>
              <a:rPr kumimoji="0" lang="zh-TW" altLang="en-US" sz="35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個人資料</a:t>
            </a:r>
            <a:r>
              <a:rPr kumimoji="0" lang="zh-TW" altLang="en-US" sz="35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進行認證</a:t>
            </a:r>
            <a:endParaRPr kumimoji="0" sz="35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" name="Google Shape;360;p54">
            <a:extLst>
              <a:ext uri="{FF2B5EF4-FFF2-40B4-BE49-F238E27FC236}">
                <a16:creationId xmlns:a16="http://schemas.microsoft.com/office/drawing/2014/main" id="{D86614E4-1863-4BD9-B9AE-37123DC8EC8A}"/>
              </a:ext>
            </a:extLst>
          </p:cNvPr>
          <p:cNvSpPr/>
          <p:nvPr/>
        </p:nvSpPr>
        <p:spPr>
          <a:xfrm rot="13536060">
            <a:off x="7352221" y="1901992"/>
            <a:ext cx="682526" cy="124445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12700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tabLst/>
              <a:defRPr/>
            </a:pP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" name="Google Shape;360;p54">
            <a:extLst>
              <a:ext uri="{FF2B5EF4-FFF2-40B4-BE49-F238E27FC236}">
                <a16:creationId xmlns:a16="http://schemas.microsoft.com/office/drawing/2014/main" id="{4062C2BD-8DCD-48C6-9ECE-BC45CBC9BA7D}"/>
              </a:ext>
            </a:extLst>
          </p:cNvPr>
          <p:cNvSpPr/>
          <p:nvPr/>
        </p:nvSpPr>
        <p:spPr>
          <a:xfrm rot="8561606">
            <a:off x="2521848" y="2524449"/>
            <a:ext cx="682526" cy="790311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12700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tabLst/>
              <a:defRPr/>
            </a:pP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C061D380-72AE-4523-A0BD-338BF7207C4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-US" altLang="zh-TW" sz="1200" b="0" i="0" u="none" strike="noStrike" kern="0" cap="none" spc="0" normalizeH="0" baseline="0" noProof="0" smtClean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24</a:t>
            </a:fld>
            <a:endParaRPr kumimoji="0" lang="zh-TW" altLang="en-US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38547" y="1611209"/>
            <a:ext cx="9015253" cy="4927703"/>
          </a:xfrm>
          <a:prstGeom prst="rect">
            <a:avLst/>
          </a:prstGeom>
        </p:spPr>
      </p:pic>
      <p:sp>
        <p:nvSpPr>
          <p:cNvPr id="367" name="Google Shape;367;p55"/>
          <p:cNvSpPr txBox="1">
            <a:spLocks noGrp="1"/>
          </p:cNvSpPr>
          <p:nvPr>
            <p:ph type="title"/>
          </p:nvPr>
        </p:nvSpPr>
        <p:spPr>
          <a:xfrm>
            <a:off x="838199" y="365125"/>
            <a:ext cx="10715625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>
              <a:buSzPts val="4400"/>
            </a:pPr>
            <a:r>
              <a:rPr lang="zh-TW" altLang="en-US" b="1" dirty="0">
                <a:latin typeface="Microsoft JhengHei"/>
                <a:ea typeface="Microsoft JhengHei"/>
                <a:cs typeface="Microsoft JhengHei"/>
                <a:sym typeface="Microsoft JhengHei"/>
              </a:rPr>
              <a:t>登入教學</a:t>
            </a:r>
            <a:r>
              <a:rPr lang="en-US" altLang="zh-TW" b="1" dirty="0">
                <a:latin typeface="Microsoft JhengHei"/>
                <a:ea typeface="Microsoft JhengHei"/>
                <a:cs typeface="Microsoft JhengHei"/>
                <a:sym typeface="Microsoft JhengHei"/>
              </a:rPr>
              <a:t>-</a:t>
            </a:r>
            <a:r>
              <a:rPr lang="zh-TW" altLang="en-US" b="1" dirty="0">
                <a:latin typeface="Microsoft JhengHei"/>
                <a:ea typeface="Microsoft JhengHei"/>
                <a:cs typeface="Microsoft JhengHei"/>
                <a:sym typeface="Microsoft JhengHei"/>
              </a:rPr>
              <a:t>校長暨教師</a:t>
            </a:r>
            <a:r>
              <a:rPr lang="zh-TW" altLang="zh-TW" b="1" dirty="0">
                <a:latin typeface="Microsoft JhengHei"/>
                <a:ea typeface="Microsoft JhengHei"/>
                <a:cs typeface="Microsoft JhengHei"/>
                <a:sym typeface="Microsoft JhengHei"/>
              </a:rPr>
              <a:t>登入</a:t>
            </a:r>
            <a:r>
              <a:rPr lang="en-US" altLang="zh-TW" b="1" dirty="0">
                <a:latin typeface="Microsoft JhengHei"/>
                <a:ea typeface="Microsoft JhengHei"/>
                <a:cs typeface="Microsoft JhengHei"/>
                <a:sym typeface="Microsoft JhengHei"/>
              </a:rPr>
              <a:t>-</a:t>
            </a:r>
            <a:br>
              <a:rPr lang="en-US" altLang="zh-TW" b="1" dirty="0">
                <a:latin typeface="Microsoft JhengHei"/>
                <a:ea typeface="Microsoft JhengHei"/>
                <a:cs typeface="Microsoft JhengHei"/>
                <a:sym typeface="Microsoft JhengHei"/>
              </a:rPr>
            </a:br>
            <a:r>
              <a:rPr lang="zh-TW" sz="4400" b="1" dirty="0">
                <a:latin typeface="Microsoft JhengHei"/>
                <a:ea typeface="Microsoft JhengHei"/>
                <a:cs typeface="Microsoft JhengHei"/>
                <a:sym typeface="Microsoft JhengHei"/>
              </a:rPr>
              <a:t>首次需進行信箱認證</a:t>
            </a:r>
            <a:r>
              <a:rPr lang="en-US" altLang="zh-TW" b="1" dirty="0">
                <a:latin typeface="Microsoft JhengHei"/>
                <a:ea typeface="Microsoft JhengHei"/>
                <a:cs typeface="Microsoft JhengHei"/>
                <a:sym typeface="Microsoft JhengHei"/>
              </a:rPr>
              <a:t>(7/12)</a:t>
            </a:r>
            <a:endParaRPr b="1" dirty="0"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B1561631-7222-4B20-BCDF-3A02D8A156C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-US" altLang="zh-TW" sz="1200" b="0" i="0" u="none" strike="noStrike" kern="0" cap="none" spc="0" normalizeH="0" baseline="0" noProof="0" smtClean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25</a:t>
            </a:fld>
            <a:endParaRPr kumimoji="0" lang="zh-TW" altLang="en-US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3" name="圖說文字: 直線 9">
            <a:extLst>
              <a:ext uri="{FF2B5EF4-FFF2-40B4-BE49-F238E27FC236}">
                <a16:creationId xmlns:a16="http://schemas.microsoft.com/office/drawing/2014/main" id="{CC39EBDC-A77A-4613-A1F1-2F75F714197B}"/>
              </a:ext>
            </a:extLst>
          </p:cNvPr>
          <p:cNvSpPr/>
          <p:nvPr/>
        </p:nvSpPr>
        <p:spPr>
          <a:xfrm>
            <a:off x="7789964" y="3577345"/>
            <a:ext cx="2912452" cy="1325563"/>
          </a:xfrm>
          <a:prstGeom prst="borderCallout1">
            <a:avLst>
              <a:gd name="adj1" fmla="val 57585"/>
              <a:gd name="adj2" fmla="val 50"/>
              <a:gd name="adj3" fmla="val 38357"/>
              <a:gd name="adj4" fmla="val -38635"/>
            </a:avLst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tabLst/>
              <a:defRPr/>
            </a:pPr>
            <a:r>
              <a:rPr kumimoji="0" lang="zh-TW" alt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請填寫</a:t>
            </a:r>
            <a:r>
              <a:rPr kumimoji="0" lang="zh-TW" alt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相關資料</a:t>
            </a:r>
            <a:r>
              <a:rPr kumimoji="0" lang="zh-TW" alt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進行</a:t>
            </a:r>
            <a:r>
              <a:rPr kumimoji="0" lang="zh-TW" alt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信箱驗證</a:t>
            </a:r>
            <a:endParaRPr kumimoji="0" lang="zh-TW" altLang="en-US" sz="16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" name="Google Shape;176;p11">
            <a:extLst>
              <a:ext uri="{FF2B5EF4-FFF2-40B4-BE49-F238E27FC236}">
                <a16:creationId xmlns:a16="http://schemas.microsoft.com/office/drawing/2014/main" id="{E0A0B559-0521-4A8A-9163-E549D0130DC6}"/>
              </a:ext>
            </a:extLst>
          </p:cNvPr>
          <p:cNvSpPr/>
          <p:nvPr/>
        </p:nvSpPr>
        <p:spPr>
          <a:xfrm>
            <a:off x="2573766" y="3301423"/>
            <a:ext cx="905058" cy="2373279"/>
          </a:xfrm>
          <a:prstGeom prst="roundRect">
            <a:avLst>
              <a:gd name="adj" fmla="val 16667"/>
            </a:avLst>
          </a:prstGeom>
          <a:noFill/>
          <a:ln w="5715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" name="Google Shape;509;p78">
            <a:extLst>
              <a:ext uri="{FF2B5EF4-FFF2-40B4-BE49-F238E27FC236}">
                <a16:creationId xmlns:a16="http://schemas.microsoft.com/office/drawing/2014/main" id="{F04A45B5-4EC3-40F9-ABD0-381FB5DFDCAE}"/>
              </a:ext>
            </a:extLst>
          </p:cNvPr>
          <p:cNvSpPr/>
          <p:nvPr/>
        </p:nvSpPr>
        <p:spPr>
          <a:xfrm>
            <a:off x="253773" y="2563124"/>
            <a:ext cx="1889643" cy="3492821"/>
          </a:xfrm>
          <a:prstGeom prst="wedgeRectCallout">
            <a:avLst>
              <a:gd name="adj1" fmla="val 67278"/>
              <a:gd name="adj2" fmla="val -2480"/>
            </a:avLst>
          </a:prstGeom>
          <a:solidFill>
            <a:schemeClr val="accent4">
              <a:lumMod val="60000"/>
              <a:lumOff val="40000"/>
            </a:schemeClr>
          </a:solidFill>
          <a:ln w="57150" cap="flat" cmpd="sng">
            <a:solidFill>
              <a:schemeClr val="tx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tabLst/>
              <a:defRPr/>
            </a:pPr>
            <a:r>
              <a:rPr kumimoji="0" lang="zh-TW" alt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/>
                <a:sym typeface="Calibri"/>
              </a:rPr>
              <a:t>您的聯絡電話</a:t>
            </a:r>
            <a:endParaRPr kumimoji="0" lang="en-US" altLang="zh-TW" sz="16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Calibri"/>
              <a:sym typeface="Calibri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tabLst/>
              <a:defRPr/>
            </a:pPr>
            <a:endParaRPr kumimoji="0" lang="en-US" altLang="zh-TW" sz="16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Calibri"/>
              <a:sym typeface="Calibri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tabLst/>
              <a:defRPr/>
            </a:pPr>
            <a:r>
              <a:rPr kumimoji="0" lang="zh-TW" alt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/>
                <a:sym typeface="Calibri"/>
              </a:rPr>
              <a:t>您的</a:t>
            </a:r>
            <a:r>
              <a:rPr kumimoji="0" lang="en-US" altLang="zh-TW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/>
                <a:sym typeface="Calibri"/>
              </a:rPr>
              <a:t>Email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tabLst/>
              <a:defRPr/>
            </a:pPr>
            <a:endParaRPr kumimoji="0" lang="en-US" sz="16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Calibri"/>
              <a:sym typeface="Calibri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tabLst/>
              <a:defRPr/>
            </a:pPr>
            <a:r>
              <a:rPr kumimoji="0" lang="zh-TW" alt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/>
                <a:sym typeface="Calibri"/>
              </a:rPr>
              <a:t>任教階段</a:t>
            </a:r>
            <a:r>
              <a:rPr kumimoji="0" lang="en-US" altLang="zh-TW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/>
                <a:sym typeface="Calibri"/>
              </a:rPr>
              <a:t>(</a:t>
            </a:r>
            <a:r>
              <a:rPr kumimoji="0" lang="zh-TW" alt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/>
                <a:sym typeface="Calibri"/>
              </a:rPr>
              <a:t>可複選</a:t>
            </a:r>
            <a:r>
              <a:rPr kumimoji="0" lang="en-US" altLang="zh-TW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/>
                <a:sym typeface="Calibri"/>
              </a:rPr>
              <a:t>)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tabLst/>
              <a:defRPr/>
            </a:pPr>
            <a:endParaRPr kumimoji="0" lang="en-US" sz="16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Calibri"/>
              <a:sym typeface="Calibri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tabLst/>
              <a:defRPr/>
            </a:pPr>
            <a:r>
              <a:rPr kumimoji="0" lang="zh-TW" alt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/>
                <a:sym typeface="Calibri"/>
              </a:rPr>
              <a:t>領域</a:t>
            </a:r>
            <a:r>
              <a:rPr kumimoji="0" lang="en-US" altLang="zh-TW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/>
                <a:sym typeface="Calibri"/>
              </a:rPr>
              <a:t>(</a:t>
            </a:r>
            <a:r>
              <a:rPr kumimoji="0" lang="zh-TW" alt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/>
                <a:sym typeface="Calibri"/>
              </a:rPr>
              <a:t>可複選</a:t>
            </a:r>
            <a:r>
              <a:rPr kumimoji="0" lang="en-US" altLang="zh-TW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/>
                <a:sym typeface="Calibri"/>
              </a:rPr>
              <a:t>)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tabLst/>
              <a:defRPr/>
            </a:pPr>
            <a:endParaRPr kumimoji="0" lang="en-US" sz="16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Calibri"/>
              <a:sym typeface="Calibri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tabLst/>
              <a:defRPr/>
            </a:pPr>
            <a:r>
              <a:rPr kumimoji="0" lang="zh-TW" alt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/>
                <a:sym typeface="Calibri"/>
              </a:rPr>
              <a:t>取得正式教師時間</a:t>
            </a:r>
            <a:endParaRPr kumimoji="0" lang="en-US" altLang="zh-TW" sz="16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Calibri"/>
              <a:sym typeface="Calibri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tabLst/>
              <a:defRPr/>
            </a:pPr>
            <a:endParaRPr kumimoji="0" lang="en-US" sz="16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Calibri"/>
              <a:sym typeface="Calibri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tabLst/>
              <a:defRPr/>
            </a:pPr>
            <a:r>
              <a:rPr kumimoji="0" lang="zh-TW" alt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/>
                <a:sym typeface="Calibri"/>
              </a:rPr>
              <a:t>實際教學年資</a:t>
            </a: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Calibri"/>
              <a:sym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1452" y="1845360"/>
            <a:ext cx="7940748" cy="3922394"/>
          </a:xfrm>
          <a:prstGeom prst="rect">
            <a:avLst/>
          </a:prstGeom>
        </p:spPr>
      </p:pic>
      <p:sp>
        <p:nvSpPr>
          <p:cNvPr id="228" name="Google Shape;228;p32"/>
          <p:cNvSpPr txBox="1">
            <a:spLocks noGrp="1"/>
          </p:cNvSpPr>
          <p:nvPr>
            <p:ph type="title"/>
          </p:nvPr>
        </p:nvSpPr>
        <p:spPr>
          <a:xfrm>
            <a:off x="838200" y="405573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>
              <a:buSzPts val="4400"/>
            </a:pPr>
            <a:r>
              <a:rPr lang="zh-TW" altLang="en-US" b="1" dirty="0">
                <a:latin typeface="Microsoft JhengHei"/>
                <a:ea typeface="Microsoft JhengHei"/>
                <a:cs typeface="Microsoft JhengHei"/>
                <a:sym typeface="Microsoft JhengHei"/>
              </a:rPr>
              <a:t>登入教學</a:t>
            </a:r>
            <a:r>
              <a:rPr lang="en-US" altLang="zh-TW" b="1" dirty="0">
                <a:latin typeface="Microsoft JhengHei"/>
                <a:ea typeface="Microsoft JhengHei"/>
                <a:cs typeface="Microsoft JhengHei"/>
                <a:sym typeface="Microsoft JhengHei"/>
              </a:rPr>
              <a:t>-</a:t>
            </a:r>
            <a:r>
              <a:rPr lang="zh-TW" altLang="en-US" b="1" dirty="0">
                <a:latin typeface="Microsoft JhengHei"/>
                <a:ea typeface="Microsoft JhengHei"/>
                <a:cs typeface="Microsoft JhengHei"/>
                <a:sym typeface="Microsoft JhengHei"/>
              </a:rPr>
              <a:t>校長暨教師</a:t>
            </a:r>
            <a:r>
              <a:rPr lang="zh-TW" altLang="zh-TW" b="1" dirty="0">
                <a:latin typeface="Microsoft JhengHei"/>
                <a:ea typeface="Microsoft JhengHei"/>
                <a:cs typeface="Microsoft JhengHei"/>
                <a:sym typeface="Microsoft JhengHei"/>
              </a:rPr>
              <a:t>登入</a:t>
            </a:r>
            <a:r>
              <a:rPr lang="en-US" altLang="zh-TW" b="1" dirty="0">
                <a:latin typeface="Microsoft JhengHei"/>
                <a:ea typeface="Microsoft JhengHei"/>
                <a:cs typeface="Microsoft JhengHei"/>
                <a:sym typeface="Microsoft JhengHei"/>
              </a:rPr>
              <a:t>(8/12)</a:t>
            </a:r>
            <a:endParaRPr dirty="0"/>
          </a:p>
        </p:txBody>
      </p:sp>
      <p:sp>
        <p:nvSpPr>
          <p:cNvPr id="229" name="Google Shape;229;p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tabLst/>
              <a:defRPr/>
            </a:pPr>
            <a:fld id="{00000000-1234-1234-1234-123412341234}" type="slidenum">
              <a:rPr kumimoji="0" lang="en-US" altLang="zh-TW" sz="1200" b="0" i="0" u="none" strike="noStrike" kern="0" cap="none" spc="0" normalizeH="0" baseline="0" noProof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8888"/>
                </a:buClr>
                <a:buSzPts val="1200"/>
                <a:buFont typeface="Calibri"/>
                <a:buNone/>
                <a:tabLst/>
                <a:defRPr/>
              </a:pPr>
              <a:t>26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1" name="Google Shape;231;p32"/>
          <p:cNvSpPr/>
          <p:nvPr/>
        </p:nvSpPr>
        <p:spPr>
          <a:xfrm>
            <a:off x="3609289" y="2147753"/>
            <a:ext cx="1666095" cy="411541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" name="橢圓形圖說文字 1">
            <a:extLst>
              <a:ext uri="{FF2B5EF4-FFF2-40B4-BE49-F238E27FC236}">
                <a16:creationId xmlns:a16="http://schemas.microsoft.com/office/drawing/2014/main" id="{5E236993-6249-4EE4-9704-FA2D7E778D60}"/>
              </a:ext>
            </a:extLst>
          </p:cNvPr>
          <p:cNvSpPr/>
          <p:nvPr/>
        </p:nvSpPr>
        <p:spPr>
          <a:xfrm>
            <a:off x="7343924" y="2076362"/>
            <a:ext cx="2727176" cy="1994782"/>
          </a:xfrm>
          <a:prstGeom prst="wedgeEllipseCallout">
            <a:avLst>
              <a:gd name="adj1" fmla="val -76110"/>
              <a:gd name="adj2" fmla="val 24619"/>
            </a:avLst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tabLst/>
              <a:defRPr/>
            </a:pPr>
            <a:r>
              <a:rPr kumimoji="0" lang="zh-TW" alt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  <a:sym typeface="Microsoft JhengHei"/>
              </a:rPr>
              <a:t>收信，信箱驗證碼通知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4374" y="1513297"/>
            <a:ext cx="8163252" cy="4779678"/>
          </a:xfrm>
          <a:prstGeom prst="rect">
            <a:avLst/>
          </a:prstGeom>
        </p:spPr>
      </p:pic>
      <p:sp>
        <p:nvSpPr>
          <p:cNvPr id="237" name="Google Shape;237;p3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Microsoft JhengHei"/>
              <a:buNone/>
            </a:pPr>
            <a:r>
              <a:rPr lang="zh-TW" altLang="en-US" b="1" dirty="0">
                <a:latin typeface="Microsoft JhengHei"/>
                <a:ea typeface="Microsoft JhengHei"/>
                <a:cs typeface="Microsoft JhengHei"/>
                <a:sym typeface="Microsoft JhengHei"/>
              </a:rPr>
              <a:t>登入教學</a:t>
            </a:r>
            <a:r>
              <a:rPr lang="en-US" altLang="zh-TW" b="1" dirty="0">
                <a:latin typeface="Microsoft JhengHei"/>
                <a:ea typeface="Microsoft JhengHei"/>
                <a:cs typeface="Microsoft JhengHei"/>
                <a:sym typeface="Microsoft JhengHei"/>
              </a:rPr>
              <a:t>-</a:t>
            </a:r>
            <a:r>
              <a:rPr lang="zh-TW" altLang="en-US" b="1" dirty="0">
                <a:latin typeface="Microsoft JhengHei"/>
                <a:ea typeface="Microsoft JhengHei"/>
                <a:cs typeface="Microsoft JhengHei"/>
                <a:sym typeface="Microsoft JhengHei"/>
              </a:rPr>
              <a:t>教師</a:t>
            </a:r>
            <a:r>
              <a:rPr lang="zh-TW" altLang="zh-TW" b="1" dirty="0">
                <a:latin typeface="Microsoft JhengHei"/>
                <a:ea typeface="Microsoft JhengHei"/>
                <a:cs typeface="Microsoft JhengHei"/>
                <a:sym typeface="Microsoft JhengHei"/>
              </a:rPr>
              <a:t>登入</a:t>
            </a:r>
            <a:r>
              <a:rPr lang="en-US" altLang="zh-TW" b="1" dirty="0">
                <a:latin typeface="Microsoft JhengHei"/>
                <a:ea typeface="Microsoft JhengHei"/>
                <a:cs typeface="Microsoft JhengHei"/>
                <a:sym typeface="Microsoft JhengHei"/>
              </a:rPr>
              <a:t>(9/12)</a:t>
            </a:r>
            <a:endParaRPr dirty="0"/>
          </a:p>
        </p:txBody>
      </p:sp>
      <p:sp>
        <p:nvSpPr>
          <p:cNvPr id="238" name="Google Shape;238;p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tabLst/>
              <a:defRPr/>
            </a:pPr>
            <a:fld id="{00000000-1234-1234-1234-123412341234}" type="slidenum">
              <a:rPr kumimoji="0" lang="en-US" altLang="zh-TW" sz="1200" b="0" i="0" u="none" strike="noStrike" kern="0" cap="none" spc="0" normalizeH="0" baseline="0" noProof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8888"/>
                </a:buClr>
                <a:buSzPts val="1200"/>
                <a:buFont typeface="Calibri"/>
                <a:buNone/>
                <a:tabLst/>
                <a:defRPr/>
              </a:pPr>
              <a:t>27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1" name="Google Shape;241;p33"/>
          <p:cNvSpPr/>
          <p:nvPr/>
        </p:nvSpPr>
        <p:spPr>
          <a:xfrm>
            <a:off x="2124582" y="3464978"/>
            <a:ext cx="1723141" cy="355583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" name="橢圓形圖說文字 1">
            <a:extLst>
              <a:ext uri="{FF2B5EF4-FFF2-40B4-BE49-F238E27FC236}">
                <a16:creationId xmlns:a16="http://schemas.microsoft.com/office/drawing/2014/main" id="{E0F5E111-6029-4FB4-8AFD-62139226DDD1}"/>
              </a:ext>
            </a:extLst>
          </p:cNvPr>
          <p:cNvSpPr/>
          <p:nvPr/>
        </p:nvSpPr>
        <p:spPr>
          <a:xfrm>
            <a:off x="7181925" y="4298193"/>
            <a:ext cx="2727176" cy="1994782"/>
          </a:xfrm>
          <a:prstGeom prst="wedgeEllipseCallout">
            <a:avLst>
              <a:gd name="adj1" fmla="val -169184"/>
              <a:gd name="adj2" fmla="val -79416"/>
            </a:avLst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tabLst/>
              <a:defRPr/>
            </a:pPr>
            <a:r>
              <a:rPr kumimoji="0" lang="zh-TW" altLang="zh-TW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  <a:sym typeface="Microsoft JhengHei"/>
              </a:rPr>
              <a:t>查看</a:t>
            </a:r>
            <a:endParaRPr kumimoji="0" lang="en-US" altLang="zh-TW" sz="24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tabLst/>
              <a:defRPr/>
            </a:pPr>
            <a:r>
              <a:rPr kumimoji="0" lang="zh-TW" altLang="zh-TW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  <a:sym typeface="Microsoft JhengHei"/>
              </a:rPr>
              <a:t>信箱驗證碼</a:t>
            </a:r>
            <a:endParaRPr kumimoji="0" lang="zh-TW" altLang="en-US" sz="2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25097" y="1690688"/>
            <a:ext cx="8741806" cy="4305666"/>
          </a:xfrm>
          <a:prstGeom prst="rect">
            <a:avLst/>
          </a:prstGeom>
        </p:spPr>
      </p:pic>
      <p:sp>
        <p:nvSpPr>
          <p:cNvPr id="246" name="Google Shape;246;p3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>
              <a:buSzPts val="4400"/>
            </a:pPr>
            <a:r>
              <a:rPr lang="zh-TW" altLang="en-US" b="1" dirty="0">
                <a:latin typeface="Microsoft JhengHei"/>
                <a:ea typeface="Microsoft JhengHei"/>
                <a:cs typeface="Microsoft JhengHei"/>
                <a:sym typeface="Microsoft JhengHei"/>
              </a:rPr>
              <a:t>登入教學</a:t>
            </a:r>
            <a:r>
              <a:rPr lang="en-US" altLang="zh-TW" b="1" dirty="0">
                <a:latin typeface="Microsoft JhengHei"/>
                <a:ea typeface="Microsoft JhengHei"/>
                <a:cs typeface="Microsoft JhengHei"/>
                <a:sym typeface="Microsoft JhengHei"/>
              </a:rPr>
              <a:t>-</a:t>
            </a:r>
            <a:r>
              <a:rPr lang="zh-TW" altLang="en-US" b="1" dirty="0">
                <a:latin typeface="Microsoft JhengHei"/>
                <a:ea typeface="Microsoft JhengHei"/>
                <a:cs typeface="Microsoft JhengHei"/>
                <a:sym typeface="Microsoft JhengHei"/>
              </a:rPr>
              <a:t>校長暨教師</a:t>
            </a:r>
            <a:r>
              <a:rPr lang="zh-TW" altLang="zh-TW" b="1" dirty="0">
                <a:latin typeface="Microsoft JhengHei"/>
                <a:ea typeface="Microsoft JhengHei"/>
                <a:cs typeface="Microsoft JhengHei"/>
                <a:sym typeface="Microsoft JhengHei"/>
              </a:rPr>
              <a:t>登入</a:t>
            </a:r>
            <a:r>
              <a:rPr lang="en-US" altLang="zh-TW" b="1" dirty="0">
                <a:latin typeface="Microsoft JhengHei"/>
                <a:ea typeface="Microsoft JhengHei"/>
                <a:cs typeface="Microsoft JhengHei"/>
                <a:sym typeface="Microsoft JhengHei"/>
              </a:rPr>
              <a:t>(10/12)</a:t>
            </a:r>
            <a:endParaRPr dirty="0"/>
          </a:p>
        </p:txBody>
      </p:sp>
      <p:sp>
        <p:nvSpPr>
          <p:cNvPr id="247" name="Google Shape;247;p3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tabLst/>
              <a:defRPr/>
            </a:pPr>
            <a:fld id="{00000000-1234-1234-1234-123412341234}" type="slidenum">
              <a:rPr kumimoji="0" lang="en-US" altLang="zh-TW" sz="1200" b="0" i="0" u="none" strike="noStrike" kern="0" cap="none" spc="0" normalizeH="0" baseline="0" noProof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8888"/>
                </a:buClr>
                <a:buSzPts val="1200"/>
                <a:buFont typeface="Calibri"/>
                <a:buNone/>
                <a:tabLst/>
                <a:defRPr/>
              </a:pPr>
              <a:t>28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" name="橢圓形圖說文字 1">
            <a:extLst>
              <a:ext uri="{FF2B5EF4-FFF2-40B4-BE49-F238E27FC236}">
                <a16:creationId xmlns:a16="http://schemas.microsoft.com/office/drawing/2014/main" id="{16307C32-0B0E-48C0-9994-220F69585ED2}"/>
              </a:ext>
            </a:extLst>
          </p:cNvPr>
          <p:cNvSpPr/>
          <p:nvPr/>
        </p:nvSpPr>
        <p:spPr>
          <a:xfrm>
            <a:off x="7420921" y="3167149"/>
            <a:ext cx="2047275" cy="1631647"/>
          </a:xfrm>
          <a:prstGeom prst="wedgeEllipseCallout">
            <a:avLst>
              <a:gd name="adj1" fmla="val -69453"/>
              <a:gd name="adj2" fmla="val -39449"/>
            </a:avLst>
          </a:prstGeom>
          <a:solidFill>
            <a:schemeClr val="accent4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  <a:sym typeface="Microsoft JhengHei"/>
              </a:rPr>
              <a:t>輸入信箱驗證碼</a:t>
            </a:r>
            <a:endParaRPr kumimoji="0" lang="zh-TW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963" y="1868852"/>
            <a:ext cx="10058400" cy="4633918"/>
          </a:xfrm>
          <a:prstGeom prst="rect">
            <a:avLst/>
          </a:prstGeom>
        </p:spPr>
      </p:pic>
      <p:sp>
        <p:nvSpPr>
          <p:cNvPr id="255" name="Google Shape;255;p3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tabLst/>
              <a:defRPr/>
            </a:pPr>
            <a:fld id="{00000000-1234-1234-1234-123412341234}" type="slidenum">
              <a:rPr kumimoji="0" lang="en-US" altLang="zh-TW" sz="1200" b="0" i="0" u="none" strike="noStrike" kern="0" cap="none" spc="0" normalizeH="0" baseline="0" noProof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8888"/>
                </a:buClr>
                <a:buSzPts val="1200"/>
                <a:buFont typeface="Calibri"/>
                <a:buNone/>
                <a:tabLst/>
                <a:defRPr/>
              </a:pPr>
              <a:t>29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6" name="Google Shape;256;p3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114425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>
              <a:buSzPts val="4400"/>
            </a:pPr>
            <a:r>
              <a:rPr lang="zh-TW" altLang="en-US" b="1" dirty="0">
                <a:latin typeface="Microsoft JhengHei"/>
                <a:ea typeface="Microsoft JhengHei"/>
                <a:cs typeface="Microsoft JhengHei"/>
                <a:sym typeface="Microsoft JhengHei"/>
              </a:rPr>
              <a:t>登入教學</a:t>
            </a:r>
            <a:r>
              <a:rPr lang="en-US" altLang="zh-TW" b="1" dirty="0">
                <a:latin typeface="Microsoft JhengHei"/>
                <a:ea typeface="Microsoft JhengHei"/>
                <a:cs typeface="Microsoft JhengHei"/>
                <a:sym typeface="Microsoft JhengHei"/>
              </a:rPr>
              <a:t>-</a:t>
            </a:r>
            <a:r>
              <a:rPr lang="zh-TW" altLang="en-US" b="1" dirty="0">
                <a:latin typeface="Microsoft JhengHei"/>
                <a:ea typeface="Microsoft JhengHei"/>
                <a:cs typeface="Microsoft JhengHei"/>
                <a:sym typeface="Microsoft JhengHei"/>
              </a:rPr>
              <a:t>校長暨教師</a:t>
            </a:r>
            <a:r>
              <a:rPr lang="zh-TW" altLang="zh-TW" b="1" dirty="0">
                <a:latin typeface="Microsoft JhengHei"/>
                <a:ea typeface="Microsoft JhengHei"/>
                <a:cs typeface="Microsoft JhengHei"/>
                <a:sym typeface="Microsoft JhengHei"/>
              </a:rPr>
              <a:t>登入</a:t>
            </a:r>
            <a:r>
              <a:rPr lang="en-US" altLang="zh-TW" b="1" dirty="0">
                <a:latin typeface="Microsoft JhengHei"/>
                <a:ea typeface="Microsoft JhengHei"/>
                <a:cs typeface="Microsoft JhengHei"/>
                <a:sym typeface="Microsoft JhengHei"/>
              </a:rPr>
              <a:t>-</a:t>
            </a:r>
            <a:br>
              <a:rPr lang="en-US" altLang="zh-TW" b="1" dirty="0">
                <a:latin typeface="Microsoft JhengHei"/>
                <a:ea typeface="Microsoft JhengHei"/>
                <a:cs typeface="Microsoft JhengHei"/>
                <a:sym typeface="Microsoft JhengHei"/>
              </a:rPr>
            </a:br>
            <a:r>
              <a:rPr lang="zh-TW" altLang="en-US" b="1" dirty="0">
                <a:latin typeface="Microsoft JhengHei"/>
                <a:ea typeface="Microsoft JhengHei"/>
                <a:cs typeface="Microsoft JhengHei"/>
                <a:sym typeface="Microsoft JhengHei"/>
              </a:rPr>
              <a:t>有資料可匯入</a:t>
            </a:r>
            <a:r>
              <a:rPr lang="en-US" altLang="zh-TW" b="1" dirty="0">
                <a:latin typeface="Microsoft JhengHei"/>
                <a:ea typeface="Microsoft JhengHei"/>
                <a:cs typeface="Microsoft JhengHei"/>
                <a:sym typeface="Microsoft JhengHei"/>
              </a:rPr>
              <a:t>(11/12)</a:t>
            </a:r>
            <a:endParaRPr b="1" dirty="0"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258" name="Google Shape;258;p35"/>
          <p:cNvSpPr txBox="1"/>
          <p:nvPr/>
        </p:nvSpPr>
        <p:spPr>
          <a:xfrm>
            <a:off x="7601512" y="784758"/>
            <a:ext cx="3752288" cy="2609055"/>
          </a:xfrm>
          <a:prstGeom prst="rect">
            <a:avLst/>
          </a:prstGeom>
          <a:solidFill>
            <a:srgbClr val="FFF2CC"/>
          </a:solidFill>
          <a:ln w="9525" cap="flat" cmpd="sng">
            <a:solidFill>
              <a:srgbClr val="00206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72C4"/>
              </a:buClr>
              <a:buSzPts val="2800"/>
              <a:buFont typeface="Arial"/>
              <a:buNone/>
              <a:tabLst/>
              <a:defRPr/>
            </a:pPr>
            <a:r>
              <a:rPr kumimoji="0" lang="zh-TW" alt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  <a:sym typeface="Microsoft JhengHei"/>
              </a:rPr>
              <a:t>請按匯入，證號可為年度或字號。如有疑問請匯入後，再與認證單位聯繫確認。</a:t>
            </a:r>
            <a:endParaRPr kumimoji="0" sz="3200" b="1" i="0" u="none" strike="noStrike" kern="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259" name="Google Shape;259;p35"/>
          <p:cNvSpPr/>
          <p:nvPr/>
        </p:nvSpPr>
        <p:spPr>
          <a:xfrm>
            <a:off x="5480505" y="3393813"/>
            <a:ext cx="1582682" cy="2338771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484" y="2251969"/>
            <a:ext cx="10916699" cy="3327414"/>
          </a:xfrm>
          <a:prstGeom prst="rect">
            <a:avLst/>
          </a:prstGeom>
        </p:spPr>
      </p:pic>
      <p:sp>
        <p:nvSpPr>
          <p:cNvPr id="264" name="Google Shape;264;p3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11252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>
              <a:buSzPts val="4400"/>
            </a:pPr>
            <a:r>
              <a:rPr lang="zh-TW" altLang="en-US" b="1" dirty="0">
                <a:latin typeface="Microsoft JhengHei"/>
                <a:ea typeface="Microsoft JhengHei"/>
                <a:cs typeface="Microsoft JhengHei"/>
                <a:sym typeface="Microsoft JhengHei"/>
              </a:rPr>
              <a:t>登入教學</a:t>
            </a:r>
            <a:r>
              <a:rPr lang="en-US" altLang="zh-TW" b="1" dirty="0">
                <a:latin typeface="Microsoft JhengHei"/>
                <a:ea typeface="Microsoft JhengHei"/>
                <a:cs typeface="Microsoft JhengHei"/>
                <a:sym typeface="Microsoft JhengHei"/>
              </a:rPr>
              <a:t>-</a:t>
            </a:r>
            <a:r>
              <a:rPr lang="zh-TW" altLang="en-US" b="1" dirty="0">
                <a:latin typeface="Microsoft JhengHei"/>
                <a:ea typeface="Microsoft JhengHei"/>
                <a:cs typeface="Microsoft JhengHei"/>
                <a:sym typeface="Microsoft JhengHei"/>
              </a:rPr>
              <a:t>校長暨教師</a:t>
            </a:r>
            <a:r>
              <a:rPr lang="zh-TW" altLang="zh-TW" b="1" dirty="0">
                <a:latin typeface="Microsoft JhengHei"/>
                <a:ea typeface="Microsoft JhengHei"/>
                <a:cs typeface="Microsoft JhengHei"/>
                <a:sym typeface="Microsoft JhengHei"/>
              </a:rPr>
              <a:t>登入</a:t>
            </a:r>
            <a:r>
              <a:rPr lang="en-US" altLang="zh-TW" b="1" dirty="0">
                <a:latin typeface="Microsoft JhengHei"/>
                <a:ea typeface="Microsoft JhengHei"/>
                <a:cs typeface="Microsoft JhengHei"/>
                <a:sym typeface="Microsoft JhengHei"/>
              </a:rPr>
              <a:t>-</a:t>
            </a:r>
            <a:br>
              <a:rPr lang="en-US" altLang="zh-TW" b="1" dirty="0">
                <a:latin typeface="Microsoft JhengHei"/>
                <a:ea typeface="Microsoft JhengHei"/>
                <a:cs typeface="Microsoft JhengHei"/>
                <a:sym typeface="Microsoft JhengHei"/>
              </a:rPr>
            </a:br>
            <a:r>
              <a:rPr lang="zh-TW" altLang="en-US" b="1" dirty="0">
                <a:latin typeface="Microsoft JhengHei"/>
                <a:ea typeface="Microsoft JhengHei"/>
                <a:cs typeface="Microsoft JhengHei"/>
                <a:sym typeface="Microsoft JhengHei"/>
              </a:rPr>
              <a:t>無資料可匯入</a:t>
            </a:r>
            <a:r>
              <a:rPr lang="en-US" altLang="zh-TW" b="1" dirty="0">
                <a:latin typeface="Microsoft JhengHei"/>
                <a:ea typeface="Microsoft JhengHei"/>
                <a:cs typeface="Microsoft JhengHei"/>
                <a:sym typeface="Microsoft JhengHei"/>
              </a:rPr>
              <a:t>(12/12)</a:t>
            </a:r>
            <a:endParaRPr dirty="0"/>
          </a:p>
        </p:txBody>
      </p:sp>
      <p:sp>
        <p:nvSpPr>
          <p:cNvPr id="265" name="Google Shape;265;p3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tabLst/>
              <a:defRPr/>
            </a:pPr>
            <a:fld id="{00000000-1234-1234-1234-123412341234}" type="slidenum">
              <a:rPr kumimoji="0" lang="en-US" altLang="zh-TW" sz="1200" b="0" i="0" u="none" strike="noStrike" kern="0" cap="none" spc="0" normalizeH="0" baseline="0" noProof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88888"/>
                </a:buClr>
                <a:buSzPts val="1200"/>
                <a:buFont typeface="Calibri"/>
                <a:buNone/>
                <a:tabLst/>
                <a:defRPr/>
              </a:pPr>
              <a:t>30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Google Shape;176;p11">
            <a:extLst>
              <a:ext uri="{FF2B5EF4-FFF2-40B4-BE49-F238E27FC236}">
                <a16:creationId xmlns:a16="http://schemas.microsoft.com/office/drawing/2014/main" id="{E2465A91-863E-4875-A278-389FB23F07CD}"/>
              </a:ext>
            </a:extLst>
          </p:cNvPr>
          <p:cNvSpPr/>
          <p:nvPr/>
        </p:nvSpPr>
        <p:spPr>
          <a:xfrm>
            <a:off x="5780040" y="4816612"/>
            <a:ext cx="839586" cy="564279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" name="Google Shape;417;p60">
            <a:extLst>
              <a:ext uri="{FF2B5EF4-FFF2-40B4-BE49-F238E27FC236}">
                <a16:creationId xmlns:a16="http://schemas.microsoft.com/office/drawing/2014/main" id="{73DF627C-DDAA-4A1E-906D-4DB582781817}"/>
              </a:ext>
            </a:extLst>
          </p:cNvPr>
          <p:cNvSpPr txBox="1"/>
          <p:nvPr/>
        </p:nvSpPr>
        <p:spPr>
          <a:xfrm>
            <a:off x="6817251" y="4435440"/>
            <a:ext cx="3847819" cy="945451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  <a:sym typeface="Microsoft JhengHei"/>
              </a:rPr>
              <a:t>若無資料直接按確定</a:t>
            </a:r>
            <a:br>
              <a:rPr kumimoji="0" lang="en-US" altLang="zh-TW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  <a:sym typeface="Microsoft JhengHei"/>
              </a:rPr>
            </a:br>
            <a:r>
              <a:rPr kumimoji="0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  <a:sym typeface="Microsoft JhengHei"/>
              </a:rPr>
              <a:t>若有補登需求請洽平臺</a:t>
            </a:r>
            <a:endParaRPr kumimoji="0" sz="2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43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zh-TW" altLang="en-US" sz="4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專業發展學習歷程檔案</a:t>
            </a:r>
          </a:p>
        </p:txBody>
      </p:sp>
      <p:sp>
        <p:nvSpPr>
          <p:cNvPr id="7" name="矩形 6"/>
          <p:cNvSpPr/>
          <p:nvPr/>
        </p:nvSpPr>
        <p:spPr>
          <a:xfrm>
            <a:off x="-461636" y="2926524"/>
            <a:ext cx="3662036" cy="385793"/>
          </a:xfrm>
          <a:prstGeom prst="rect">
            <a:avLst/>
          </a:prstGeom>
          <a:solidFill>
            <a:srgbClr val="FFD6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8875643" y="2926524"/>
            <a:ext cx="3777994" cy="385793"/>
          </a:xfrm>
          <a:prstGeom prst="rect">
            <a:avLst/>
          </a:prstGeom>
          <a:solidFill>
            <a:srgbClr val="FFD6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5EA0AB-FA42-402A-9F26-465CCD4B195B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4" name="文字方塊 3">
            <a:extLst>
              <a:ext uri="{FF2B5EF4-FFF2-40B4-BE49-F238E27FC236}">
                <a16:creationId xmlns:a16="http://schemas.microsoft.com/office/drawing/2014/main" id="{AD75AC00-8923-4419-BB38-81869E682EB9}"/>
              </a:ext>
            </a:extLst>
          </p:cNvPr>
          <p:cNvSpPr txBox="1"/>
          <p:nvPr/>
        </p:nvSpPr>
        <p:spPr>
          <a:xfrm>
            <a:off x="2940326" y="3880226"/>
            <a:ext cx="631134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提供線上參與之歷程記錄，包含</a:t>
            </a:r>
            <a:r>
              <a:rPr lang="en-US" altLang="zh-TW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【</a:t>
            </a: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表單</a:t>
            </a:r>
            <a:r>
              <a:rPr lang="en-US" altLang="zh-TW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】【</a:t>
            </a: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檔案上傳</a:t>
            </a:r>
            <a:r>
              <a:rPr lang="en-US" altLang="zh-TW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】【</a:t>
            </a: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封面與內頁</a:t>
            </a:r>
            <a:r>
              <a:rPr lang="en-US" altLang="zh-TW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】</a:t>
            </a:r>
            <a:endParaRPr lang="zh-TW" altLang="en-US" sz="2800" dirty="0"/>
          </a:p>
        </p:txBody>
      </p:sp>
    </p:spTree>
    <p:extLst>
      <p:ext uri="{BB962C8B-B14F-4D97-AF65-F5344CB8AC3E}">
        <p14:creationId xmlns:p14="http://schemas.microsoft.com/office/powerpoint/2010/main" val="1656182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圓角矩形 4"/>
          <p:cNvSpPr/>
          <p:nvPr/>
        </p:nvSpPr>
        <p:spPr>
          <a:xfrm>
            <a:off x="-200297" y="618310"/>
            <a:ext cx="6296298" cy="766354"/>
          </a:xfrm>
          <a:prstGeom prst="roundRect">
            <a:avLst/>
          </a:prstGeom>
          <a:solidFill>
            <a:srgbClr val="FFD6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5257800" cy="1325563"/>
          </a:xfrm>
        </p:spPr>
        <p:txBody>
          <a:bodyPr/>
          <a:lstStyle/>
          <a:p>
            <a:r>
              <a:rPr lang="zh-TW" altLang="en-US" sz="3200" kern="100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專業學習歷程檔案</a:t>
            </a:r>
            <a:endParaRPr lang="zh-TW" altLang="en-US" dirty="0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5EA0AB-FA42-402A-9F26-465CCD4B195B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id="{DD3B8D03-C327-4284-A29C-ADBEB61CE0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7745" y="1690688"/>
            <a:ext cx="9476509" cy="4622932"/>
          </a:xfrm>
          <a:prstGeom prst="rect">
            <a:avLst/>
          </a:prstGeom>
        </p:spPr>
      </p:pic>
      <p:sp>
        <p:nvSpPr>
          <p:cNvPr id="8" name="矩形: 圓角 7">
            <a:extLst>
              <a:ext uri="{FF2B5EF4-FFF2-40B4-BE49-F238E27FC236}">
                <a16:creationId xmlns:a16="http://schemas.microsoft.com/office/drawing/2014/main" id="{201C921D-9114-43A4-B18A-2857CD88523C}"/>
              </a:ext>
            </a:extLst>
          </p:cNvPr>
          <p:cNvSpPr/>
          <p:nvPr/>
        </p:nvSpPr>
        <p:spPr>
          <a:xfrm>
            <a:off x="2175643" y="2181642"/>
            <a:ext cx="525994" cy="229049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9" name="Google Shape;659;p95">
            <a:extLst>
              <a:ext uri="{FF2B5EF4-FFF2-40B4-BE49-F238E27FC236}">
                <a16:creationId xmlns:a16="http://schemas.microsoft.com/office/drawing/2014/main" id="{0FEA39CD-AC47-4664-8DF0-AB7DA42158F8}"/>
              </a:ext>
            </a:extLst>
          </p:cNvPr>
          <p:cNvSpPr txBox="1"/>
          <p:nvPr/>
        </p:nvSpPr>
        <p:spPr>
          <a:xfrm>
            <a:off x="3376475" y="1965539"/>
            <a:ext cx="1377714" cy="827554"/>
          </a:xfrm>
          <a:prstGeom prst="rect">
            <a:avLst/>
          </a:prstGeom>
          <a:solidFill>
            <a:schemeClr val="lt1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60" tIns="34271" rIns="68560" bIns="34271" anchor="ctr" anchorCtr="0">
            <a:noAutofit/>
          </a:bodyPr>
          <a:lstStyle/>
          <a:p>
            <a:pPr marL="0" marR="0" lvl="0" indent="0" algn="ctr" defTabSz="9143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  <a:sym typeface="Microsoft JhengHei"/>
              </a:rPr>
              <a:t>點選</a:t>
            </a:r>
            <a:endParaRPr kumimoji="0" lang="en-US" altLang="zh-TW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marR="0" lvl="0" indent="0" algn="ctr" defTabSz="9143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b="1" dirty="0">
                <a:solidFill>
                  <a:srgbClr val="FF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個人資料</a:t>
            </a:r>
            <a:endParaRPr kumimoji="0" lang="zh-TW" altLang="en-US" sz="1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pic>
        <p:nvPicPr>
          <p:cNvPr id="10" name="圖片 9">
            <a:extLst>
              <a:ext uri="{FF2B5EF4-FFF2-40B4-BE49-F238E27FC236}">
                <a16:creationId xmlns:a16="http://schemas.microsoft.com/office/drawing/2014/main" id="{62D8B922-381E-4AFC-8AE5-753568C560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6200000">
            <a:off x="2838334" y="2132646"/>
            <a:ext cx="351355" cy="414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0691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內容版面配置區 5">
            <a:extLst>
              <a:ext uri="{FF2B5EF4-FFF2-40B4-BE49-F238E27FC236}">
                <a16:creationId xmlns:a16="http://schemas.microsoft.com/office/drawing/2014/main" id="{1F2EE527-023D-42A2-A2DA-A2EF2441ED9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46345" y="4006503"/>
            <a:ext cx="8621328" cy="2486372"/>
          </a:xfrm>
        </p:spPr>
      </p:pic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EAA65AF9-7AE5-42EF-831F-61B544EE5D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EA0AB-FA42-402A-9F26-465CCD4B195B}" type="slidenum">
              <a:rPr lang="zh-TW" altLang="en-US" smtClean="0"/>
              <a:t>33</a:t>
            </a:fld>
            <a:endParaRPr lang="zh-TW" altLang="en-US"/>
          </a:p>
        </p:txBody>
      </p:sp>
      <p:sp>
        <p:nvSpPr>
          <p:cNvPr id="7" name="矩形: 圓角 6">
            <a:extLst>
              <a:ext uri="{FF2B5EF4-FFF2-40B4-BE49-F238E27FC236}">
                <a16:creationId xmlns:a16="http://schemas.microsoft.com/office/drawing/2014/main" id="{A5F60C90-955D-4AFE-AE32-29004FF8B9B5}"/>
              </a:ext>
            </a:extLst>
          </p:cNvPr>
          <p:cNvSpPr/>
          <p:nvPr/>
        </p:nvSpPr>
        <p:spPr>
          <a:xfrm>
            <a:off x="5362427" y="4348604"/>
            <a:ext cx="1007200" cy="1004199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8" name="Google Shape;659;p95">
            <a:extLst>
              <a:ext uri="{FF2B5EF4-FFF2-40B4-BE49-F238E27FC236}">
                <a16:creationId xmlns:a16="http://schemas.microsoft.com/office/drawing/2014/main" id="{E3FBB879-47C5-4786-BDDD-1F8D4E1A3D17}"/>
              </a:ext>
            </a:extLst>
          </p:cNvPr>
          <p:cNvSpPr txBox="1"/>
          <p:nvPr/>
        </p:nvSpPr>
        <p:spPr>
          <a:xfrm>
            <a:off x="8012204" y="4634702"/>
            <a:ext cx="2305969" cy="827554"/>
          </a:xfrm>
          <a:prstGeom prst="rect">
            <a:avLst/>
          </a:prstGeom>
          <a:solidFill>
            <a:schemeClr val="lt1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60" tIns="34271" rIns="68560" bIns="34271" anchor="ctr" anchorCtr="0">
            <a:noAutofit/>
          </a:bodyPr>
          <a:lstStyle/>
          <a:p>
            <a:pPr marL="0" marR="0" lvl="0" indent="0" algn="ctr" defTabSz="9143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  <a:sym typeface="Microsoft JhengHei"/>
              </a:rPr>
              <a:t>可依需求</a:t>
            </a:r>
            <a:endParaRPr kumimoji="0" lang="en-US" altLang="zh-TW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marR="0" lvl="0" indent="0" algn="ctr" defTabSz="9143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  <a:sym typeface="Microsoft JhengHei"/>
              </a:rPr>
              <a:t>上傳</a:t>
            </a:r>
            <a:r>
              <a:rPr kumimoji="0" lang="en-US" altLang="zh-TW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  <a:sym typeface="Microsoft JhengHei"/>
              </a:rPr>
              <a:t>1</a:t>
            </a:r>
            <a:r>
              <a:rPr kumimoji="0" lang="zh-TW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  <a:sym typeface="Microsoft JhengHei"/>
              </a:rPr>
              <a:t>份檔案至平臺</a:t>
            </a:r>
          </a:p>
        </p:txBody>
      </p:sp>
      <p:pic>
        <p:nvPicPr>
          <p:cNvPr id="9" name="圖片 8">
            <a:extLst>
              <a:ext uri="{FF2B5EF4-FFF2-40B4-BE49-F238E27FC236}">
                <a16:creationId xmlns:a16="http://schemas.microsoft.com/office/drawing/2014/main" id="{D72698E4-DBDA-4CF4-8AD1-C5B9D711FF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7334695">
            <a:off x="6715527" y="4515711"/>
            <a:ext cx="351355" cy="414341"/>
          </a:xfrm>
          <a:prstGeom prst="rect">
            <a:avLst/>
          </a:prstGeom>
        </p:spPr>
      </p:pic>
      <p:sp>
        <p:nvSpPr>
          <p:cNvPr id="10" name="圓角矩形 4">
            <a:extLst>
              <a:ext uri="{FF2B5EF4-FFF2-40B4-BE49-F238E27FC236}">
                <a16:creationId xmlns:a16="http://schemas.microsoft.com/office/drawing/2014/main" id="{67E1662F-BBB3-4E50-A3B6-029359753061}"/>
              </a:ext>
            </a:extLst>
          </p:cNvPr>
          <p:cNvSpPr/>
          <p:nvPr/>
        </p:nvSpPr>
        <p:spPr>
          <a:xfrm>
            <a:off x="-200297" y="618310"/>
            <a:ext cx="6296298" cy="766354"/>
          </a:xfrm>
          <a:prstGeom prst="roundRect">
            <a:avLst/>
          </a:prstGeom>
          <a:solidFill>
            <a:srgbClr val="FFD6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11" name="標題 1">
            <a:extLst>
              <a:ext uri="{FF2B5EF4-FFF2-40B4-BE49-F238E27FC236}">
                <a16:creationId xmlns:a16="http://schemas.microsoft.com/office/drawing/2014/main" id="{0E043B31-25A2-4075-8359-019CB25926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5257800" cy="1325563"/>
          </a:xfrm>
        </p:spPr>
        <p:txBody>
          <a:bodyPr/>
          <a:lstStyle/>
          <a:p>
            <a:r>
              <a:rPr lang="zh-TW" altLang="en-US" sz="3200" kern="100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專業學習歷程檔案</a:t>
            </a:r>
            <a:endParaRPr lang="zh-TW" altLang="en-US" dirty="0"/>
          </a:p>
        </p:txBody>
      </p:sp>
      <p:grpSp>
        <p:nvGrpSpPr>
          <p:cNvPr id="12" name="群組 11">
            <a:extLst>
              <a:ext uri="{FF2B5EF4-FFF2-40B4-BE49-F238E27FC236}">
                <a16:creationId xmlns:a16="http://schemas.microsoft.com/office/drawing/2014/main" id="{235CB16D-5127-455D-BA0C-7B6F7E2447DF}"/>
              </a:ext>
            </a:extLst>
          </p:cNvPr>
          <p:cNvGrpSpPr/>
          <p:nvPr/>
        </p:nvGrpSpPr>
        <p:grpSpPr>
          <a:xfrm>
            <a:off x="1546345" y="1612951"/>
            <a:ext cx="9099310" cy="4986455"/>
            <a:chOff x="1546345" y="1612951"/>
            <a:chExt cx="9099310" cy="4986455"/>
          </a:xfrm>
        </p:grpSpPr>
        <p:pic>
          <p:nvPicPr>
            <p:cNvPr id="13" name="圖片 12">
              <a:extLst>
                <a:ext uri="{FF2B5EF4-FFF2-40B4-BE49-F238E27FC236}">
                  <a16:creationId xmlns:a16="http://schemas.microsoft.com/office/drawing/2014/main" id="{8C618A24-0E2E-4E89-B0F0-599E76AEA63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546345" y="1612951"/>
              <a:ext cx="9099310" cy="4986455"/>
            </a:xfrm>
            <a:prstGeom prst="rect">
              <a:avLst/>
            </a:prstGeom>
          </p:spPr>
        </p:pic>
        <p:sp>
          <p:nvSpPr>
            <p:cNvPr id="14" name="矩形: 圓角 13">
              <a:extLst>
                <a:ext uri="{FF2B5EF4-FFF2-40B4-BE49-F238E27FC236}">
                  <a16:creationId xmlns:a16="http://schemas.microsoft.com/office/drawing/2014/main" id="{E55CAE0F-28B0-400B-A71B-96984D550928}"/>
                </a:ext>
              </a:extLst>
            </p:cNvPr>
            <p:cNvSpPr/>
            <p:nvPr/>
          </p:nvSpPr>
          <p:spPr>
            <a:xfrm>
              <a:off x="1829971" y="3861215"/>
              <a:ext cx="1007200" cy="274461"/>
            </a:xfrm>
            <a:prstGeom prst="round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endParaRPr>
            </a:p>
          </p:txBody>
        </p:sp>
        <p:sp>
          <p:nvSpPr>
            <p:cNvPr id="15" name="Google Shape;659;p95">
              <a:extLst>
                <a:ext uri="{FF2B5EF4-FFF2-40B4-BE49-F238E27FC236}">
                  <a16:creationId xmlns:a16="http://schemas.microsoft.com/office/drawing/2014/main" id="{0C2ACF4C-7810-43B9-9F71-C32FC51E3A43}"/>
                </a:ext>
              </a:extLst>
            </p:cNvPr>
            <p:cNvSpPr txBox="1"/>
            <p:nvPr/>
          </p:nvSpPr>
          <p:spPr>
            <a:xfrm>
              <a:off x="3647643" y="4023149"/>
              <a:ext cx="2122562" cy="827554"/>
            </a:xfrm>
            <a:prstGeom prst="rect">
              <a:avLst/>
            </a:prstGeom>
            <a:solidFill>
              <a:schemeClr val="lt1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60" tIns="34271" rIns="68560" bIns="34271" anchor="ctr" anchorCtr="0">
              <a:noAutofit/>
            </a:bodyPr>
            <a:lstStyle/>
            <a:p>
              <a:pPr marL="0" marR="0" lvl="0" indent="0" algn="ctr" defTabSz="91430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zh-TW" altLang="en-US" b="1" dirty="0">
                  <a:solidFill>
                    <a:prstClr val="black"/>
                  </a:solidFill>
                  <a:latin typeface="Microsoft JhengHei"/>
                  <a:ea typeface="Microsoft JhengHei"/>
                  <a:cs typeface="Microsoft JhengHei"/>
                  <a:sym typeface="Microsoft JhengHei"/>
                </a:rPr>
                <a:t>可</a:t>
              </a:r>
              <a:r>
                <a:rPr kumimoji="0" lang="zh-TW" alt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JhengHei"/>
                  <a:ea typeface="Microsoft JhengHei"/>
                  <a:cs typeface="Microsoft JhengHei"/>
                  <a:sym typeface="Microsoft JhengHei"/>
                </a:rPr>
                <a:t>點選</a:t>
              </a:r>
              <a:endParaRPr kumimoji="0" lang="en-US" altLang="zh-TW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  <a:sym typeface="Microsoft JhengHei"/>
              </a:endParaRPr>
            </a:p>
            <a:p>
              <a:pPr marL="0" marR="0" lvl="0" indent="0" algn="ctr" defTabSz="91430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JhengHei"/>
                  <a:ea typeface="Microsoft JhengHei"/>
                  <a:cs typeface="Microsoft JhengHei"/>
                  <a:sym typeface="Microsoft JhengHei"/>
                </a:rPr>
                <a:t>進行個人資料編輯</a:t>
              </a:r>
            </a:p>
          </p:txBody>
        </p:sp>
        <p:pic>
          <p:nvPicPr>
            <p:cNvPr id="16" name="圖片 15">
              <a:extLst>
                <a:ext uri="{FF2B5EF4-FFF2-40B4-BE49-F238E27FC236}">
                  <a16:creationId xmlns:a16="http://schemas.microsoft.com/office/drawing/2014/main" id="{3EE378B5-C1A4-4AFE-B286-63ACCFDABE4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7334695">
              <a:off x="3003637" y="3908093"/>
              <a:ext cx="351355" cy="41434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87436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EAA65AF9-7AE5-42EF-831F-61B544EE5D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5EA0AB-FA42-402A-9F26-465CCD4B195B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10" name="圓角矩形 4">
            <a:extLst>
              <a:ext uri="{FF2B5EF4-FFF2-40B4-BE49-F238E27FC236}">
                <a16:creationId xmlns:a16="http://schemas.microsoft.com/office/drawing/2014/main" id="{67E1662F-BBB3-4E50-A3B6-029359753061}"/>
              </a:ext>
            </a:extLst>
          </p:cNvPr>
          <p:cNvSpPr/>
          <p:nvPr/>
        </p:nvSpPr>
        <p:spPr>
          <a:xfrm>
            <a:off x="-200297" y="618310"/>
            <a:ext cx="6296298" cy="766354"/>
          </a:xfrm>
          <a:prstGeom prst="roundRect">
            <a:avLst/>
          </a:prstGeom>
          <a:solidFill>
            <a:srgbClr val="FFD6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11" name="標題 1">
            <a:extLst>
              <a:ext uri="{FF2B5EF4-FFF2-40B4-BE49-F238E27FC236}">
                <a16:creationId xmlns:a16="http://schemas.microsoft.com/office/drawing/2014/main" id="{0E043B31-25A2-4075-8359-019CB25926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5257800" cy="1325563"/>
          </a:xfrm>
        </p:spPr>
        <p:txBody>
          <a:bodyPr/>
          <a:lstStyle/>
          <a:p>
            <a:r>
              <a:rPr lang="zh-TW" altLang="en-US" sz="3200" kern="100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專業學習歷程檔案</a:t>
            </a:r>
            <a:endParaRPr lang="zh-TW" altLang="en-US" dirty="0"/>
          </a:p>
        </p:txBody>
      </p:sp>
      <p:pic>
        <p:nvPicPr>
          <p:cNvPr id="17" name="圖片 16">
            <a:extLst>
              <a:ext uri="{FF2B5EF4-FFF2-40B4-BE49-F238E27FC236}">
                <a16:creationId xmlns:a16="http://schemas.microsoft.com/office/drawing/2014/main" id="{E80C729A-227B-43C4-A1EC-18E2129C79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746" y="1807348"/>
            <a:ext cx="10842583" cy="4549002"/>
          </a:xfrm>
          <a:prstGeom prst="rect">
            <a:avLst/>
          </a:prstGeom>
        </p:spPr>
      </p:pic>
      <p:pic>
        <p:nvPicPr>
          <p:cNvPr id="19" name="圖片 18">
            <a:extLst>
              <a:ext uri="{FF2B5EF4-FFF2-40B4-BE49-F238E27FC236}">
                <a16:creationId xmlns:a16="http://schemas.microsoft.com/office/drawing/2014/main" id="{D6B73BB3-CACE-47AF-938A-371D625CCE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4313" y="81051"/>
            <a:ext cx="7868478" cy="4409442"/>
          </a:xfrm>
          <a:prstGeom prst="rect">
            <a:avLst/>
          </a:prstGeom>
        </p:spPr>
      </p:pic>
      <p:pic>
        <p:nvPicPr>
          <p:cNvPr id="21" name="圖片 20">
            <a:extLst>
              <a:ext uri="{FF2B5EF4-FFF2-40B4-BE49-F238E27FC236}">
                <a16:creationId xmlns:a16="http://schemas.microsoft.com/office/drawing/2014/main" id="{47F5F53C-68FC-4169-A0AE-4765ADD9CF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81401" y="2908073"/>
            <a:ext cx="8481390" cy="3648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5524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圓角矩形 4"/>
          <p:cNvSpPr/>
          <p:nvPr/>
        </p:nvSpPr>
        <p:spPr>
          <a:xfrm>
            <a:off x="-200297" y="618310"/>
            <a:ext cx="6296298" cy="766354"/>
          </a:xfrm>
          <a:prstGeom prst="roundRect">
            <a:avLst/>
          </a:prstGeom>
          <a:solidFill>
            <a:srgbClr val="FFD6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5257800" cy="1325563"/>
          </a:xfrm>
        </p:spPr>
        <p:txBody>
          <a:bodyPr/>
          <a:lstStyle/>
          <a:p>
            <a:r>
              <a:rPr lang="zh-TW" altLang="en-US" sz="3200" kern="100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專業學習歷程檔案</a:t>
            </a:r>
            <a:endParaRPr lang="zh-TW" altLang="en-US" dirty="0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5EA0AB-FA42-402A-9F26-465CCD4B195B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grpSp>
        <p:nvGrpSpPr>
          <p:cNvPr id="4" name="群組 3">
            <a:extLst>
              <a:ext uri="{FF2B5EF4-FFF2-40B4-BE49-F238E27FC236}">
                <a16:creationId xmlns:a16="http://schemas.microsoft.com/office/drawing/2014/main" id="{15E2C44F-3738-4010-BBF0-B0B1251C2F36}"/>
              </a:ext>
            </a:extLst>
          </p:cNvPr>
          <p:cNvGrpSpPr/>
          <p:nvPr/>
        </p:nvGrpSpPr>
        <p:grpSpPr>
          <a:xfrm>
            <a:off x="1712492" y="1495954"/>
            <a:ext cx="8303865" cy="5042958"/>
            <a:chOff x="1712492" y="1495954"/>
            <a:chExt cx="8303865" cy="5042958"/>
          </a:xfrm>
        </p:grpSpPr>
        <p:pic>
          <p:nvPicPr>
            <p:cNvPr id="11" name="圖片 10">
              <a:extLst>
                <a:ext uri="{FF2B5EF4-FFF2-40B4-BE49-F238E27FC236}">
                  <a16:creationId xmlns:a16="http://schemas.microsoft.com/office/drawing/2014/main" id="{D4AAAD41-B267-46F9-AEDE-6BECB25A405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712492" y="1495954"/>
              <a:ext cx="8303865" cy="5042958"/>
            </a:xfrm>
            <a:prstGeom prst="rect">
              <a:avLst/>
            </a:prstGeom>
          </p:spPr>
        </p:pic>
        <p:sp>
          <p:nvSpPr>
            <p:cNvPr id="8" name="矩形: 圓角 7">
              <a:extLst>
                <a:ext uri="{FF2B5EF4-FFF2-40B4-BE49-F238E27FC236}">
                  <a16:creationId xmlns:a16="http://schemas.microsoft.com/office/drawing/2014/main" id="{201C921D-9114-43A4-B18A-2857CD88523C}"/>
                </a:ext>
              </a:extLst>
            </p:cNvPr>
            <p:cNvSpPr/>
            <p:nvPr/>
          </p:nvSpPr>
          <p:spPr>
            <a:xfrm>
              <a:off x="2827045" y="3809166"/>
              <a:ext cx="1007200" cy="274461"/>
            </a:xfrm>
            <a:prstGeom prst="round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endParaRPr>
            </a:p>
          </p:txBody>
        </p:sp>
        <p:sp>
          <p:nvSpPr>
            <p:cNvPr id="9" name="Google Shape;659;p95">
              <a:extLst>
                <a:ext uri="{FF2B5EF4-FFF2-40B4-BE49-F238E27FC236}">
                  <a16:creationId xmlns:a16="http://schemas.microsoft.com/office/drawing/2014/main" id="{0FEA39CD-AC47-4664-8DF0-AB7DA42158F8}"/>
                </a:ext>
              </a:extLst>
            </p:cNvPr>
            <p:cNvSpPr txBox="1"/>
            <p:nvPr/>
          </p:nvSpPr>
          <p:spPr>
            <a:xfrm>
              <a:off x="4718285" y="3809166"/>
              <a:ext cx="1848769" cy="827554"/>
            </a:xfrm>
            <a:prstGeom prst="rect">
              <a:avLst/>
            </a:prstGeom>
            <a:solidFill>
              <a:schemeClr val="lt1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60" tIns="34271" rIns="68560" bIns="34271" anchor="ctr" anchorCtr="0">
              <a:noAutofit/>
            </a:bodyPr>
            <a:lstStyle/>
            <a:p>
              <a:pPr marL="0" marR="0" lvl="0" indent="0" algn="ctr" defTabSz="91430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JhengHei"/>
                  <a:ea typeface="Microsoft JhengHei"/>
                  <a:cs typeface="Microsoft JhengHei"/>
                  <a:sym typeface="Microsoft JhengHei"/>
                </a:rPr>
                <a:t>點選</a:t>
              </a:r>
              <a:endParaRPr kumimoji="0" lang="en-US" altLang="zh-TW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  <a:sym typeface="Microsoft JhengHei"/>
              </a:endParaRPr>
            </a:p>
            <a:p>
              <a:pPr marL="0" marR="0" lvl="0" indent="0" algn="ctr" defTabSz="91430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JhengHei"/>
                  <a:ea typeface="Microsoft JhengHei"/>
                  <a:cs typeface="Microsoft JhengHei"/>
                  <a:sym typeface="Microsoft JhengHei"/>
                </a:rPr>
                <a:t>個人資料匯出</a:t>
              </a:r>
            </a:p>
          </p:txBody>
        </p:sp>
        <p:pic>
          <p:nvPicPr>
            <p:cNvPr id="10" name="圖片 9">
              <a:extLst>
                <a:ext uri="{FF2B5EF4-FFF2-40B4-BE49-F238E27FC236}">
                  <a16:creationId xmlns:a16="http://schemas.microsoft.com/office/drawing/2014/main" id="{62D8B922-381E-4AFC-8AE5-753568C560F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17334695">
              <a:off x="4180145" y="3976273"/>
              <a:ext cx="351355" cy="41434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65086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圓角矩形 4"/>
          <p:cNvSpPr/>
          <p:nvPr/>
        </p:nvSpPr>
        <p:spPr>
          <a:xfrm>
            <a:off x="-200297" y="618310"/>
            <a:ext cx="4502133" cy="766354"/>
          </a:xfrm>
          <a:prstGeom prst="roundRect">
            <a:avLst/>
          </a:prstGeom>
          <a:solidFill>
            <a:srgbClr val="FFD6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3463636" cy="1325563"/>
          </a:xfrm>
        </p:spPr>
        <p:txBody>
          <a:bodyPr/>
          <a:lstStyle/>
          <a:p>
            <a:r>
              <a:rPr lang="zh-TW" altLang="en-US" sz="3200" kern="100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專業學習歷程檔案</a:t>
            </a:r>
            <a:endParaRPr lang="zh-TW" altLang="en-US" dirty="0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5EA0AB-FA42-402A-9F26-465CCD4B195B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grpSp>
        <p:nvGrpSpPr>
          <p:cNvPr id="7" name="群組 6">
            <a:extLst>
              <a:ext uri="{FF2B5EF4-FFF2-40B4-BE49-F238E27FC236}">
                <a16:creationId xmlns:a16="http://schemas.microsoft.com/office/drawing/2014/main" id="{7B971AD2-297A-4C2F-A70D-92334EDEB180}"/>
              </a:ext>
            </a:extLst>
          </p:cNvPr>
          <p:cNvGrpSpPr/>
          <p:nvPr/>
        </p:nvGrpSpPr>
        <p:grpSpPr>
          <a:xfrm>
            <a:off x="1533223" y="1555019"/>
            <a:ext cx="7908952" cy="4914127"/>
            <a:chOff x="1533223" y="1555019"/>
            <a:chExt cx="7908952" cy="4914127"/>
          </a:xfrm>
        </p:grpSpPr>
        <p:pic>
          <p:nvPicPr>
            <p:cNvPr id="6" name="圖片 5">
              <a:extLst>
                <a:ext uri="{FF2B5EF4-FFF2-40B4-BE49-F238E27FC236}">
                  <a16:creationId xmlns:a16="http://schemas.microsoft.com/office/drawing/2014/main" id="{5D1C544E-5394-44E7-9DAF-DDCDFC6BB9A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33223" y="1555019"/>
              <a:ext cx="7908952" cy="4914127"/>
            </a:xfrm>
            <a:prstGeom prst="rect">
              <a:avLst/>
            </a:prstGeom>
          </p:spPr>
        </p:pic>
        <p:sp>
          <p:nvSpPr>
            <p:cNvPr id="8" name="矩形: 圓角 7">
              <a:extLst>
                <a:ext uri="{FF2B5EF4-FFF2-40B4-BE49-F238E27FC236}">
                  <a16:creationId xmlns:a16="http://schemas.microsoft.com/office/drawing/2014/main" id="{201C921D-9114-43A4-B18A-2857CD88523C}"/>
                </a:ext>
              </a:extLst>
            </p:cNvPr>
            <p:cNvSpPr/>
            <p:nvPr/>
          </p:nvSpPr>
          <p:spPr>
            <a:xfrm>
              <a:off x="2444252" y="2254827"/>
              <a:ext cx="621066" cy="207818"/>
            </a:xfrm>
            <a:prstGeom prst="round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endParaRPr>
            </a:p>
          </p:txBody>
        </p:sp>
        <p:sp>
          <p:nvSpPr>
            <p:cNvPr id="9" name="Google Shape;659;p95">
              <a:extLst>
                <a:ext uri="{FF2B5EF4-FFF2-40B4-BE49-F238E27FC236}">
                  <a16:creationId xmlns:a16="http://schemas.microsoft.com/office/drawing/2014/main" id="{0FEA39CD-AC47-4664-8DF0-AB7DA42158F8}"/>
                </a:ext>
              </a:extLst>
            </p:cNvPr>
            <p:cNvSpPr txBox="1"/>
            <p:nvPr/>
          </p:nvSpPr>
          <p:spPr>
            <a:xfrm>
              <a:off x="3720911" y="2017558"/>
              <a:ext cx="3892314" cy="827554"/>
            </a:xfrm>
            <a:prstGeom prst="rect">
              <a:avLst/>
            </a:prstGeom>
            <a:solidFill>
              <a:schemeClr val="lt1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60" tIns="34271" rIns="68560" bIns="34271" anchor="ctr" anchorCtr="0">
              <a:noAutofit/>
            </a:bodyPr>
            <a:lstStyle/>
            <a:p>
              <a:pPr marL="0" marR="0" lvl="0" indent="0" algn="ctr" defTabSz="91430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JhengHei"/>
                  <a:ea typeface="Microsoft JhengHei"/>
                  <a:cs typeface="Microsoft JhengHei"/>
                  <a:sym typeface="Microsoft JhengHei"/>
                </a:rPr>
                <a:t>系統預設全選</a:t>
              </a:r>
              <a:endParaRPr kumimoji="0" lang="en-US" altLang="zh-TW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  <a:sym typeface="Microsoft JhengHei"/>
              </a:endParaRPr>
            </a:p>
            <a:p>
              <a:pPr marL="0" marR="0" lvl="0" indent="0" algn="ctr" defTabSz="91430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zh-TW" altLang="en-US" b="1" dirty="0">
                  <a:solidFill>
                    <a:prstClr val="black"/>
                  </a:solidFill>
                  <a:latin typeface="Microsoft JhengHei"/>
                  <a:ea typeface="Microsoft JhengHei"/>
                  <a:cs typeface="Microsoft JhengHei"/>
                  <a:sym typeface="Microsoft JhengHei"/>
                </a:rPr>
                <a:t>可以取消取選後，勾選要打包的資料。</a:t>
              </a:r>
              <a:endParaRPr kumimoji="0" lang="zh-TW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  <a:sym typeface="Microsoft JhengHei"/>
              </a:endParaRPr>
            </a:p>
          </p:txBody>
        </p:sp>
        <p:pic>
          <p:nvPicPr>
            <p:cNvPr id="10" name="圖片 9">
              <a:extLst>
                <a:ext uri="{FF2B5EF4-FFF2-40B4-BE49-F238E27FC236}">
                  <a16:creationId xmlns:a16="http://schemas.microsoft.com/office/drawing/2014/main" id="{62D8B922-381E-4AFC-8AE5-753568C560F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16200000">
              <a:off x="3217437" y="2151565"/>
              <a:ext cx="351355" cy="41434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59520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圓角矩形 4"/>
          <p:cNvSpPr/>
          <p:nvPr/>
        </p:nvSpPr>
        <p:spPr>
          <a:xfrm>
            <a:off x="-200297" y="618310"/>
            <a:ext cx="6296298" cy="766354"/>
          </a:xfrm>
          <a:prstGeom prst="roundRect">
            <a:avLst/>
          </a:prstGeom>
          <a:solidFill>
            <a:srgbClr val="FFD6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5257800" cy="1325563"/>
          </a:xfrm>
        </p:spPr>
        <p:txBody>
          <a:bodyPr/>
          <a:lstStyle/>
          <a:p>
            <a:r>
              <a:rPr lang="zh-TW" altLang="en-US" sz="3200" kern="100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專業學習歷程檔案</a:t>
            </a:r>
            <a:endParaRPr lang="zh-TW" altLang="en-US" dirty="0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5EA0AB-FA42-402A-9F26-465CCD4B195B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id="{91840062-A031-4182-B713-BE9E566F28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957" y="1759887"/>
            <a:ext cx="9766852" cy="4732988"/>
          </a:xfrm>
          <a:prstGeom prst="rect">
            <a:avLst/>
          </a:prstGeom>
        </p:spPr>
      </p:pic>
      <p:sp>
        <p:nvSpPr>
          <p:cNvPr id="6" name="語音泡泡: 橢圓形 5">
            <a:extLst>
              <a:ext uri="{FF2B5EF4-FFF2-40B4-BE49-F238E27FC236}">
                <a16:creationId xmlns:a16="http://schemas.microsoft.com/office/drawing/2014/main" id="{72AC8AFF-0092-40B6-B196-9FA07A3856A6}"/>
              </a:ext>
            </a:extLst>
          </p:cNvPr>
          <p:cNvSpPr/>
          <p:nvPr/>
        </p:nvSpPr>
        <p:spPr>
          <a:xfrm>
            <a:off x="6410846" y="2809460"/>
            <a:ext cx="5781154" cy="1797173"/>
          </a:xfrm>
          <a:prstGeom prst="wedgeEllipseCallout">
            <a:avLst>
              <a:gd name="adj1" fmla="val -59185"/>
              <a:gd name="adj2" fmla="val 39636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zh-TW" altLang="zh-TW" sz="2400" dirty="0">
                <a:effectLst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線上填寫過的</a:t>
            </a:r>
            <a:r>
              <a:rPr lang="zh-TW" altLang="en-US" sz="2400" dirty="0">
                <a:effectLst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地方輔導群、諮詢輔導的任務執行資料</a:t>
            </a:r>
            <a:r>
              <a:rPr lang="zh-TW" altLang="zh-TW" sz="2400" dirty="0">
                <a:effectLst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截圖之畫面。</a:t>
            </a:r>
            <a:endParaRPr lang="zh-TW" altLang="en-US" sz="2400" dirty="0"/>
          </a:p>
        </p:txBody>
      </p:sp>
    </p:spTree>
    <p:extLst>
      <p:ext uri="{BB962C8B-B14F-4D97-AF65-F5344CB8AC3E}">
        <p14:creationId xmlns:p14="http://schemas.microsoft.com/office/powerpoint/2010/main" val="4047888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圓角矩形 4"/>
          <p:cNvSpPr/>
          <p:nvPr/>
        </p:nvSpPr>
        <p:spPr>
          <a:xfrm>
            <a:off x="-200297" y="618310"/>
            <a:ext cx="8242861" cy="766354"/>
          </a:xfrm>
          <a:prstGeom prst="roundRect">
            <a:avLst/>
          </a:prstGeom>
          <a:solidFill>
            <a:srgbClr val="FFD6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7412182" cy="1325563"/>
          </a:xfrm>
        </p:spPr>
        <p:txBody>
          <a:bodyPr/>
          <a:lstStyle/>
          <a:p>
            <a:r>
              <a:rPr lang="zh-TW" altLang="en-US" sz="3200" kern="100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專業學習歷程檔案</a:t>
            </a:r>
            <a:r>
              <a:rPr lang="en-US" altLang="zh-TW" kern="100" dirty="0">
                <a:solidFill>
                  <a:srgbClr val="000000"/>
                </a:solidFill>
                <a:effectLst/>
                <a:cs typeface="Times New Roman" panose="02020603050405020304" pitchFamily="18" charset="0"/>
              </a:rPr>
              <a:t>-</a:t>
            </a:r>
            <a:r>
              <a:rPr lang="zh-TW" altLang="en-US" kern="100" dirty="0">
                <a:solidFill>
                  <a:srgbClr val="000000"/>
                </a:solidFill>
                <a:effectLst/>
                <a:cs typeface="Times New Roman" panose="02020603050405020304" pitchFamily="18" charset="0"/>
              </a:rPr>
              <a:t>下載的</a:t>
            </a:r>
            <a:r>
              <a:rPr lang="zh-TW" altLang="en-US" sz="3200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檔案形式說明</a:t>
            </a:r>
            <a:endParaRPr lang="zh-TW" altLang="en-US" dirty="0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5EA0AB-FA42-402A-9F26-465CCD4B195B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38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grpSp>
        <p:nvGrpSpPr>
          <p:cNvPr id="11" name="群組 10">
            <a:extLst>
              <a:ext uri="{FF2B5EF4-FFF2-40B4-BE49-F238E27FC236}">
                <a16:creationId xmlns:a16="http://schemas.microsoft.com/office/drawing/2014/main" id="{7AB32613-EBDC-462D-BC0B-AB84DCB6DF35}"/>
              </a:ext>
            </a:extLst>
          </p:cNvPr>
          <p:cNvGrpSpPr/>
          <p:nvPr/>
        </p:nvGrpSpPr>
        <p:grpSpPr>
          <a:xfrm>
            <a:off x="1835575" y="1608549"/>
            <a:ext cx="7588981" cy="4747801"/>
            <a:chOff x="1835575" y="1608549"/>
            <a:chExt cx="7588981" cy="4747801"/>
          </a:xfrm>
        </p:grpSpPr>
        <p:pic>
          <p:nvPicPr>
            <p:cNvPr id="7" name="圖片 6">
              <a:extLst>
                <a:ext uri="{FF2B5EF4-FFF2-40B4-BE49-F238E27FC236}">
                  <a16:creationId xmlns:a16="http://schemas.microsoft.com/office/drawing/2014/main" id="{5DDC8711-509E-4D20-AC53-685A596D5EB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835575" y="1608549"/>
              <a:ext cx="6334454" cy="4747801"/>
            </a:xfrm>
            <a:prstGeom prst="rect">
              <a:avLst/>
            </a:prstGeom>
          </p:spPr>
        </p:pic>
        <p:sp>
          <p:nvSpPr>
            <p:cNvPr id="8" name="矩形: 圓角 7">
              <a:extLst>
                <a:ext uri="{FF2B5EF4-FFF2-40B4-BE49-F238E27FC236}">
                  <a16:creationId xmlns:a16="http://schemas.microsoft.com/office/drawing/2014/main" id="{201C921D-9114-43A4-B18A-2857CD88523C}"/>
                </a:ext>
              </a:extLst>
            </p:cNvPr>
            <p:cNvSpPr/>
            <p:nvPr/>
          </p:nvSpPr>
          <p:spPr>
            <a:xfrm>
              <a:off x="4524703" y="1983147"/>
              <a:ext cx="972088" cy="351354"/>
            </a:xfrm>
            <a:prstGeom prst="round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endParaRPr>
            </a:p>
          </p:txBody>
        </p:sp>
        <p:sp>
          <p:nvSpPr>
            <p:cNvPr id="9" name="Google Shape;659;p95">
              <a:extLst>
                <a:ext uri="{FF2B5EF4-FFF2-40B4-BE49-F238E27FC236}">
                  <a16:creationId xmlns:a16="http://schemas.microsoft.com/office/drawing/2014/main" id="{0FEA39CD-AC47-4664-8DF0-AB7DA42158F8}"/>
                </a:ext>
              </a:extLst>
            </p:cNvPr>
            <p:cNvSpPr txBox="1"/>
            <p:nvPr/>
          </p:nvSpPr>
          <p:spPr>
            <a:xfrm>
              <a:off x="6239762" y="1912700"/>
              <a:ext cx="3184794" cy="827554"/>
            </a:xfrm>
            <a:prstGeom prst="rect">
              <a:avLst/>
            </a:prstGeom>
            <a:solidFill>
              <a:schemeClr val="lt1"/>
            </a:solidFill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60" tIns="34271" rIns="68560" bIns="34271" anchor="ctr" anchorCtr="0">
              <a:noAutofit/>
            </a:bodyPr>
            <a:lstStyle/>
            <a:p>
              <a:pPr marL="0" marR="0" lvl="0" indent="0" algn="ctr" defTabSz="91430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JhengHei"/>
                  <a:ea typeface="Microsoft JhengHei"/>
                  <a:cs typeface="Microsoft JhengHei"/>
                  <a:sym typeface="Microsoft JhengHei"/>
                </a:rPr>
                <a:t>點選匯出後，</a:t>
              </a:r>
              <a:endParaRPr kumimoji="0" lang="en-US" altLang="zh-TW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  <a:sym typeface="Microsoft JhengHei"/>
              </a:endParaRPr>
            </a:p>
            <a:p>
              <a:pPr marL="0" marR="0" lvl="0" indent="0" algn="ctr" defTabSz="91430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JhengHei"/>
                  <a:ea typeface="Microsoft JhengHei"/>
                  <a:cs typeface="Microsoft JhengHei"/>
                  <a:sym typeface="Microsoft JhengHei"/>
                </a:rPr>
                <a:t>系統會出現「彙整檔案中」，</a:t>
              </a:r>
              <a:endParaRPr kumimoji="0" lang="en-US" altLang="zh-TW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  <a:sym typeface="Microsoft JhengHei"/>
              </a:endParaRPr>
            </a:p>
            <a:p>
              <a:pPr marL="0" marR="0" lvl="0" indent="0" algn="ctr" defTabSz="91430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icrosoft JhengHei"/>
                  <a:ea typeface="Microsoft JhengHei"/>
                  <a:cs typeface="Microsoft JhengHei"/>
                  <a:sym typeface="Microsoft JhengHei"/>
                </a:rPr>
                <a:t>表示正在打包檔案。</a:t>
              </a:r>
              <a:endParaRPr kumimoji="0" lang="zh-TW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JhengHei"/>
                <a:ea typeface="Microsoft JhengHei"/>
                <a:cs typeface="Microsoft JhengHei"/>
                <a:sym typeface="Microsoft JhengHei"/>
              </a:endParaRPr>
            </a:p>
          </p:txBody>
        </p:sp>
        <p:pic>
          <p:nvPicPr>
            <p:cNvPr id="10" name="圖片 9">
              <a:extLst>
                <a:ext uri="{FF2B5EF4-FFF2-40B4-BE49-F238E27FC236}">
                  <a16:creationId xmlns:a16="http://schemas.microsoft.com/office/drawing/2014/main" id="{62D8B922-381E-4AFC-8AE5-753568C560F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16200000">
              <a:off x="5713152" y="1958592"/>
              <a:ext cx="351355" cy="41434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716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圓角矩形 4"/>
          <p:cNvSpPr/>
          <p:nvPr/>
        </p:nvSpPr>
        <p:spPr>
          <a:xfrm>
            <a:off x="-200297" y="618310"/>
            <a:ext cx="8242861" cy="766354"/>
          </a:xfrm>
          <a:prstGeom prst="roundRect">
            <a:avLst/>
          </a:prstGeom>
          <a:solidFill>
            <a:srgbClr val="FFD6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7412182" cy="1325563"/>
          </a:xfrm>
        </p:spPr>
        <p:txBody>
          <a:bodyPr/>
          <a:lstStyle/>
          <a:p>
            <a:r>
              <a:rPr lang="zh-TW" altLang="en-US" sz="3200" kern="100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專業學習歷程檔案</a:t>
            </a:r>
            <a:r>
              <a:rPr lang="en-US" altLang="zh-TW" kern="100" dirty="0">
                <a:solidFill>
                  <a:srgbClr val="000000"/>
                </a:solidFill>
                <a:effectLst/>
                <a:cs typeface="Times New Roman" panose="02020603050405020304" pitchFamily="18" charset="0"/>
              </a:rPr>
              <a:t>-</a:t>
            </a:r>
            <a:r>
              <a:rPr lang="zh-TW" altLang="en-US" kern="100" dirty="0">
                <a:solidFill>
                  <a:srgbClr val="000000"/>
                </a:solidFill>
                <a:effectLst/>
                <a:cs typeface="Times New Roman" panose="02020603050405020304" pitchFamily="18" charset="0"/>
              </a:rPr>
              <a:t>下載的</a:t>
            </a:r>
            <a:r>
              <a:rPr lang="zh-TW" altLang="en-US" sz="3200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檔案形式說明</a:t>
            </a:r>
            <a:endParaRPr lang="zh-TW" altLang="en-US" dirty="0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5EA0AB-FA42-402A-9F26-465CCD4B195B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39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pic>
        <p:nvPicPr>
          <p:cNvPr id="6" name="圖片 5">
            <a:extLst>
              <a:ext uri="{FF2B5EF4-FFF2-40B4-BE49-F238E27FC236}">
                <a16:creationId xmlns:a16="http://schemas.microsoft.com/office/drawing/2014/main" id="{697E3603-F770-4B7F-A56F-51E0E1DD64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7212" y="2404386"/>
            <a:ext cx="7953388" cy="3000729"/>
          </a:xfrm>
          <a:prstGeom prst="rect">
            <a:avLst/>
          </a:prstGeom>
        </p:spPr>
      </p:pic>
      <p:sp>
        <p:nvSpPr>
          <p:cNvPr id="13" name="語音泡泡: 橢圓形 12">
            <a:extLst>
              <a:ext uri="{FF2B5EF4-FFF2-40B4-BE49-F238E27FC236}">
                <a16:creationId xmlns:a16="http://schemas.microsoft.com/office/drawing/2014/main" id="{D03FA390-B620-4073-9615-547BF6B1433D}"/>
              </a:ext>
            </a:extLst>
          </p:cNvPr>
          <p:cNvSpPr/>
          <p:nvPr/>
        </p:nvSpPr>
        <p:spPr>
          <a:xfrm>
            <a:off x="4714568" y="1970278"/>
            <a:ext cx="6788746" cy="2199034"/>
          </a:xfrm>
          <a:prstGeom prst="wedgeEllipseCallout">
            <a:avLst>
              <a:gd name="adj1" fmla="val -59185"/>
              <a:gd name="adj2" fmla="val 39636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zh-TW" altLang="zh-TW" sz="2400" dirty="0">
                <a:effectLst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線上填寫過的相關表件，除了</a:t>
            </a:r>
            <a:r>
              <a:rPr lang="en-US" altLang="zh-TW" sz="2400" dirty="0">
                <a:effectLst/>
                <a:latin typeface="Times New Roman" panose="02020603050405020304" pitchFamily="18" charset="0"/>
                <a:ea typeface="標楷體" panose="03000509000000000000" pitchFamily="65" charset="-120"/>
              </a:rPr>
              <a:t>PDF</a:t>
            </a:r>
            <a:r>
              <a:rPr lang="zh-TW" altLang="zh-TW" sz="2400" dirty="0">
                <a:effectLst/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上傳檔案可以直接下載，其他線上表單皆為及時截圖之畫面。</a:t>
            </a:r>
            <a:endParaRPr lang="zh-TW" altLang="en-US" sz="2400" dirty="0"/>
          </a:p>
        </p:txBody>
      </p:sp>
    </p:spTree>
    <p:extLst>
      <p:ext uri="{BB962C8B-B14F-4D97-AF65-F5344CB8AC3E}">
        <p14:creationId xmlns:p14="http://schemas.microsoft.com/office/powerpoint/2010/main" val="3654840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圓角矩形 4"/>
          <p:cNvSpPr/>
          <p:nvPr/>
        </p:nvSpPr>
        <p:spPr>
          <a:xfrm>
            <a:off x="-200297" y="618310"/>
            <a:ext cx="8242861" cy="766354"/>
          </a:xfrm>
          <a:prstGeom prst="roundRect">
            <a:avLst/>
          </a:prstGeom>
          <a:solidFill>
            <a:srgbClr val="FFD6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7412182" cy="1325563"/>
          </a:xfrm>
        </p:spPr>
        <p:txBody>
          <a:bodyPr/>
          <a:lstStyle/>
          <a:p>
            <a:r>
              <a:rPr lang="zh-TW" altLang="en-US" sz="3200" kern="100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專業學習歷程檔案</a:t>
            </a:r>
            <a:r>
              <a:rPr lang="en-US" altLang="zh-TW" kern="100" dirty="0">
                <a:solidFill>
                  <a:srgbClr val="000000"/>
                </a:solidFill>
                <a:effectLst/>
                <a:cs typeface="Times New Roman" panose="02020603050405020304" pitchFamily="18" charset="0"/>
              </a:rPr>
              <a:t>-</a:t>
            </a:r>
            <a:r>
              <a:rPr lang="zh-TW" altLang="en-US" kern="100" dirty="0">
                <a:solidFill>
                  <a:srgbClr val="000000"/>
                </a:solidFill>
                <a:effectLst/>
                <a:cs typeface="Times New Roman" panose="02020603050405020304" pitchFamily="18" charset="0"/>
              </a:rPr>
              <a:t>下載的</a:t>
            </a:r>
            <a:r>
              <a:rPr lang="zh-TW" altLang="en-US" sz="3200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檔案形式說明</a:t>
            </a:r>
            <a:endParaRPr lang="zh-TW" altLang="en-US" dirty="0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5EA0AB-FA42-402A-9F26-465CCD4B195B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40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pic>
        <p:nvPicPr>
          <p:cNvPr id="8" name="圖片 7">
            <a:extLst>
              <a:ext uri="{FF2B5EF4-FFF2-40B4-BE49-F238E27FC236}">
                <a16:creationId xmlns:a16="http://schemas.microsoft.com/office/drawing/2014/main" id="{55707E30-4CA3-41DD-BDB2-43E663C6DE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196" y="1637849"/>
            <a:ext cx="8002384" cy="5001490"/>
          </a:xfrm>
          <a:prstGeom prst="rect">
            <a:avLst/>
          </a:prstGeom>
        </p:spPr>
      </p:pic>
      <p:sp>
        <p:nvSpPr>
          <p:cNvPr id="9" name="矩形: 圓角 8">
            <a:extLst>
              <a:ext uri="{FF2B5EF4-FFF2-40B4-BE49-F238E27FC236}">
                <a16:creationId xmlns:a16="http://schemas.microsoft.com/office/drawing/2014/main" id="{28384B54-022B-4CD8-AACD-748882CE281E}"/>
              </a:ext>
            </a:extLst>
          </p:cNvPr>
          <p:cNvSpPr/>
          <p:nvPr/>
        </p:nvSpPr>
        <p:spPr>
          <a:xfrm>
            <a:off x="5605670" y="2156791"/>
            <a:ext cx="2436894" cy="1560444"/>
          </a:xfrm>
          <a:prstGeom prst="roundRect">
            <a:avLst/>
          </a:prstGeom>
          <a:noFill/>
          <a:ln w="28575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40873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圓角矩形 4"/>
          <p:cNvSpPr/>
          <p:nvPr/>
        </p:nvSpPr>
        <p:spPr>
          <a:xfrm>
            <a:off x="-200296" y="618310"/>
            <a:ext cx="11277006" cy="766354"/>
          </a:xfrm>
          <a:prstGeom prst="roundRect">
            <a:avLst/>
          </a:prstGeom>
          <a:solidFill>
            <a:srgbClr val="FFD6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8199" y="365125"/>
            <a:ext cx="10415155" cy="1325563"/>
          </a:xfrm>
        </p:spPr>
        <p:txBody>
          <a:bodyPr>
            <a:normAutofit/>
          </a:bodyPr>
          <a:lstStyle/>
          <a:p>
            <a:r>
              <a:rPr lang="zh-TW" altLang="en-US" kern="100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專業學習歷程檔案</a:t>
            </a:r>
            <a:r>
              <a:rPr lang="en-US" altLang="zh-TW" kern="100" dirty="0">
                <a:solidFill>
                  <a:srgbClr val="000000"/>
                </a:solidFill>
                <a:effectLst/>
                <a:cs typeface="Times New Roman" panose="02020603050405020304" pitchFamily="18" charset="0"/>
              </a:rPr>
              <a:t>-</a:t>
            </a:r>
            <a:r>
              <a:rPr lang="zh-TW" altLang="en-US" kern="100" dirty="0">
                <a:solidFill>
                  <a:srgbClr val="000000"/>
                </a:solidFill>
                <a:effectLst/>
                <a:cs typeface="Times New Roman" panose="02020603050405020304" pitchFamily="18" charset="0"/>
              </a:rPr>
              <a:t>下載的</a:t>
            </a:r>
            <a:r>
              <a:rPr lang="zh-TW" altLang="en-US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檔案</a:t>
            </a:r>
            <a:r>
              <a:rPr lang="en-US" altLang="zh-TW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-</a:t>
            </a:r>
            <a:r>
              <a:rPr lang="zh-TW" altLang="en-US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可編輯學習歷程檔案介紹</a:t>
            </a:r>
            <a:endParaRPr lang="zh-TW" altLang="en-US" dirty="0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5EA0AB-FA42-402A-9F26-465CCD4B195B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41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pic>
        <p:nvPicPr>
          <p:cNvPr id="7" name="內容版面配置區 5">
            <a:hlinkClick r:id="rId3"/>
            <a:extLst>
              <a:ext uri="{FF2B5EF4-FFF2-40B4-BE49-F238E27FC236}">
                <a16:creationId xmlns:a16="http://schemas.microsoft.com/office/drawing/2014/main" id="{4BBC4FE0-B0FE-4097-ADD2-368547C758D1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8045" y="1888352"/>
            <a:ext cx="3079750" cy="4351338"/>
          </a:xfrm>
        </p:spPr>
      </p:pic>
      <p:sp>
        <p:nvSpPr>
          <p:cNvPr id="9" name="語音泡泡: 橢圓形 8">
            <a:extLst>
              <a:ext uri="{FF2B5EF4-FFF2-40B4-BE49-F238E27FC236}">
                <a16:creationId xmlns:a16="http://schemas.microsoft.com/office/drawing/2014/main" id="{497C669E-9A4E-48AA-85C3-75B205DF8B03}"/>
              </a:ext>
            </a:extLst>
          </p:cNvPr>
          <p:cNvSpPr/>
          <p:nvPr/>
        </p:nvSpPr>
        <p:spPr>
          <a:xfrm>
            <a:off x="462116" y="5638799"/>
            <a:ext cx="1738159" cy="673101"/>
          </a:xfrm>
          <a:prstGeom prst="wedgeEllipseCallout">
            <a:avLst>
              <a:gd name="adj1" fmla="val 42527"/>
              <a:gd name="adj2" fmla="val -55931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zh-TW" altLang="en-US" sz="24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封面頁</a:t>
            </a:r>
            <a:endParaRPr lang="zh-TW" altLang="en-US" sz="2400" dirty="0"/>
          </a:p>
        </p:txBody>
      </p:sp>
      <p:grpSp>
        <p:nvGrpSpPr>
          <p:cNvPr id="4" name="群組 3">
            <a:extLst>
              <a:ext uri="{FF2B5EF4-FFF2-40B4-BE49-F238E27FC236}">
                <a16:creationId xmlns:a16="http://schemas.microsoft.com/office/drawing/2014/main" id="{F3B65FA2-2CF7-4B86-872C-BB9A80055EED}"/>
              </a:ext>
            </a:extLst>
          </p:cNvPr>
          <p:cNvGrpSpPr/>
          <p:nvPr/>
        </p:nvGrpSpPr>
        <p:grpSpPr>
          <a:xfrm>
            <a:off x="5614890" y="1801430"/>
            <a:ext cx="6577110" cy="4510470"/>
            <a:chOff x="5614890" y="1801430"/>
            <a:chExt cx="6577110" cy="4510470"/>
          </a:xfrm>
        </p:grpSpPr>
        <p:pic>
          <p:nvPicPr>
            <p:cNvPr id="8" name="內容版面配置區 7">
              <a:extLst>
                <a:ext uri="{FF2B5EF4-FFF2-40B4-BE49-F238E27FC236}">
                  <a16:creationId xmlns:a16="http://schemas.microsoft.com/office/drawing/2014/main" id="{0FA17A20-C8D6-405C-8126-B83F852292A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12250" y="1825625"/>
              <a:ext cx="3079750" cy="4351338"/>
            </a:xfrm>
            <a:prstGeom prst="rect">
              <a:avLst/>
            </a:prstGeom>
          </p:spPr>
        </p:pic>
        <p:pic>
          <p:nvPicPr>
            <p:cNvPr id="11" name="圖片 10">
              <a:extLst>
                <a:ext uri="{FF2B5EF4-FFF2-40B4-BE49-F238E27FC236}">
                  <a16:creationId xmlns:a16="http://schemas.microsoft.com/office/drawing/2014/main" id="{E6D136EE-E681-4EEC-B0E2-D6F28CD8D54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848640" y="1801430"/>
              <a:ext cx="4591691" cy="4134427"/>
            </a:xfrm>
            <a:prstGeom prst="rect">
              <a:avLst/>
            </a:prstGeom>
          </p:spPr>
        </p:pic>
        <p:sp>
          <p:nvSpPr>
            <p:cNvPr id="10" name="語音泡泡: 橢圓形 9">
              <a:extLst>
                <a:ext uri="{FF2B5EF4-FFF2-40B4-BE49-F238E27FC236}">
                  <a16:creationId xmlns:a16="http://schemas.microsoft.com/office/drawing/2014/main" id="{788620C9-0738-4C34-A7EF-C2F0A364557D}"/>
                </a:ext>
              </a:extLst>
            </p:cNvPr>
            <p:cNvSpPr/>
            <p:nvPr/>
          </p:nvSpPr>
          <p:spPr>
            <a:xfrm>
              <a:off x="5614890" y="5197865"/>
              <a:ext cx="5461820" cy="1114035"/>
            </a:xfrm>
            <a:prstGeom prst="wedgeEllipseCallout">
              <a:avLst>
                <a:gd name="adj1" fmla="val 18225"/>
                <a:gd name="adj2" fmla="val -71816"/>
              </a:avLst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zh-TW" altLang="en-US" sz="2000" dirty="0">
                  <a:latin typeface="Times New Roman" panose="02020603050405020304" pitchFamily="18" charset="0"/>
                  <a:ea typeface="標楷體" panose="03000509000000000000" pitchFamily="65" charset="-120"/>
                  <a:cs typeface="Times New Roman" panose="02020603050405020304" pitchFamily="18" charset="0"/>
                </a:rPr>
                <a:t>編輯個人基本資料，並可先於線上填寫教育理念</a:t>
              </a:r>
              <a:endParaRPr lang="zh-TW" altLang="en-US" sz="2000" dirty="0"/>
            </a:p>
          </p:txBody>
        </p:sp>
      </p:grpSp>
    </p:spTree>
    <p:extLst>
      <p:ext uri="{BB962C8B-B14F-4D97-AF65-F5344CB8AC3E}">
        <p14:creationId xmlns:p14="http://schemas.microsoft.com/office/powerpoint/2010/main" val="2414990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圓角矩形 4"/>
          <p:cNvSpPr/>
          <p:nvPr/>
        </p:nvSpPr>
        <p:spPr>
          <a:xfrm>
            <a:off x="-200296" y="618310"/>
            <a:ext cx="11277006" cy="766354"/>
          </a:xfrm>
          <a:prstGeom prst="roundRect">
            <a:avLst/>
          </a:prstGeom>
          <a:solidFill>
            <a:srgbClr val="FFD6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8199" y="365125"/>
            <a:ext cx="10415155" cy="1325563"/>
          </a:xfrm>
        </p:spPr>
        <p:txBody>
          <a:bodyPr>
            <a:normAutofit/>
          </a:bodyPr>
          <a:lstStyle/>
          <a:p>
            <a:r>
              <a:rPr lang="zh-TW" altLang="en-US" kern="100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專業學習歷程檔案</a:t>
            </a:r>
            <a:r>
              <a:rPr lang="en-US" altLang="zh-TW" kern="100" dirty="0">
                <a:solidFill>
                  <a:srgbClr val="000000"/>
                </a:solidFill>
                <a:effectLst/>
                <a:cs typeface="Times New Roman" panose="02020603050405020304" pitchFamily="18" charset="0"/>
              </a:rPr>
              <a:t>-</a:t>
            </a:r>
            <a:r>
              <a:rPr lang="zh-TW" altLang="en-US" kern="100" dirty="0">
                <a:solidFill>
                  <a:srgbClr val="000000"/>
                </a:solidFill>
                <a:effectLst/>
                <a:cs typeface="Times New Roman" panose="02020603050405020304" pitchFamily="18" charset="0"/>
              </a:rPr>
              <a:t>下載的</a:t>
            </a:r>
            <a:r>
              <a:rPr lang="zh-TW" altLang="en-US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檔案</a:t>
            </a:r>
            <a:r>
              <a:rPr lang="en-US" altLang="zh-TW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-</a:t>
            </a:r>
            <a:r>
              <a:rPr lang="zh-TW" altLang="en-US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可編輯學習歷程檔案介紹</a:t>
            </a:r>
            <a:endParaRPr lang="zh-TW" altLang="en-US" dirty="0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5EA0AB-FA42-402A-9F26-465CCD4B195B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42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pic>
        <p:nvPicPr>
          <p:cNvPr id="13" name="內容版面配置區 11">
            <a:extLst>
              <a:ext uri="{FF2B5EF4-FFF2-40B4-BE49-F238E27FC236}">
                <a16:creationId xmlns:a16="http://schemas.microsoft.com/office/drawing/2014/main" id="{056D60EA-02BC-4406-B86E-1BFAB08E525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4566" y="1690688"/>
            <a:ext cx="3076868" cy="4351338"/>
          </a:xfrm>
          <a:prstGeom prst="rect">
            <a:avLst/>
          </a:prstGeom>
        </p:spPr>
      </p:pic>
      <p:pic>
        <p:nvPicPr>
          <p:cNvPr id="14" name="內容版面配置區 9">
            <a:extLst>
              <a:ext uri="{FF2B5EF4-FFF2-40B4-BE49-F238E27FC236}">
                <a16:creationId xmlns:a16="http://schemas.microsoft.com/office/drawing/2014/main" id="{8DF0E3AC-5133-4EB8-AAF0-0256A1A76E9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25625"/>
            <a:ext cx="3079750" cy="4351338"/>
          </a:xfrm>
          <a:prstGeom prst="rect">
            <a:avLst/>
          </a:prstGeom>
        </p:spPr>
      </p:pic>
      <p:pic>
        <p:nvPicPr>
          <p:cNvPr id="15" name="內容版面配置區 11">
            <a:extLst>
              <a:ext uri="{FF2B5EF4-FFF2-40B4-BE49-F238E27FC236}">
                <a16:creationId xmlns:a16="http://schemas.microsoft.com/office/drawing/2014/main" id="{E5587AF0-1C7C-45E1-A3AF-536FDD0D3AF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2250" y="1825625"/>
            <a:ext cx="3079750" cy="4351338"/>
          </a:xfrm>
          <a:prstGeom prst="rect">
            <a:avLst/>
          </a:prstGeom>
        </p:spPr>
      </p:pic>
      <p:sp>
        <p:nvSpPr>
          <p:cNvPr id="16" name="語音泡泡: 橢圓形 15">
            <a:extLst>
              <a:ext uri="{FF2B5EF4-FFF2-40B4-BE49-F238E27FC236}">
                <a16:creationId xmlns:a16="http://schemas.microsoft.com/office/drawing/2014/main" id="{7F831AE4-17C3-4B4B-AC5A-A38677FDA44A}"/>
              </a:ext>
            </a:extLst>
          </p:cNvPr>
          <p:cNvSpPr/>
          <p:nvPr/>
        </p:nvSpPr>
        <p:spPr>
          <a:xfrm>
            <a:off x="1178949" y="3187827"/>
            <a:ext cx="3945501" cy="813467"/>
          </a:xfrm>
          <a:prstGeom prst="wedgeEllipseCallout">
            <a:avLst>
              <a:gd name="adj1" fmla="val -19849"/>
              <a:gd name="adj2" fmla="val -107560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zh-TW" altLang="en-US" sz="24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可先於線上填寫省思與展望</a:t>
            </a:r>
            <a:endParaRPr lang="zh-TW" altLang="en-US" sz="2400" dirty="0"/>
          </a:p>
        </p:txBody>
      </p:sp>
      <p:sp>
        <p:nvSpPr>
          <p:cNvPr id="17" name="語音泡泡: 橢圓形 16">
            <a:extLst>
              <a:ext uri="{FF2B5EF4-FFF2-40B4-BE49-F238E27FC236}">
                <a16:creationId xmlns:a16="http://schemas.microsoft.com/office/drawing/2014/main" id="{D5E2CCD5-99DA-4E01-9798-EFEC39D10B8B}"/>
              </a:ext>
            </a:extLst>
          </p:cNvPr>
          <p:cNvSpPr/>
          <p:nvPr/>
        </p:nvSpPr>
        <p:spPr>
          <a:xfrm>
            <a:off x="6229350" y="5267325"/>
            <a:ext cx="5562600" cy="909638"/>
          </a:xfrm>
          <a:prstGeom prst="wedgeEllipseCallout">
            <a:avLst>
              <a:gd name="adj1" fmla="val -19849"/>
              <a:gd name="adj2" fmla="val -107560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zh-TW" altLang="en-US" sz="24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出現</a:t>
            </a:r>
            <a:r>
              <a:rPr lang="zh-TW" altLang="en-US" sz="2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下載前挑選的</a:t>
            </a:r>
            <a:endParaRPr lang="en-US" altLang="zh-TW" sz="24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r>
              <a:rPr lang="zh-TW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表單壓縮檔</a:t>
            </a:r>
            <a:r>
              <a:rPr lang="zh-TW" altLang="en-US" sz="24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的表單名稱列表</a:t>
            </a:r>
            <a:endParaRPr lang="zh-TW" altLang="en-US" sz="2400" dirty="0"/>
          </a:p>
        </p:txBody>
      </p:sp>
    </p:spTree>
    <p:extLst>
      <p:ext uri="{BB962C8B-B14F-4D97-AF65-F5344CB8AC3E}">
        <p14:creationId xmlns:p14="http://schemas.microsoft.com/office/powerpoint/2010/main" val="3255794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圓角矩形 4"/>
          <p:cNvSpPr/>
          <p:nvPr/>
        </p:nvSpPr>
        <p:spPr>
          <a:xfrm>
            <a:off x="-200296" y="618310"/>
            <a:ext cx="8949441" cy="766354"/>
          </a:xfrm>
          <a:prstGeom prst="roundRect">
            <a:avLst/>
          </a:prstGeom>
          <a:solidFill>
            <a:srgbClr val="FFD6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8199" y="365125"/>
            <a:ext cx="8181110" cy="1325563"/>
          </a:xfrm>
        </p:spPr>
        <p:txBody>
          <a:bodyPr>
            <a:normAutofit/>
          </a:bodyPr>
          <a:lstStyle/>
          <a:p>
            <a:r>
              <a:rPr lang="zh-TW" altLang="en-US" kern="100" dirty="0">
                <a:effectLst/>
                <a:cs typeface="Times New Roman" panose="02020603050405020304" pitchFamily="18" charset="0"/>
              </a:rPr>
              <a:t>專業學習歷程檔案</a:t>
            </a:r>
            <a:r>
              <a:rPr lang="en-US" altLang="zh-TW" kern="100" dirty="0">
                <a:effectLst/>
                <a:cs typeface="Times New Roman" panose="02020603050405020304" pitchFamily="18" charset="0"/>
              </a:rPr>
              <a:t>-</a:t>
            </a:r>
            <a:r>
              <a:rPr lang="zh-TW" altLang="en-US" kern="100" dirty="0">
                <a:effectLst/>
                <a:cs typeface="Times New Roman" panose="02020603050405020304" pitchFamily="18" charset="0"/>
              </a:rPr>
              <a:t>下載的檔案</a:t>
            </a:r>
            <a:r>
              <a:rPr lang="en-US" altLang="zh-TW" kern="100" dirty="0">
                <a:effectLst/>
                <a:cs typeface="Times New Roman" panose="02020603050405020304" pitchFamily="18" charset="0"/>
              </a:rPr>
              <a:t>-</a:t>
            </a:r>
            <a:r>
              <a:rPr lang="zh-TW" altLang="en-US" kern="100" dirty="0">
                <a:effectLst/>
                <a:cs typeface="Times New Roman" panose="02020603050405020304" pitchFamily="18" charset="0"/>
              </a:rPr>
              <a:t>壓縮檔介紹</a:t>
            </a:r>
            <a:endParaRPr lang="zh-TW" altLang="en-US" dirty="0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5EA0AB-FA42-402A-9F26-465CCD4B195B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43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10" name="圖片 9">
            <a:extLst>
              <a:ext uri="{FF2B5EF4-FFF2-40B4-BE49-F238E27FC236}">
                <a16:creationId xmlns:a16="http://schemas.microsoft.com/office/drawing/2014/main" id="{7EF5C573-C95E-47AE-9338-E2BCEAF20D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7212" y="4072267"/>
            <a:ext cx="5235348" cy="1975242"/>
          </a:xfrm>
          <a:prstGeom prst="rect">
            <a:avLst/>
          </a:prstGeom>
        </p:spPr>
      </p:pic>
      <p:sp>
        <p:nvSpPr>
          <p:cNvPr id="11" name="內容版面配置區 2">
            <a:extLst>
              <a:ext uri="{FF2B5EF4-FFF2-40B4-BE49-F238E27FC236}">
                <a16:creationId xmlns:a16="http://schemas.microsoft.com/office/drawing/2014/main" id="{8D52A825-69EE-4687-95FA-DBBFB0E1429B}"/>
              </a:ext>
            </a:extLst>
          </p:cNvPr>
          <p:cNvSpPr txBox="1">
            <a:spLocks/>
          </p:cNvSpPr>
          <p:nvPr/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TW" altLang="zh-TW" dirty="0">
                <a:cs typeface="Times New Roman" panose="02020603050405020304" pitchFamily="18" charset="0"/>
              </a:rPr>
              <a:t>校長或教師於線上填寫過的相關表件，除了</a:t>
            </a:r>
            <a:r>
              <a:rPr lang="en-US" altLang="zh-TW" dirty="0"/>
              <a:t>PDF</a:t>
            </a:r>
            <a:r>
              <a:rPr lang="zh-TW" altLang="zh-TW" dirty="0">
                <a:cs typeface="Times New Roman" panose="02020603050405020304" pitchFamily="18" charset="0"/>
              </a:rPr>
              <a:t>上傳檔案可以直接下載，其他線上表單皆為及時截圖之畫面。</a:t>
            </a:r>
            <a:endParaRPr lang="zh-TW" altLang="en-US" dirty="0"/>
          </a:p>
          <a:p>
            <a:endParaRPr lang="zh-TW" altLang="en-US" dirty="0"/>
          </a:p>
        </p:txBody>
      </p:sp>
      <p:grpSp>
        <p:nvGrpSpPr>
          <p:cNvPr id="12" name="群組 11">
            <a:extLst>
              <a:ext uri="{FF2B5EF4-FFF2-40B4-BE49-F238E27FC236}">
                <a16:creationId xmlns:a16="http://schemas.microsoft.com/office/drawing/2014/main" id="{C255EBF3-EDB0-4A5C-BBFB-F34667C6F746}"/>
              </a:ext>
            </a:extLst>
          </p:cNvPr>
          <p:cNvGrpSpPr/>
          <p:nvPr/>
        </p:nvGrpSpPr>
        <p:grpSpPr>
          <a:xfrm>
            <a:off x="838200" y="3778338"/>
            <a:ext cx="5026488" cy="1542168"/>
            <a:chOff x="838200" y="3778338"/>
            <a:chExt cx="5026488" cy="1542168"/>
          </a:xfrm>
        </p:grpSpPr>
        <p:sp>
          <p:nvSpPr>
            <p:cNvPr id="18" name="矩形 17">
              <a:extLst>
                <a:ext uri="{FF2B5EF4-FFF2-40B4-BE49-F238E27FC236}">
                  <a16:creationId xmlns:a16="http://schemas.microsoft.com/office/drawing/2014/main" id="{4378D878-8B0F-4F47-801D-C41A4CBB5F6A}"/>
                </a:ext>
              </a:extLst>
            </p:cNvPr>
            <p:cNvSpPr/>
            <p:nvPr/>
          </p:nvSpPr>
          <p:spPr>
            <a:xfrm>
              <a:off x="838200" y="4203290"/>
              <a:ext cx="3129116" cy="1117216"/>
            </a:xfrm>
            <a:prstGeom prst="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19" name="箭號: 向右 18">
              <a:extLst>
                <a:ext uri="{FF2B5EF4-FFF2-40B4-BE49-F238E27FC236}">
                  <a16:creationId xmlns:a16="http://schemas.microsoft.com/office/drawing/2014/main" id="{5F73D889-00AB-4BFA-ADE0-84A86048E79A}"/>
                </a:ext>
              </a:extLst>
            </p:cNvPr>
            <p:cNvSpPr/>
            <p:nvPr/>
          </p:nvSpPr>
          <p:spPr>
            <a:xfrm rot="19645907">
              <a:off x="4497417" y="3778338"/>
              <a:ext cx="1367271" cy="590038"/>
            </a:xfrm>
            <a:prstGeom prst="rightArrow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ln>
                  <a:solidFill>
                    <a:srgbClr val="C00000"/>
                  </a:solidFill>
                </a:ln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pic>
        <p:nvPicPr>
          <p:cNvPr id="21" name="圖片 20">
            <a:extLst>
              <a:ext uri="{FF2B5EF4-FFF2-40B4-BE49-F238E27FC236}">
                <a16:creationId xmlns:a16="http://schemas.microsoft.com/office/drawing/2014/main" id="{E201112E-0206-4E9E-85A5-1BBB15B634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21949" y="3422131"/>
            <a:ext cx="5106113" cy="1562318"/>
          </a:xfrm>
          <a:prstGeom prst="rect">
            <a:avLst/>
          </a:prstGeom>
        </p:spPr>
      </p:pic>
      <p:pic>
        <p:nvPicPr>
          <p:cNvPr id="4" name="圖片 3">
            <a:extLst>
              <a:ext uri="{FF2B5EF4-FFF2-40B4-BE49-F238E27FC236}">
                <a16:creationId xmlns:a16="http://schemas.microsoft.com/office/drawing/2014/main" id="{0C849E11-3B62-41B7-B5EA-ED660A8AF40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71353" y="284026"/>
            <a:ext cx="5681194" cy="5226969"/>
          </a:xfrm>
          <a:prstGeom prst="rect">
            <a:avLst/>
          </a:prstGeom>
        </p:spPr>
      </p:pic>
      <p:sp>
        <p:nvSpPr>
          <p:cNvPr id="20" name="語音泡泡: 橢圓形 19">
            <a:extLst>
              <a:ext uri="{FF2B5EF4-FFF2-40B4-BE49-F238E27FC236}">
                <a16:creationId xmlns:a16="http://schemas.microsoft.com/office/drawing/2014/main" id="{BEE4FE26-7E0D-45E2-B1AD-EC96F3CECF45}"/>
              </a:ext>
            </a:extLst>
          </p:cNvPr>
          <p:cNvSpPr/>
          <p:nvPr/>
        </p:nvSpPr>
        <p:spPr>
          <a:xfrm>
            <a:off x="5551418" y="5604753"/>
            <a:ext cx="4105276" cy="894173"/>
          </a:xfrm>
          <a:prstGeom prst="wedgeEllipseCallout">
            <a:avLst>
              <a:gd name="adj1" fmla="val 24480"/>
              <a:gd name="adj2" fmla="val -85915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出現</a:t>
            </a:r>
            <a:r>
              <a:rPr lang="zh-TW" altLang="en-US" sz="2400" b="1" dirty="0">
                <a:solidFill>
                  <a:schemeClr val="accent1">
                    <a:lumMod val="7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下載前挑選的</a:t>
            </a:r>
            <a:endParaRPr lang="en-US" altLang="zh-TW" sz="2400" b="1" dirty="0">
              <a:solidFill>
                <a:schemeClr val="accent1">
                  <a:lumMod val="75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r>
              <a:rPr lang="zh-TW" altLang="en-US" sz="2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表單快照</a:t>
            </a:r>
            <a:endParaRPr lang="zh-TW" altLang="en-US" sz="2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761162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內容版面配置區 9">
            <a:extLst>
              <a:ext uri="{FF2B5EF4-FFF2-40B4-BE49-F238E27FC236}">
                <a16:creationId xmlns:a16="http://schemas.microsoft.com/office/drawing/2014/main" id="{A2D14A94-5EF2-4384-AB87-620BF8A573F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7048" t="26982" r="2904"/>
          <a:stretch/>
        </p:blipFill>
        <p:spPr>
          <a:xfrm>
            <a:off x="-1791756" y="1480709"/>
            <a:ext cx="9054548" cy="4758982"/>
          </a:xfrm>
          <a:prstGeom prst="rect">
            <a:avLst/>
          </a:prstGeom>
          <a:noFill/>
        </p:spPr>
      </p:pic>
      <p:sp>
        <p:nvSpPr>
          <p:cNvPr id="3" name="副標題 2">
            <a:extLst>
              <a:ext uri="{FF2B5EF4-FFF2-40B4-BE49-F238E27FC236}">
                <a16:creationId xmlns:a16="http://schemas.microsoft.com/office/drawing/2014/main" id="{EE556A6A-B783-4339-9902-A6A3327776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77001" y="2259494"/>
            <a:ext cx="9144000" cy="3327401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zh-TW" altLang="en-US" sz="2800" dirty="0"/>
              <a:t>邀請</a:t>
            </a:r>
            <a:endParaRPr lang="en-US" altLang="zh-TW" sz="2800" dirty="0"/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altLang="zh-TW" sz="2800" dirty="0"/>
              <a:t>1.</a:t>
            </a:r>
            <a:r>
              <a:rPr lang="zh-TW" altLang="en-US" sz="2800" dirty="0"/>
              <a:t>亦欣校長、</a:t>
            </a:r>
            <a:r>
              <a:rPr lang="en-US" altLang="zh-TW" sz="2800" dirty="0"/>
              <a:t>2. </a:t>
            </a:r>
            <a:r>
              <a:rPr lang="zh-TW" altLang="en-US" sz="2800" dirty="0"/>
              <a:t>瑞濱主任</a:t>
            </a:r>
            <a:r>
              <a:rPr lang="en-US" altLang="zh-TW" sz="2800" dirty="0"/>
              <a:t>(5/11</a:t>
            </a:r>
            <a:r>
              <a:rPr lang="zh-TW" altLang="en-US" sz="2800" dirty="0"/>
              <a:t>場次</a:t>
            </a:r>
            <a:r>
              <a:rPr lang="en-US" altLang="zh-TW" sz="2800" dirty="0"/>
              <a:t>)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altLang="zh-TW" sz="2800" dirty="0"/>
              <a:t>1.</a:t>
            </a:r>
            <a:r>
              <a:rPr lang="zh-TW" altLang="en-US" sz="2800" dirty="0"/>
              <a:t>福裕校長、</a:t>
            </a:r>
            <a:r>
              <a:rPr lang="en-US" altLang="zh-TW" sz="2800" dirty="0"/>
              <a:t>2.</a:t>
            </a:r>
            <a:r>
              <a:rPr lang="zh-TW" altLang="en-US" sz="2800" dirty="0"/>
              <a:t>月慧主任</a:t>
            </a:r>
            <a:r>
              <a:rPr lang="en-US" altLang="zh-TW" sz="2800" dirty="0"/>
              <a:t>(5/13</a:t>
            </a:r>
            <a:r>
              <a:rPr lang="zh-TW" altLang="en-US" sz="2800" dirty="0"/>
              <a:t>場次</a:t>
            </a:r>
            <a:r>
              <a:rPr lang="en-US" altLang="zh-TW" sz="2800" dirty="0"/>
              <a:t>)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endParaRPr lang="zh-TW" altLang="en-US" sz="2800" dirty="0"/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zh-TW" altLang="en-US" sz="2800" dirty="0">
                <a:solidFill>
                  <a:srgbClr val="0000FF"/>
                </a:solidFill>
              </a:rPr>
              <a:t>分享「製作</a:t>
            </a:r>
            <a:r>
              <a:rPr lang="zh-TW" altLang="en-US" sz="2800">
                <a:solidFill>
                  <a:srgbClr val="0000FF"/>
                </a:solidFill>
              </a:rPr>
              <a:t>專業發展歷程檔案</a:t>
            </a:r>
            <a:r>
              <a:rPr lang="zh-TW" altLang="en-US" sz="2800" dirty="0">
                <a:solidFill>
                  <a:srgbClr val="0000FF"/>
                </a:solidFill>
              </a:rPr>
              <a:t>之案例建置與省思」經驗</a:t>
            </a:r>
          </a:p>
        </p:txBody>
      </p:sp>
      <p:sp>
        <p:nvSpPr>
          <p:cNvPr id="5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E608CC-B614-496A-9A0E-59140C0494AC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44</a:t>
            </a:fld>
            <a:endParaRPr kumimoji="0" lang="zh-TW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6" name="圓角矩形 4">
            <a:extLst>
              <a:ext uri="{FF2B5EF4-FFF2-40B4-BE49-F238E27FC236}">
                <a16:creationId xmlns:a16="http://schemas.microsoft.com/office/drawing/2014/main" id="{15C086E0-F134-4756-93F3-2A130D437061}"/>
              </a:ext>
            </a:extLst>
          </p:cNvPr>
          <p:cNvSpPr/>
          <p:nvPr/>
        </p:nvSpPr>
        <p:spPr>
          <a:xfrm>
            <a:off x="1331842" y="618309"/>
            <a:ext cx="9744867" cy="1130977"/>
          </a:xfrm>
          <a:prstGeom prst="roundRect">
            <a:avLst/>
          </a:prstGeom>
          <a:solidFill>
            <a:srgbClr val="FFD6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rPr>
              <a:t>「檔案建置與省思」經驗分享</a:t>
            </a:r>
            <a:endParaRPr kumimoji="0" lang="zh-TW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41016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17804BCF-49F5-4D1A-9E2B-BFE70018EC2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530846"/>
            <a:ext cx="9144000" cy="1064245"/>
          </a:xfrm>
        </p:spPr>
        <p:txBody>
          <a:bodyPr>
            <a:normAutofit/>
          </a:bodyPr>
          <a:lstStyle/>
          <a:p>
            <a:r>
              <a:rPr lang="zh-TW" altLang="en-US" sz="4000" dirty="0"/>
              <a:t>實作時間</a:t>
            </a:r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EE556A6A-B783-4339-9902-A6A3327776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93573" y="2326067"/>
            <a:ext cx="9144000" cy="2205866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200000"/>
              </a:lnSpc>
              <a:spcBef>
                <a:spcPts val="0"/>
              </a:spcBef>
            </a:pPr>
            <a:r>
              <a:rPr lang="zh-TW" altLang="en-US" sz="3200" dirty="0"/>
              <a:t>請各位到網站測試「個人專業發展學習歷程檔案」</a:t>
            </a:r>
            <a:endParaRPr lang="en-US" altLang="zh-TW" sz="3200" dirty="0"/>
          </a:p>
          <a:p>
            <a:pPr>
              <a:lnSpc>
                <a:spcPct val="200000"/>
              </a:lnSpc>
              <a:spcBef>
                <a:spcPts val="0"/>
              </a:spcBef>
            </a:pPr>
            <a:r>
              <a:rPr lang="zh-TW" altLang="en-US" sz="3100" dirty="0">
                <a:solidFill>
                  <a:srgbClr val="0000FF"/>
                </a:solidFill>
              </a:rPr>
              <a:t>如果校長暨教師忘記全教網帳號密碼</a:t>
            </a:r>
            <a:r>
              <a:rPr lang="en-US" altLang="zh-TW" sz="3100" dirty="0">
                <a:solidFill>
                  <a:srgbClr val="0000FF"/>
                </a:solidFill>
              </a:rPr>
              <a:t>,</a:t>
            </a:r>
            <a:r>
              <a:rPr lang="zh-TW" altLang="en-US" sz="3100" dirty="0">
                <a:solidFill>
                  <a:srgbClr val="0000FF"/>
                </a:solidFill>
              </a:rPr>
              <a:t>可以與全教網聯繫取回，</a:t>
            </a:r>
            <a:endParaRPr lang="en-US" altLang="zh-TW" sz="3100" dirty="0">
              <a:solidFill>
                <a:srgbClr val="0000FF"/>
              </a:solidFill>
            </a:endParaRPr>
          </a:p>
          <a:p>
            <a:pPr>
              <a:lnSpc>
                <a:spcPct val="200000"/>
              </a:lnSpc>
              <a:spcBef>
                <a:spcPts val="0"/>
              </a:spcBef>
            </a:pPr>
            <a:r>
              <a:rPr lang="zh-TW" altLang="en-US" sz="3100" dirty="0">
                <a:solidFill>
                  <a:srgbClr val="0000FF"/>
                </a:solidFill>
              </a:rPr>
              <a:t>或是直接透過網路</a:t>
            </a:r>
            <a:r>
              <a:rPr lang="en-US" altLang="zh-TW" sz="3100" dirty="0">
                <a:solidFill>
                  <a:srgbClr val="0000FF"/>
                </a:solidFill>
              </a:rPr>
              <a:t>(</a:t>
            </a:r>
            <a:r>
              <a:rPr lang="zh-TW" altLang="en-US" sz="3100" dirty="0">
                <a:solidFill>
                  <a:srgbClr val="0000FF"/>
                </a:solidFill>
              </a:rPr>
              <a:t>忘記密碼</a:t>
            </a:r>
            <a:r>
              <a:rPr lang="en-US" altLang="zh-TW" sz="3100" dirty="0">
                <a:solidFill>
                  <a:srgbClr val="0000FF"/>
                </a:solidFill>
              </a:rPr>
              <a:t>)</a:t>
            </a:r>
            <a:r>
              <a:rPr lang="zh-TW" altLang="en-US" sz="3100" dirty="0">
                <a:solidFill>
                  <a:srgbClr val="0000FF"/>
                </a:solidFill>
              </a:rPr>
              <a:t>取回您的密碼。</a:t>
            </a:r>
            <a:endParaRPr lang="zh-TW" altLang="en-US" sz="3600" dirty="0"/>
          </a:p>
        </p:txBody>
      </p:sp>
      <p:sp>
        <p:nvSpPr>
          <p:cNvPr id="5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E608CC-B614-496A-9A0E-59140C0494AC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45</a:t>
            </a:fld>
            <a:endParaRPr kumimoji="0" lang="zh-TW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4" name="副標題 2">
            <a:extLst>
              <a:ext uri="{FF2B5EF4-FFF2-40B4-BE49-F238E27FC236}">
                <a16:creationId xmlns:a16="http://schemas.microsoft.com/office/drawing/2014/main" id="{46D24E2A-0DC9-4B77-81E7-456F3CC8C450}"/>
              </a:ext>
            </a:extLst>
          </p:cNvPr>
          <p:cNvSpPr txBox="1">
            <a:spLocks/>
          </p:cNvSpPr>
          <p:nvPr/>
        </p:nvSpPr>
        <p:spPr>
          <a:xfrm>
            <a:off x="1407835" y="4872900"/>
            <a:ext cx="9515475" cy="1655762"/>
          </a:xfrm>
          <a:prstGeom prst="rect">
            <a:avLst/>
          </a:prstGeom>
        </p:spPr>
        <p:txBody>
          <a:bodyPr vert="horz" lIns="91440" tIns="45720" rIns="91440" bIns="45720" numCol="2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TW" altLang="en-US" sz="2000" dirty="0"/>
              <a:t>電話諮詢服務時間</a:t>
            </a:r>
            <a:r>
              <a:rPr lang="en-US" altLang="zh-TW" sz="2000" dirty="0"/>
              <a:t>:</a:t>
            </a:r>
            <a:r>
              <a:rPr lang="zh-TW" altLang="en-US" sz="2000" dirty="0"/>
              <a:t>每周一至五</a:t>
            </a:r>
          </a:p>
          <a:p>
            <a:pPr algn="l"/>
            <a:r>
              <a:rPr lang="zh-TW" altLang="en-US" sz="2000" dirty="0"/>
              <a:t>早上 </a:t>
            </a:r>
            <a:r>
              <a:rPr lang="en-US" altLang="zh-TW" sz="2000" dirty="0"/>
              <a:t>9:00-12:00 </a:t>
            </a:r>
            <a:r>
              <a:rPr lang="zh-TW" altLang="en-US" sz="2000" dirty="0"/>
              <a:t>下午 </a:t>
            </a:r>
            <a:r>
              <a:rPr lang="en-US" altLang="zh-TW" sz="2000" dirty="0"/>
              <a:t>14:00-17:00</a:t>
            </a:r>
          </a:p>
          <a:p>
            <a:pPr algn="l"/>
            <a:r>
              <a:rPr lang="zh-TW" altLang="en-US" sz="2000" dirty="0"/>
              <a:t>諮詢管道</a:t>
            </a:r>
            <a:r>
              <a:rPr lang="en-US" altLang="zh-TW" sz="2000" dirty="0"/>
              <a:t>:TEL:(07)7258600</a:t>
            </a:r>
          </a:p>
          <a:p>
            <a:pPr algn="l"/>
            <a:endParaRPr lang="en-US" altLang="zh-TW" sz="2000" dirty="0"/>
          </a:p>
          <a:p>
            <a:pPr algn="l"/>
            <a:endParaRPr lang="en-US" altLang="zh-TW" sz="2000" dirty="0"/>
          </a:p>
          <a:p>
            <a:pPr algn="l"/>
            <a:r>
              <a:rPr lang="en-US" altLang="zh-TW" sz="2000" dirty="0"/>
              <a:t>https://www2.inservice.edu.tw/script/PassMail.aspx</a:t>
            </a:r>
            <a:endParaRPr lang="zh-TW" altLang="en-US" sz="2000" dirty="0"/>
          </a:p>
        </p:txBody>
      </p:sp>
    </p:spTree>
    <p:extLst>
      <p:ext uri="{BB962C8B-B14F-4D97-AF65-F5344CB8AC3E}">
        <p14:creationId xmlns:p14="http://schemas.microsoft.com/office/powerpoint/2010/main" val="3496785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內容版面配置區 9">
            <a:extLst>
              <a:ext uri="{FF2B5EF4-FFF2-40B4-BE49-F238E27FC236}">
                <a16:creationId xmlns:a16="http://schemas.microsoft.com/office/drawing/2014/main" id="{08695A2E-6B1C-404F-AAB6-54EBC90E904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7048" t="26982" r="2904"/>
          <a:stretch/>
        </p:blipFill>
        <p:spPr>
          <a:xfrm>
            <a:off x="-298236" y="1433538"/>
            <a:ext cx="9054548" cy="4758982"/>
          </a:xfrm>
          <a:prstGeom prst="rect">
            <a:avLst/>
          </a:prstGeom>
          <a:noFill/>
        </p:spPr>
      </p:pic>
      <p:sp>
        <p:nvSpPr>
          <p:cNvPr id="6" name="文字版面配置區 5">
            <a:extLst>
              <a:ext uri="{FF2B5EF4-FFF2-40B4-BE49-F238E27FC236}">
                <a16:creationId xmlns:a16="http://schemas.microsoft.com/office/drawing/2014/main" id="{72350FDF-D682-43A9-9D89-7CB8C0BA79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199" y="3429000"/>
            <a:ext cx="10515600" cy="2243207"/>
          </a:xfrm>
        </p:spPr>
        <p:txBody>
          <a:bodyPr>
            <a:normAutofit/>
          </a:bodyPr>
          <a:lstStyle/>
          <a:p>
            <a:pPr algn="ctr">
              <a:lnSpc>
                <a:spcPct val="150000"/>
              </a:lnSpc>
              <a:spcBef>
                <a:spcPts val="0"/>
              </a:spcBef>
            </a:pPr>
            <a:r>
              <a:rPr lang="zh-TW" altLang="en-US" sz="4000" dirty="0">
                <a:solidFill>
                  <a:srgbClr val="0000FF"/>
                </a:solidFill>
              </a:rPr>
              <a:t>歡迎提出問題與經驗分享</a:t>
            </a:r>
            <a:endParaRPr lang="en-US" altLang="zh-TW" sz="4000" dirty="0">
              <a:solidFill>
                <a:srgbClr val="0000FF"/>
              </a:solidFill>
            </a:endParaRPr>
          </a:p>
          <a:p>
            <a:pPr algn="ctr">
              <a:lnSpc>
                <a:spcPct val="150000"/>
              </a:lnSpc>
              <a:spcBef>
                <a:spcPts val="0"/>
              </a:spcBef>
            </a:pPr>
            <a:r>
              <a:rPr lang="zh-TW" altLang="en-US" sz="4000" dirty="0">
                <a:solidFill>
                  <a:srgbClr val="0000FF"/>
                </a:solidFill>
              </a:rPr>
              <a:t>平台竭誠為您服務</a:t>
            </a:r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8C04C15E-4F02-439B-9C65-39EF535872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EA0AB-FA42-402A-9F26-465CCD4B195B}" type="slidenum">
              <a:rPr lang="zh-TW" altLang="en-US" smtClean="0"/>
              <a:t>46</a:t>
            </a:fld>
            <a:endParaRPr lang="zh-TW" altLang="en-US"/>
          </a:p>
        </p:txBody>
      </p:sp>
      <p:sp>
        <p:nvSpPr>
          <p:cNvPr id="7" name="圓角矩形 4">
            <a:extLst>
              <a:ext uri="{FF2B5EF4-FFF2-40B4-BE49-F238E27FC236}">
                <a16:creationId xmlns:a16="http://schemas.microsoft.com/office/drawing/2014/main" id="{8D3779EB-DFFA-472D-8508-5D483DB9020A}"/>
              </a:ext>
            </a:extLst>
          </p:cNvPr>
          <p:cNvSpPr/>
          <p:nvPr/>
        </p:nvSpPr>
        <p:spPr>
          <a:xfrm>
            <a:off x="1223566" y="1512831"/>
            <a:ext cx="9744867" cy="1130977"/>
          </a:xfrm>
          <a:prstGeom prst="roundRect">
            <a:avLst/>
          </a:prstGeom>
          <a:solidFill>
            <a:srgbClr val="FFD6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rPr>
              <a:t>Q&amp;A</a:t>
            </a:r>
            <a:r>
              <a:rPr kumimoji="0" lang="zh-TW" alt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rPr>
              <a:t>時間</a:t>
            </a:r>
            <a:endParaRPr kumimoji="0" lang="zh-TW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5923967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000000-1234-1234-1234-123412341234}" type="slidenum">
              <a:rPr lang="en-US" altLang="zh-TW" kern="0" smtClean="0"/>
              <a:pPr>
                <a:defRPr/>
              </a:pPr>
              <a:t>47</a:t>
            </a:fld>
            <a:endParaRPr lang="zh-TW" altLang="en-US" kern="0"/>
          </a:p>
        </p:txBody>
      </p:sp>
      <p:sp>
        <p:nvSpPr>
          <p:cNvPr id="5" name="文字方塊 4"/>
          <p:cNvSpPr txBox="1"/>
          <p:nvPr/>
        </p:nvSpPr>
        <p:spPr>
          <a:xfrm>
            <a:off x="4875152" y="2205501"/>
            <a:ext cx="244169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Clr>
                <a:srgbClr val="000000"/>
              </a:buClr>
              <a:buFont typeface="Arial"/>
              <a:buNone/>
              <a:defRPr/>
            </a:pPr>
            <a:r>
              <a:rPr lang="zh-TW" altLang="en-US" sz="4400" b="1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謝謝聆聽</a:t>
            </a:r>
            <a:endParaRPr lang="zh-TW" altLang="en-US" sz="4800" b="1" kern="0" dirty="0">
              <a:solidFill>
                <a:srgbClr val="00000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09576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ut/>
      </p:transition>
    </mc:Choice>
    <mc:Fallback xmlns="">
      <p:transition spd="slow">
        <p:cut/>
      </p:transition>
    </mc:Fallback>
  </mc:AlternateContent>
</p:sld>
</file>

<file path=ppt/theme/theme1.xml><?xml version="1.0" encoding="utf-8"?>
<a:theme xmlns:a="http://schemas.openxmlformats.org/drawingml/2006/main" name="1_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3_Office 佈景主題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2277</TotalTime>
  <Words>1823</Words>
  <Application>Microsoft Office PowerPoint</Application>
  <PresentationFormat>寬螢幕</PresentationFormat>
  <Paragraphs>271</Paragraphs>
  <Slides>47</Slides>
  <Notes>31</Notes>
  <HiddenSlides>0</HiddenSlides>
  <MMClips>0</MMClips>
  <ScaleCrop>false</ScaleCrop>
  <HeadingPairs>
    <vt:vector size="6" baseType="variant">
      <vt:variant>
        <vt:lpstr>使用字型</vt:lpstr>
      </vt:variant>
      <vt:variant>
        <vt:i4>7</vt:i4>
      </vt:variant>
      <vt:variant>
        <vt:lpstr>佈景主題</vt:lpstr>
      </vt:variant>
      <vt:variant>
        <vt:i4>4</vt:i4>
      </vt:variant>
      <vt:variant>
        <vt:lpstr>投影片標題</vt:lpstr>
      </vt:variant>
      <vt:variant>
        <vt:i4>47</vt:i4>
      </vt:variant>
    </vt:vector>
  </HeadingPairs>
  <TitlesOfParts>
    <vt:vector size="58" baseType="lpstr">
      <vt:lpstr>微軟正黑體</vt:lpstr>
      <vt:lpstr>微軟正黑體</vt:lpstr>
      <vt:lpstr>標楷體</vt:lpstr>
      <vt:lpstr>Arial</vt:lpstr>
      <vt:lpstr>Calibri</vt:lpstr>
      <vt:lpstr>Times New Roman</vt:lpstr>
      <vt:lpstr>Wingdings</vt:lpstr>
      <vt:lpstr>1_Office 佈景主題</vt:lpstr>
      <vt:lpstr>3_Office 佈景主題</vt:lpstr>
      <vt:lpstr>Office 佈景主題</vt:lpstr>
      <vt:lpstr>Office Theme</vt:lpstr>
      <vt:lpstr>校長暨教師專業發展支持平臺</vt:lpstr>
      <vt:lpstr>建置平台緣由</vt:lpstr>
      <vt:lpstr>校長暨教師專業發展支持平臺</vt:lpstr>
      <vt:lpstr>平臺架構圖</vt:lpstr>
      <vt:lpstr>說明會大綱</vt:lpstr>
      <vt:lpstr>專業發展資源專區</vt:lpstr>
      <vt:lpstr>專業發展資源專區介紹</vt:lpstr>
      <vt:lpstr>PowerPoint 簡報</vt:lpstr>
      <vt:lpstr>專業發展資源專區-校長專業</vt:lpstr>
      <vt:lpstr>專業發展資源專區-教師專業</vt:lpstr>
      <vt:lpstr>專業發展資源專區-網網相連</vt:lpstr>
      <vt:lpstr>PowerPoint 簡報</vt:lpstr>
      <vt:lpstr>PowerPoint 簡報</vt:lpstr>
      <vt:lpstr>PowerPoint 簡報</vt:lpstr>
      <vt:lpstr>實作時間</vt:lpstr>
      <vt:lpstr>PowerPoint 簡報</vt:lpstr>
      <vt:lpstr>PowerPoint 簡報</vt:lpstr>
      <vt:lpstr>首次登入操作指引</vt:lpstr>
      <vt:lpstr>登入教學-校長暨教師登入(1/12)</vt:lpstr>
      <vt:lpstr>登入教學-校長暨教師登入(2/12)</vt:lpstr>
      <vt:lpstr>登入教學-校長暨教師登入(3/12)</vt:lpstr>
      <vt:lpstr>登入教學-校長暨教師登入-忘記帳號密碼(4/12)</vt:lpstr>
      <vt:lpstr>登入教學-校長暨教師登入(5/12)</vt:lpstr>
      <vt:lpstr>登入教學-校長暨教師登入(6/12)</vt:lpstr>
      <vt:lpstr>登入教學-校長暨教師登入- 首次需進行信箱認證(7/12)</vt:lpstr>
      <vt:lpstr>登入教學-校長暨教師登入(8/12)</vt:lpstr>
      <vt:lpstr>登入教學-教師登入(9/12)</vt:lpstr>
      <vt:lpstr>登入教學-校長暨教師登入(10/12)</vt:lpstr>
      <vt:lpstr>登入教學-校長暨教師登入- 有資料可匯入(11/12)</vt:lpstr>
      <vt:lpstr>登入教學-校長暨教師登入- 無資料可匯入(12/12)</vt:lpstr>
      <vt:lpstr>專業發展學習歷程檔案</vt:lpstr>
      <vt:lpstr>專業學習歷程檔案</vt:lpstr>
      <vt:lpstr>專業學習歷程檔案</vt:lpstr>
      <vt:lpstr>專業學習歷程檔案</vt:lpstr>
      <vt:lpstr>專業學習歷程檔案</vt:lpstr>
      <vt:lpstr>專業學習歷程檔案</vt:lpstr>
      <vt:lpstr>專業學習歷程檔案</vt:lpstr>
      <vt:lpstr>專業學習歷程檔案-下載的檔案形式說明</vt:lpstr>
      <vt:lpstr>專業學習歷程檔案-下載的檔案形式說明</vt:lpstr>
      <vt:lpstr>專業學習歷程檔案-下載的檔案形式說明</vt:lpstr>
      <vt:lpstr>專業學習歷程檔案-下載的檔案-可編輯學習歷程檔案介紹</vt:lpstr>
      <vt:lpstr>專業學習歷程檔案-下載的檔案-可編輯學習歷程檔案介紹</vt:lpstr>
      <vt:lpstr>專業學習歷程檔案-下載的檔案-壓縮檔介紹</vt:lpstr>
      <vt:lpstr>PowerPoint 簡報</vt:lpstr>
      <vt:lpstr>實作時間</vt:lpstr>
      <vt:lpstr>PowerPoint 簡報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黃靖伶</dc:creator>
  <cp:lastModifiedBy>ASUS</cp:lastModifiedBy>
  <cp:revision>106</cp:revision>
  <dcterms:created xsi:type="dcterms:W3CDTF">2024-05-04T02:21:48Z</dcterms:created>
  <dcterms:modified xsi:type="dcterms:W3CDTF">2026-05-10T10:52:07Z</dcterms:modified>
</cp:coreProperties>
</file>