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5"/>
  </p:notesMasterIdLst>
  <p:sldIdLst>
    <p:sldId id="256" r:id="rId2"/>
    <p:sldId id="402" r:id="rId3"/>
    <p:sldId id="403" r:id="rId4"/>
    <p:sldId id="485" r:id="rId5"/>
    <p:sldId id="486" r:id="rId6"/>
    <p:sldId id="487" r:id="rId7"/>
    <p:sldId id="488" r:id="rId8"/>
    <p:sldId id="489" r:id="rId9"/>
    <p:sldId id="490" r:id="rId10"/>
    <p:sldId id="491" r:id="rId11"/>
    <p:sldId id="492" r:id="rId12"/>
    <p:sldId id="493" r:id="rId13"/>
    <p:sldId id="494" r:id="rId14"/>
    <p:sldId id="495" r:id="rId15"/>
    <p:sldId id="496" r:id="rId16"/>
    <p:sldId id="497" r:id="rId17"/>
    <p:sldId id="498" r:id="rId18"/>
    <p:sldId id="499" r:id="rId19"/>
    <p:sldId id="500" r:id="rId20"/>
    <p:sldId id="501" r:id="rId21"/>
    <p:sldId id="502" r:id="rId22"/>
    <p:sldId id="503" r:id="rId23"/>
    <p:sldId id="504" r:id="rId24"/>
    <p:sldId id="505" r:id="rId25"/>
    <p:sldId id="506" r:id="rId26"/>
    <p:sldId id="507" r:id="rId27"/>
    <p:sldId id="508" r:id="rId28"/>
    <p:sldId id="509" r:id="rId29"/>
    <p:sldId id="510" r:id="rId30"/>
    <p:sldId id="511" r:id="rId31"/>
    <p:sldId id="512" r:id="rId32"/>
    <p:sldId id="513" r:id="rId33"/>
    <p:sldId id="514" r:id="rId34"/>
    <p:sldId id="515" r:id="rId35"/>
    <p:sldId id="428" r:id="rId36"/>
    <p:sldId id="587" r:id="rId37"/>
    <p:sldId id="588" r:id="rId38"/>
    <p:sldId id="589" r:id="rId39"/>
    <p:sldId id="518" r:id="rId40"/>
    <p:sldId id="519" r:id="rId41"/>
    <p:sldId id="520" r:id="rId42"/>
    <p:sldId id="521" r:id="rId43"/>
    <p:sldId id="522" r:id="rId44"/>
    <p:sldId id="523" r:id="rId45"/>
    <p:sldId id="524" r:id="rId46"/>
    <p:sldId id="525" r:id="rId47"/>
    <p:sldId id="526" r:id="rId48"/>
    <p:sldId id="527" r:id="rId49"/>
    <p:sldId id="528" r:id="rId50"/>
    <p:sldId id="529" r:id="rId51"/>
    <p:sldId id="530" r:id="rId52"/>
    <p:sldId id="531" r:id="rId53"/>
    <p:sldId id="532" r:id="rId54"/>
    <p:sldId id="533" r:id="rId55"/>
    <p:sldId id="534" r:id="rId56"/>
    <p:sldId id="535" r:id="rId57"/>
    <p:sldId id="536" r:id="rId58"/>
    <p:sldId id="537" r:id="rId59"/>
    <p:sldId id="538" r:id="rId60"/>
    <p:sldId id="539" r:id="rId61"/>
    <p:sldId id="540" r:id="rId62"/>
    <p:sldId id="541" r:id="rId63"/>
    <p:sldId id="542" r:id="rId64"/>
    <p:sldId id="543" r:id="rId65"/>
    <p:sldId id="544" r:id="rId66"/>
    <p:sldId id="545" r:id="rId67"/>
    <p:sldId id="557" r:id="rId68"/>
    <p:sldId id="591" r:id="rId69"/>
    <p:sldId id="592" r:id="rId70"/>
    <p:sldId id="593" r:id="rId71"/>
    <p:sldId id="594" r:id="rId72"/>
    <p:sldId id="595" r:id="rId73"/>
    <p:sldId id="596" r:id="rId74"/>
    <p:sldId id="597" r:id="rId75"/>
    <p:sldId id="598" r:id="rId76"/>
    <p:sldId id="599" r:id="rId77"/>
    <p:sldId id="600" r:id="rId78"/>
    <p:sldId id="601" r:id="rId79"/>
    <p:sldId id="602" r:id="rId80"/>
    <p:sldId id="603" r:id="rId81"/>
    <p:sldId id="604" r:id="rId82"/>
    <p:sldId id="605" r:id="rId83"/>
    <p:sldId id="606" r:id="rId84"/>
    <p:sldId id="607" r:id="rId85"/>
    <p:sldId id="608" r:id="rId86"/>
    <p:sldId id="609" r:id="rId87"/>
    <p:sldId id="610" r:id="rId88"/>
    <p:sldId id="611" r:id="rId89"/>
    <p:sldId id="612" r:id="rId90"/>
    <p:sldId id="613" r:id="rId91"/>
    <p:sldId id="614" r:id="rId92"/>
    <p:sldId id="615" r:id="rId93"/>
    <p:sldId id="616" r:id="rId94"/>
    <p:sldId id="617" r:id="rId95"/>
    <p:sldId id="453" r:id="rId96"/>
    <p:sldId id="454" r:id="rId97"/>
    <p:sldId id="455" r:id="rId98"/>
    <p:sldId id="456" r:id="rId99"/>
    <p:sldId id="457" r:id="rId100"/>
    <p:sldId id="458" r:id="rId101"/>
    <p:sldId id="459" r:id="rId102"/>
    <p:sldId id="460" r:id="rId103"/>
    <p:sldId id="461" r:id="rId104"/>
    <p:sldId id="462" r:id="rId105"/>
    <p:sldId id="463" r:id="rId106"/>
    <p:sldId id="590" r:id="rId107"/>
    <p:sldId id="466" r:id="rId108"/>
    <p:sldId id="585" r:id="rId109"/>
    <p:sldId id="467" r:id="rId110"/>
    <p:sldId id="468" r:id="rId111"/>
    <p:sldId id="469" r:id="rId112"/>
    <p:sldId id="470" r:id="rId113"/>
    <p:sldId id="471" r:id="rId114"/>
    <p:sldId id="472" r:id="rId115"/>
    <p:sldId id="473" r:id="rId116"/>
    <p:sldId id="474" r:id="rId117"/>
    <p:sldId id="392" r:id="rId118"/>
    <p:sldId id="393" r:id="rId119"/>
    <p:sldId id="394" r:id="rId120"/>
    <p:sldId id="395" r:id="rId121"/>
    <p:sldId id="396" r:id="rId122"/>
    <p:sldId id="397" r:id="rId123"/>
    <p:sldId id="398" r:id="rId124"/>
    <p:sldId id="399" r:id="rId125"/>
    <p:sldId id="400" r:id="rId126"/>
    <p:sldId id="401" r:id="rId127"/>
    <p:sldId id="280" r:id="rId128"/>
    <p:sldId id="296" r:id="rId129"/>
    <p:sldId id="475" r:id="rId130"/>
    <p:sldId id="476" r:id="rId131"/>
    <p:sldId id="477" r:id="rId132"/>
    <p:sldId id="478" r:id="rId133"/>
    <p:sldId id="479" r:id="rId134"/>
    <p:sldId id="480" r:id="rId135"/>
    <p:sldId id="481" r:id="rId136"/>
    <p:sldId id="303" r:id="rId137"/>
    <p:sldId id="304" r:id="rId138"/>
    <p:sldId id="305" r:id="rId139"/>
    <p:sldId id="291" r:id="rId140"/>
    <p:sldId id="292" r:id="rId141"/>
    <p:sldId id="356" r:id="rId142"/>
    <p:sldId id="364" r:id="rId143"/>
    <p:sldId id="551" r:id="rId144"/>
    <p:sldId id="586" r:id="rId145"/>
    <p:sldId id="552" r:id="rId146"/>
    <p:sldId id="553" r:id="rId147"/>
    <p:sldId id="554" r:id="rId148"/>
    <p:sldId id="555" r:id="rId149"/>
    <p:sldId id="556" r:id="rId150"/>
    <p:sldId id="361" r:id="rId151"/>
    <p:sldId id="362" r:id="rId152"/>
    <p:sldId id="363" r:id="rId153"/>
    <p:sldId id="286" r:id="rId15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AFAF"/>
    <a:srgbClr val="0000FF"/>
    <a:srgbClr val="3333CC"/>
    <a:srgbClr val="D0D4FC"/>
    <a:srgbClr val="F3D9ED"/>
    <a:srgbClr val="D1F7FF"/>
    <a:srgbClr val="FCECFE"/>
    <a:srgbClr val="FBDAFE"/>
    <a:srgbClr val="FFE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975" autoAdjust="0"/>
    <p:restoredTop sz="82139" autoAdjust="0"/>
  </p:normalViewPr>
  <p:slideViewPr>
    <p:cSldViewPr snapToGrid="0" showGuides="1">
      <p:cViewPr varScale="1">
        <p:scale>
          <a:sx n="91" d="100"/>
          <a:sy n="91" d="100"/>
        </p:scale>
        <p:origin x="1182" y="78"/>
      </p:cViewPr>
      <p:guideLst>
        <p:guide orient="horz" pos="2183"/>
        <p:guide pos="3840"/>
      </p:guideLst>
    </p:cSldViewPr>
  </p:slideViewPr>
  <p:notesTextViewPr>
    <p:cViewPr>
      <p:scale>
        <a:sx n="1" d="1"/>
        <a:sy n="1" d="1"/>
      </p:scale>
      <p:origin x="0" y="0"/>
    </p:cViewPr>
  </p:notesTextViewPr>
  <p:sorterViewPr>
    <p:cViewPr varScale="1">
      <p:scale>
        <a:sx n="100" d="100"/>
        <a:sy n="100" d="100"/>
      </p:scale>
      <p:origin x="0" y="-3931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ableStyles" Target="tableStyle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F3B0B-E1E9-40D3-BDEA-6F211E750D28}" type="datetimeFigureOut">
              <a:rPr lang="zh-TW" altLang="en-US" smtClean="0"/>
              <a:t>2026/10/5</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80B8F-E7B4-45BD-B1AA-D9D1F3D78679}" type="slidenum">
              <a:rPr lang="zh-TW" altLang="en-US" smtClean="0"/>
              <a:t>‹#›</a:t>
            </a:fld>
            <a:endParaRPr lang="zh-TW" altLang="en-US"/>
          </a:p>
        </p:txBody>
      </p:sp>
    </p:spTree>
    <p:extLst>
      <p:ext uri="{BB962C8B-B14F-4D97-AF65-F5344CB8AC3E}">
        <p14:creationId xmlns:p14="http://schemas.microsoft.com/office/powerpoint/2010/main" val="174466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notes"/>
          <p:cNvSpPr txBox="1">
            <a:spLocks noGrp="1"/>
          </p:cNvSpPr>
          <p:nvPr>
            <p:ph type="body" idx="1"/>
          </p:nvPr>
        </p:nvSpPr>
        <p:spPr>
          <a:xfrm>
            <a:off x="704158" y="5346975"/>
            <a:ext cx="5633258" cy="4374798"/>
          </a:xfrm>
          <a:prstGeom prst="rect">
            <a:avLst/>
          </a:prstGeom>
        </p:spPr>
        <p:txBody>
          <a:bodyPr spcFirstLastPara="1" wrap="square" lIns="99059" tIns="49516" rIns="99059" bIns="49516" anchor="t" anchorCtr="0">
            <a:noAutofit/>
          </a:bodyPr>
          <a:lstStyle/>
          <a:p>
            <a:pPr marL="0" indent="0"/>
            <a:r>
              <a:rPr lang="zh-TW" altLang="en-US" dirty="0"/>
              <a:t>學校端收到訊息及</a:t>
            </a:r>
            <a:r>
              <a:rPr lang="en-US" altLang="zh-TW" dirty="0"/>
              <a:t>E-MAIL</a:t>
            </a:r>
            <a:r>
              <a:rPr lang="zh-TW" altLang="en-US" dirty="0"/>
              <a:t>通知後</a:t>
            </a:r>
          </a:p>
          <a:p>
            <a:pPr marL="0" indent="0"/>
            <a:endParaRPr lang="zh-TW" altLang="en-US" dirty="0"/>
          </a:p>
          <a:p>
            <a:pPr marL="0" indent="0"/>
            <a:r>
              <a:rPr lang="zh-TW" altLang="en-US" dirty="0"/>
              <a:t>即可規劃以校為單位的薪傳教師配對總表</a:t>
            </a:r>
            <a:r>
              <a:rPr lang="en-US" altLang="zh-TW" dirty="0"/>
              <a:t>(</a:t>
            </a:r>
            <a:r>
              <a:rPr lang="zh-TW" altLang="en-US" dirty="0"/>
              <a:t>申請表、經費表</a:t>
            </a:r>
            <a:r>
              <a:rPr lang="en-US" altLang="zh-TW" dirty="0"/>
              <a:t>)</a:t>
            </a:r>
            <a:endParaRPr lang="zh-TW" altLang="en-US" dirty="0"/>
          </a:p>
          <a:p>
            <a:pPr marL="0" indent="0"/>
            <a:endParaRPr dirty="0"/>
          </a:p>
        </p:txBody>
      </p:sp>
      <p:sp>
        <p:nvSpPr>
          <p:cNvPr id="317" name="Google Shape;317;p2:notes"/>
          <p:cNvSpPr>
            <a:spLocks noGrp="1" noRot="1" noChangeAspect="1"/>
          </p:cNvSpPr>
          <p:nvPr>
            <p:ph type="sldImg" idx="2"/>
          </p:nvPr>
        </p:nvSpPr>
        <p:spPr>
          <a:xfrm>
            <a:off x="188913" y="1389063"/>
            <a:ext cx="6664325" cy="37496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3855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首先，學校承辦人請以業務帳密登入，點選</a:t>
            </a:r>
            <a:r>
              <a:rPr lang="en-US" altLang="zh-TW" dirty="0"/>
              <a:t>[</a:t>
            </a:r>
            <a:r>
              <a:rPr lang="zh-TW" altLang="en-US" dirty="0"/>
              <a:t>功能專區</a:t>
            </a:r>
            <a:r>
              <a:rPr lang="en-US" altLang="zh-TW" dirty="0"/>
              <a:t>]</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690189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再點選</a:t>
            </a:r>
          </a:p>
          <a:p>
            <a:r>
              <a:rPr lang="zh-TW" altLang="en-US" dirty="0"/>
              <a:t>配對申請</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722374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點選申請</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75089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配對前可以查看縣市政府相關訊息</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497314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r>
              <a:rPr lang="zh-TW" altLang="en-US" dirty="0"/>
              <a:t>填寫以校為單位的申請總表，</a:t>
            </a:r>
            <a:endParaRPr lang="en-US" altLang="zh-TW" dirty="0"/>
          </a:p>
          <a:p>
            <a:r>
              <a:rPr lang="zh-TW" altLang="en-US" dirty="0"/>
              <a:t>另外特別提醒縣市不論有沒有提供經費，</a:t>
            </a:r>
            <a:endParaRPr lang="en-US" altLang="zh-TW" dirty="0"/>
          </a:p>
          <a:p>
            <a:r>
              <a:rPr lang="zh-TW" altLang="en-US" dirty="0"/>
              <a:t>都請將申請表配對名單再次填寫到經費表內，以利後續執行配對作業。</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72155B-CA8D-46CD-8AAF-78B3B26EE11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746912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r>
              <a:rPr lang="zh-TW" altLang="en-US" dirty="0"/>
              <a:t>例如點選框內下拉選取已登入教師名單。</a:t>
            </a:r>
          </a:p>
          <a:p>
            <a:endParaRPr lang="zh-TW" altLang="en-US" dirty="0"/>
          </a:p>
          <a:p>
            <a:r>
              <a:rPr lang="zh-TW" altLang="en-US" dirty="0"/>
              <a:t>也可以直接輸入姓名搜尋</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72155B-CA8D-46CD-8AAF-78B3B26EE11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82287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依序填入薪傳教師的正式教學年資、資格（縣市如果有另外要求填寫請配合填入補充）、身分別</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95856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2275" y="1241425"/>
            <a:ext cx="5953125" cy="3349625"/>
          </a:xfrm>
        </p:spPr>
      </p:sp>
      <p:sp>
        <p:nvSpPr>
          <p:cNvPr id="3" name="備忘稿版面配置區 2"/>
          <p:cNvSpPr>
            <a:spLocks noGrp="1"/>
          </p:cNvSpPr>
          <p:nvPr>
            <p:ph type="body" idx="1"/>
          </p:nvPr>
        </p:nvSpPr>
        <p:spPr/>
        <p:txBody>
          <a:bodyPr/>
          <a:lstStyle/>
          <a:p>
            <a:r>
              <a:rPr lang="zh-TW" altLang="en-US" dirty="0"/>
              <a:t>請先把表件拉到初任教師資料區域</a:t>
            </a:r>
            <a:endParaRPr lang="en-US" altLang="zh-TW" dirty="0"/>
          </a:p>
          <a:p>
            <a:r>
              <a:rPr lang="zh-TW" altLang="en-US" dirty="0"/>
              <a:t>由於可以跨校輔導，建議輸入教師姓名後再選取</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72155B-CA8D-46CD-8AAF-78B3B26EE11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194007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填入初任教師的學科領域、職稱、到職學年度、正式教學年資、</a:t>
            </a:r>
            <a:endParaRPr lang="en-US" altLang="zh-TW" dirty="0"/>
          </a:p>
          <a:p>
            <a:r>
              <a:rPr lang="zh-TW" altLang="en-US" dirty="0"/>
              <a:t>以及曾任其他縣市或教學滿</a:t>
            </a:r>
            <a:r>
              <a:rPr lang="en-US" altLang="zh-TW" dirty="0"/>
              <a:t>5</a:t>
            </a:r>
            <a:r>
              <a:rPr lang="zh-TW" altLang="en-US" dirty="0"/>
              <a:t>年代理代課資歷</a:t>
            </a:r>
            <a:r>
              <a:rPr lang="en-US" altLang="zh-TW" dirty="0"/>
              <a:t>(</a:t>
            </a:r>
            <a:r>
              <a:rPr lang="zh-TW" altLang="en-US" dirty="0"/>
              <a:t>是否補充資料上傳</a:t>
            </a:r>
            <a:r>
              <a:rPr lang="en-US" altLang="zh-TW" dirty="0"/>
              <a:t>-</a:t>
            </a:r>
            <a:r>
              <a:rPr lang="zh-TW" altLang="en-US" dirty="0"/>
              <a:t>依據各縣市規範）</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430255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填寫下一組輔導配對，請點選新增</a:t>
            </a:r>
            <a:r>
              <a:rPr lang="en-US" altLang="zh-TW" dirty="0"/>
              <a:t>(</a:t>
            </a:r>
            <a:r>
              <a:rPr lang="zh-TW" altLang="en-US" dirty="0"/>
              <a:t>右邊會出現放大圖</a:t>
            </a:r>
            <a:r>
              <a:rPr lang="en-US" altLang="zh-TW" dirty="0"/>
              <a:t>)</a:t>
            </a:r>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007675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刪除輔導配對，請點選刪除</a:t>
            </a:r>
            <a:r>
              <a:rPr lang="en-US" altLang="zh-TW" dirty="0"/>
              <a:t>(</a:t>
            </a:r>
            <a:r>
              <a:rPr lang="zh-TW" altLang="en-US" dirty="0"/>
              <a:t>垃圾桶</a:t>
            </a:r>
            <a:r>
              <a:rPr lang="en-US" altLang="zh-TW" dirty="0"/>
              <a:t>)</a:t>
            </a:r>
            <a:r>
              <a:rPr lang="zh-TW" altLang="en-US" dirty="0"/>
              <a:t>符號</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034027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請依縣市規定上傳附件檔</a:t>
            </a:r>
            <a:r>
              <a:rPr lang="en-US" altLang="zh-TW" dirty="0"/>
              <a:t>(</a:t>
            </a:r>
            <a:r>
              <a:rPr lang="zh-TW" altLang="en-US" dirty="0"/>
              <a:t>如有身分證字號等個資請確實遮蔽</a:t>
            </a:r>
            <a:r>
              <a:rPr lang="en-US" altLang="zh-TW" dirty="0"/>
              <a:t>)</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812038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329798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736943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293682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點選新增編表件</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73012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因系統無要求教師登入後才能進行配對，</a:t>
            </a:r>
          </a:p>
          <a:p>
            <a:r>
              <a:rPr lang="zh-TW" altLang="en-US" dirty="0"/>
              <a:t>填寫經費申請表之前</a:t>
            </a:r>
          </a:p>
          <a:p>
            <a:r>
              <a:rPr lang="zh-TW" altLang="en-US" dirty="0"/>
              <a:t>請先到計畫申請表確認組別與教師姓名</a:t>
            </a:r>
            <a:r>
              <a:rPr lang="en-US" altLang="zh-TW" dirty="0"/>
              <a:t>(</a:t>
            </a:r>
            <a:r>
              <a:rPr lang="zh-TW" altLang="en-US" dirty="0"/>
              <a:t>或是先列印</a:t>
            </a:r>
            <a:r>
              <a:rPr lang="en-US" altLang="zh-TW" dirty="0"/>
              <a:t>)</a:t>
            </a:r>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161769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可以跨校輔導，</a:t>
            </a:r>
          </a:p>
          <a:p>
            <a:r>
              <a:rPr lang="zh-TW" altLang="en-US" dirty="0"/>
              <a:t>建議輸入教師姓名後再選取</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7317753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經費表中「配對組別」細項</a:t>
            </a:r>
          </a:p>
          <a:p>
            <a:r>
              <a:rPr lang="zh-TW" altLang="en-US" dirty="0"/>
              <a:t>為系統個別各組輔導紀錄</a:t>
            </a:r>
            <a:r>
              <a:rPr lang="en-US" altLang="zh-TW" dirty="0"/>
              <a:t>-</a:t>
            </a:r>
            <a:r>
              <a:rPr lang="zh-TW" altLang="en-US" dirty="0"/>
              <a:t>案件編號依據。</a:t>
            </a:r>
          </a:p>
          <a:p>
            <a:r>
              <a:rPr lang="zh-TW" altLang="en-US" dirty="0"/>
              <a:t>不論縣市是否有提供代課鐘點費都要填寫</a:t>
            </a:r>
          </a:p>
          <a:p>
            <a:r>
              <a:rPr lang="zh-TW" altLang="en-US" dirty="0"/>
              <a:t>（鐘點費可以填寫為</a:t>
            </a:r>
            <a:r>
              <a:rPr lang="en-US" altLang="zh-TW" dirty="0"/>
              <a:t>0</a:t>
            </a:r>
            <a:r>
              <a:rPr lang="zh-TW" altLang="en-US" dirty="0"/>
              <a:t>），</a:t>
            </a:r>
          </a:p>
          <a:p>
            <a:r>
              <a:rPr lang="zh-TW" altLang="en-US" dirty="0"/>
              <a:t>請務必填寫教師姓名、單價與節數。</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106396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點選新增</a:t>
            </a:r>
            <a:r>
              <a:rPr lang="en-US" altLang="zh-TW" dirty="0"/>
              <a:t>--</a:t>
            </a:r>
            <a:r>
              <a:rPr lang="zh-TW" altLang="en-US" dirty="0"/>
              <a:t>編輯下一組教師姓名、單價與節數</a:t>
            </a:r>
            <a:endParaRPr lang="en-US" altLang="zh-TW" dirty="0"/>
          </a:p>
          <a:p>
            <a:r>
              <a:rPr lang="zh-TW" altLang="en-US" dirty="0"/>
              <a:t>點選垃圾桶符號</a:t>
            </a:r>
            <a:r>
              <a:rPr lang="en-US" altLang="zh-TW" dirty="0"/>
              <a:t>--</a:t>
            </a:r>
            <a:r>
              <a:rPr lang="zh-TW" altLang="en-US" dirty="0"/>
              <a:t>刪除組別</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134152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鐘點費輸入完畢，</a:t>
            </a:r>
          </a:p>
          <a:p>
            <a:r>
              <a:rPr lang="zh-TW" altLang="en-US" dirty="0"/>
              <a:t>系統會顯示節數合計與申請總數合計</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1492107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鐘點費輸入完畢，</a:t>
            </a:r>
          </a:p>
          <a:p>
            <a:r>
              <a:rPr lang="zh-TW" altLang="en-US" dirty="0"/>
              <a:t>系統會顯示節數合計與申請總數合計</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238400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鐘點費輸入完畢，</a:t>
            </a:r>
          </a:p>
          <a:p>
            <a:r>
              <a:rPr lang="zh-TW" altLang="en-US" dirty="0"/>
              <a:t>系統會顯示節數合計與申請總數合計</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282047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首先，學校承辦人請以業務帳密登入，點選</a:t>
            </a:r>
            <a:r>
              <a:rPr lang="en-US" altLang="zh-TW" dirty="0"/>
              <a:t>[</a:t>
            </a:r>
            <a:r>
              <a:rPr lang="zh-TW" altLang="en-US" dirty="0"/>
              <a:t>功能專區</a:t>
            </a:r>
            <a:r>
              <a:rPr lang="en-US" altLang="zh-TW" dirty="0"/>
              <a:t>]</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839725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再點選</a:t>
            </a:r>
          </a:p>
          <a:p>
            <a:r>
              <a:rPr lang="zh-TW" altLang="en-US" dirty="0"/>
              <a:t>配對申請</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3507570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點選申請</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2810706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notes"/>
          <p:cNvSpPr txBox="1">
            <a:spLocks noGrp="1"/>
          </p:cNvSpPr>
          <p:nvPr>
            <p:ph type="body" idx="1"/>
          </p:nvPr>
        </p:nvSpPr>
        <p:spPr>
          <a:xfrm>
            <a:off x="704158" y="5346975"/>
            <a:ext cx="5633258" cy="4374798"/>
          </a:xfrm>
          <a:prstGeom prst="rect">
            <a:avLst/>
          </a:prstGeom>
        </p:spPr>
        <p:txBody>
          <a:bodyPr spcFirstLastPara="1" wrap="square" lIns="99059" tIns="49516" rIns="99059" bIns="49516"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學校端如何送出配對資料</a:t>
            </a:r>
            <a:r>
              <a:rPr lang="zh-TW" altLang="en-US" dirty="0">
                <a:latin typeface="新細明體" panose="02020500000000000000" pitchFamily="18" charset="-120"/>
                <a:ea typeface="+mn-ea"/>
              </a:rPr>
              <a:t>？</a:t>
            </a:r>
            <a:endParaRPr lang="zh-TW" altLang="en-US" dirty="0"/>
          </a:p>
          <a:p>
            <a:pPr marL="0" indent="0"/>
            <a:endParaRPr dirty="0"/>
          </a:p>
        </p:txBody>
      </p:sp>
      <p:sp>
        <p:nvSpPr>
          <p:cNvPr id="317" name="Google Shape;317;p2:notes"/>
          <p:cNvSpPr>
            <a:spLocks noGrp="1" noRot="1" noChangeAspect="1"/>
          </p:cNvSpPr>
          <p:nvPr>
            <p:ph type="sldImg" idx="2"/>
          </p:nvPr>
        </p:nvSpPr>
        <p:spPr>
          <a:xfrm>
            <a:off x="188913" y="1389063"/>
            <a:ext cx="6664325" cy="37496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3311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notes"/>
          <p:cNvSpPr txBox="1">
            <a:spLocks noGrp="1"/>
          </p:cNvSpPr>
          <p:nvPr>
            <p:ph type="body" idx="1"/>
          </p:nvPr>
        </p:nvSpPr>
        <p:spPr>
          <a:xfrm>
            <a:off x="704158" y="5346975"/>
            <a:ext cx="5633258" cy="4374798"/>
          </a:xfrm>
          <a:prstGeom prst="rect">
            <a:avLst/>
          </a:prstGeom>
        </p:spPr>
        <p:txBody>
          <a:bodyPr spcFirstLastPara="1" wrap="square" lIns="99059" tIns="49516" rIns="99059" bIns="49516"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學校端如何送出配對資料</a:t>
            </a:r>
            <a:r>
              <a:rPr lang="zh-TW" altLang="en-US" dirty="0">
                <a:latin typeface="新細明體" panose="02020500000000000000" pitchFamily="18" charset="-120"/>
                <a:ea typeface="+mn-ea"/>
              </a:rPr>
              <a:t>？</a:t>
            </a:r>
            <a:endParaRPr lang="zh-TW" altLang="en-US" dirty="0"/>
          </a:p>
          <a:p>
            <a:pPr marL="0" indent="0"/>
            <a:endParaRPr dirty="0"/>
          </a:p>
        </p:txBody>
      </p:sp>
      <p:sp>
        <p:nvSpPr>
          <p:cNvPr id="317" name="Google Shape;317;p2:notes"/>
          <p:cNvSpPr>
            <a:spLocks noGrp="1" noRot="1" noChangeAspect="1"/>
          </p:cNvSpPr>
          <p:nvPr>
            <p:ph type="sldImg" idx="2"/>
          </p:nvPr>
        </p:nvSpPr>
        <p:spPr>
          <a:xfrm>
            <a:off x="188913" y="1389063"/>
            <a:ext cx="6664325" cy="37496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20665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點選案件管理會自動跳出新分頁</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5662802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5084589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3513665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379532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notes"/>
          <p:cNvSpPr txBox="1">
            <a:spLocks noGrp="1"/>
          </p:cNvSpPr>
          <p:nvPr>
            <p:ph type="body" idx="1"/>
          </p:nvPr>
        </p:nvSpPr>
        <p:spPr>
          <a:xfrm>
            <a:off x="704158" y="5346975"/>
            <a:ext cx="5633258" cy="4374798"/>
          </a:xfrm>
          <a:prstGeom prst="rect">
            <a:avLst/>
          </a:prstGeom>
        </p:spPr>
        <p:txBody>
          <a:bodyPr spcFirstLastPara="1" wrap="square" lIns="99059" tIns="49516" rIns="99059" bIns="49516"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學校端如何送出配對資料</a:t>
            </a:r>
            <a:r>
              <a:rPr lang="zh-TW" altLang="en-US" dirty="0">
                <a:latin typeface="新細明體" panose="02020500000000000000" pitchFamily="18" charset="-120"/>
                <a:ea typeface="+mn-ea"/>
              </a:rPr>
              <a:t>？</a:t>
            </a:r>
            <a:endParaRPr lang="zh-TW" altLang="en-US" dirty="0"/>
          </a:p>
          <a:p>
            <a:pPr marL="0" indent="0"/>
            <a:endParaRPr dirty="0"/>
          </a:p>
        </p:txBody>
      </p:sp>
      <p:sp>
        <p:nvSpPr>
          <p:cNvPr id="317" name="Google Shape;317;p2:notes"/>
          <p:cNvSpPr>
            <a:spLocks noGrp="1" noRot="1" noChangeAspect="1"/>
          </p:cNvSpPr>
          <p:nvPr>
            <p:ph type="sldImg" idx="2"/>
          </p:nvPr>
        </p:nvSpPr>
        <p:spPr>
          <a:xfrm>
            <a:off x="188913" y="1389063"/>
            <a:ext cx="6664325" cy="37496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67119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5130435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鐘點費輸入完畢，</a:t>
            </a:r>
          </a:p>
          <a:p>
            <a:r>
              <a:rPr lang="zh-TW" altLang="en-US" dirty="0"/>
              <a:t>系統會顯示節數合計與申請總數合計</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7386144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None/>
            </a:pPr>
            <a:r>
              <a:rPr lang="zh-TW" altLang="en-US" sz="1200" dirty="0">
                <a:solidFill>
                  <a:srgbClr val="002060"/>
                </a:solidFill>
                <a:latin typeface="微軟正黑體" panose="020B0604030504040204" pitchFamily="34" charset="-120"/>
                <a:ea typeface="微軟正黑體" panose="020B0604030504040204" pitchFamily="34" charset="-120"/>
              </a:rPr>
              <a:t>已完成配對申請，學校送出至縣市審查</a:t>
            </a:r>
            <a:endParaRPr lang="en-US" altLang="zh-TW" sz="1200" dirty="0">
              <a:solidFill>
                <a:srgbClr val="002060"/>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871531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effectLst/>
              </a:rPr>
              <a:t>敬愛的 國立政大附中 ：您好！貴校薪傳配對計畫的案件</a:t>
            </a:r>
            <a:r>
              <a:rPr lang="en-US" altLang="zh-TW" dirty="0">
                <a:effectLst/>
              </a:rPr>
              <a:t>2156</a:t>
            </a:r>
            <a:r>
              <a:rPr lang="zh-TW" altLang="en-US" dirty="0">
                <a:effectLst/>
              </a:rPr>
              <a:t>未通過申請，</a:t>
            </a:r>
            <a:endParaRPr lang="en-US" altLang="zh-TW" dirty="0">
              <a:effectLst/>
            </a:endParaRPr>
          </a:p>
          <a:p>
            <a:r>
              <a:rPr lang="zh-TW" altLang="en-US" dirty="0">
                <a:effectLst/>
              </a:rPr>
              <a:t>其狀態為 「已規劃配對</a:t>
            </a:r>
            <a:r>
              <a:rPr lang="en-US" altLang="zh-TW" dirty="0">
                <a:effectLst/>
              </a:rPr>
              <a:t>-</a:t>
            </a:r>
            <a:r>
              <a:rPr lang="zh-TW" altLang="en-US" dirty="0">
                <a:effectLst/>
              </a:rPr>
              <a:t>由學校編輯」，敬請依縣市退回原因調整後，重新送出配對至縣市進行審查。</a:t>
            </a:r>
            <a:endParaRPr lang="zh-TW" altLang="en-US" dirty="0"/>
          </a:p>
        </p:txBody>
      </p:sp>
      <p:sp>
        <p:nvSpPr>
          <p:cNvPr id="4" name="投影片編號版面配置區 3"/>
          <p:cNvSpPr>
            <a:spLocks noGrp="1"/>
          </p:cNvSpPr>
          <p:nvPr>
            <p:ph type="sldNum" sz="quarter" idx="5"/>
          </p:nvPr>
        </p:nvSpPr>
        <p:spPr/>
        <p:txBody>
          <a:bodyPr/>
          <a:lstStyle/>
          <a:p>
            <a:fld id="{E63E4645-3F84-4821-B379-209CDA2A8147}" type="slidenum">
              <a:rPr lang="zh-TW" altLang="en-US" smtClean="0"/>
              <a:t>105</a:t>
            </a:fld>
            <a:endParaRPr lang="zh-TW" altLang="en-US"/>
          </a:p>
        </p:txBody>
      </p:sp>
    </p:spTree>
    <p:extLst>
      <p:ext uri="{BB962C8B-B14F-4D97-AF65-F5344CB8AC3E}">
        <p14:creationId xmlns:p14="http://schemas.microsoft.com/office/powerpoint/2010/main" val="2594820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首先，學校承辦人請以業務帳密登入，點選</a:t>
            </a:r>
            <a:r>
              <a:rPr lang="en-US" altLang="zh-TW" dirty="0"/>
              <a:t>[</a:t>
            </a:r>
            <a:r>
              <a:rPr lang="zh-TW" altLang="en-US" dirty="0"/>
              <a:t>功能專區</a:t>
            </a:r>
            <a:r>
              <a:rPr lang="en-US" altLang="zh-TW" dirty="0"/>
              <a:t>]</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3776380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再點選</a:t>
            </a:r>
          </a:p>
          <a:p>
            <a:r>
              <a:rPr lang="zh-TW" altLang="en-US" dirty="0"/>
              <a:t>配對申請</a:t>
            </a:r>
          </a:p>
          <a:p>
            <a:endParaRPr lang="zh-TW" altLang="en-US" dirty="0"/>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9414070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先點選學年度、再點選訊息通知內的案件編號</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1121183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修正後</a:t>
            </a:r>
          </a:p>
          <a:p>
            <a:r>
              <a:rPr lang="zh-TW" altLang="en-US" dirty="0"/>
              <a:t>點選配對送出</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3921472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修正後</a:t>
            </a:r>
          </a:p>
          <a:p>
            <a:r>
              <a:rPr lang="zh-TW" altLang="en-US" dirty="0"/>
              <a:t>點選配對送出</a:t>
            </a: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8149631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b="0" i="0" dirty="0">
                <a:effectLst/>
                <a:latin typeface="-apple-system"/>
              </a:rPr>
              <a:t>敬愛的 國立政大附中 ： 您好！貴校薪傳配對計畫</a:t>
            </a:r>
            <a:r>
              <a:rPr lang="en-US" altLang="zh-TW" b="0" i="0" dirty="0">
                <a:effectLst/>
                <a:latin typeface="-apple-system"/>
              </a:rPr>
              <a:t>-</a:t>
            </a:r>
            <a:r>
              <a:rPr lang="zh-TW" altLang="en-US" b="0" i="0" dirty="0">
                <a:effectLst/>
                <a:latin typeface="-apple-system"/>
              </a:rPr>
              <a:t>案件編號</a:t>
            </a:r>
            <a:r>
              <a:rPr lang="en-US" altLang="zh-TW" b="0" i="0" dirty="0">
                <a:effectLst/>
                <a:latin typeface="-apple-system"/>
              </a:rPr>
              <a:t>2156</a:t>
            </a:r>
            <a:r>
              <a:rPr lang="zh-TW" altLang="en-US" b="0" i="0" dirty="0">
                <a:effectLst/>
                <a:latin typeface="-apple-system"/>
              </a:rPr>
              <a:t>已通過申請，其狀態為 「填寫執行成果」，敬請協助提醒貴校教師登入並完成校長暨教師專業發展支持平臺信箱驗證後，執行輔導計畫與填寫表件。</a:t>
            </a:r>
            <a:endParaRPr lang="zh-TW" altLang="en-US" dirty="0"/>
          </a:p>
        </p:txBody>
      </p:sp>
      <p:sp>
        <p:nvSpPr>
          <p:cNvPr id="4" name="投影片編號版面配置區 3"/>
          <p:cNvSpPr>
            <a:spLocks noGrp="1"/>
          </p:cNvSpPr>
          <p:nvPr>
            <p:ph type="sldNum" sz="quarter" idx="5"/>
          </p:nvPr>
        </p:nvSpPr>
        <p:spPr/>
        <p:txBody>
          <a:bodyPr/>
          <a:lstStyle/>
          <a:p>
            <a:fld id="{E63E4645-3F84-4821-B379-209CDA2A8147}" type="slidenum">
              <a:rPr lang="zh-TW" altLang="en-US" smtClean="0"/>
              <a:t>113</a:t>
            </a:fld>
            <a:endParaRPr lang="zh-TW" altLang="en-US"/>
          </a:p>
        </p:txBody>
      </p:sp>
    </p:spTree>
    <p:extLst>
      <p:ext uri="{BB962C8B-B14F-4D97-AF65-F5344CB8AC3E}">
        <p14:creationId xmlns:p14="http://schemas.microsoft.com/office/powerpoint/2010/main" val="5196981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None/>
            </a:pPr>
            <a:r>
              <a:rPr lang="zh-TW" altLang="en-US" sz="1200" dirty="0">
                <a:solidFill>
                  <a:srgbClr val="002060"/>
                </a:solidFill>
                <a:latin typeface="微軟正黑體" panose="020B0604030504040204" pitchFamily="34" charset="-120"/>
                <a:ea typeface="微軟正黑體" panose="020B0604030504040204" pitchFamily="34" charset="-120"/>
              </a:rPr>
              <a:t>已通過配對申請，學校學校通知</a:t>
            </a:r>
            <a:r>
              <a:rPr lang="zh-TW" altLang="en-US" sz="1200" u="sng" dirty="0">
                <a:solidFill>
                  <a:srgbClr val="002060"/>
                </a:solidFill>
                <a:latin typeface="微軟正黑體" panose="020B0604030504040204" pitchFamily="34" charset="-120"/>
                <a:ea typeface="微軟正黑體" panose="020B0604030504040204" pitchFamily="34" charset="-120"/>
              </a:rPr>
              <a:t>薪傳教師</a:t>
            </a:r>
            <a:r>
              <a:rPr lang="zh-TW" altLang="en-US" sz="1200" dirty="0">
                <a:solidFill>
                  <a:srgbClr val="002060"/>
                </a:solidFill>
                <a:latin typeface="微軟正黑體" panose="020B0604030504040204" pitchFamily="34" charset="-120"/>
                <a:ea typeface="微軟正黑體" panose="020B0604030504040204" pitchFamily="34" charset="-120"/>
              </a:rPr>
              <a:t>與</a:t>
            </a:r>
            <a:r>
              <a:rPr lang="zh-TW" altLang="en-US" sz="1200" u="sng" dirty="0">
                <a:solidFill>
                  <a:srgbClr val="002060"/>
                </a:solidFill>
                <a:latin typeface="微軟正黑體" panose="020B0604030504040204" pitchFamily="34" charset="-120"/>
                <a:ea typeface="微軟正黑體" panose="020B0604030504040204" pitchFamily="34" charset="-120"/>
              </a:rPr>
              <a:t>初任教師</a:t>
            </a:r>
            <a:r>
              <a:rPr lang="zh-TW" altLang="en-US" sz="1200" dirty="0">
                <a:solidFill>
                  <a:srgbClr val="002060"/>
                </a:solidFill>
                <a:latin typeface="微軟正黑體" panose="020B0604030504040204" pitchFamily="34" charset="-120"/>
                <a:ea typeface="微軟正黑體" panose="020B0604030504040204" pitchFamily="34" charset="-120"/>
              </a:rPr>
              <a:t>登入，並</a:t>
            </a:r>
            <a:r>
              <a:rPr lang="zh-TW" altLang="en-US" sz="1200" u="sng" dirty="0">
                <a:solidFill>
                  <a:srgbClr val="002060"/>
                </a:solidFill>
                <a:latin typeface="微軟正黑體" panose="020B0604030504040204" pitchFamily="34" charset="-120"/>
                <a:ea typeface="微軟正黑體" panose="020B0604030504040204" pitchFamily="34" charset="-120"/>
              </a:rPr>
              <a:t>由薪傳教師執行填寫輔導紀錄</a:t>
            </a:r>
            <a:r>
              <a:rPr lang="zh-TW" altLang="en-US" sz="1200" dirty="0">
                <a:solidFill>
                  <a:srgbClr val="002060"/>
                </a:solidFill>
                <a:latin typeface="微軟正黑體" panose="020B0604030504040204" pitchFamily="34" charset="-120"/>
                <a:ea typeface="微軟正黑體" panose="020B0604030504040204" pitchFamily="34" charset="-120"/>
              </a:rPr>
              <a:t>。</a:t>
            </a:r>
            <a:endParaRPr lang="zh-TW" altLang="en-US" sz="120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93C3C4-DFAA-4915-8BA0-D8C0A834D1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952895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C3D6C976-3858-49A6-8F50-59EBE8FA6339}" type="datetime1">
              <a:rPr lang="zh-TW" altLang="en-US" smtClean="0"/>
              <a:t>2026/10/5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4155247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838200" y="158091"/>
            <a:ext cx="10515600" cy="1325563"/>
          </a:xfrm>
        </p:spPr>
        <p:txBody>
          <a:bodyPr>
            <a:normAutofit/>
          </a:bodyPr>
          <a:lstStyle>
            <a:lvl1pPr>
              <a:defRPr sz="4000"/>
            </a:lvl1pPr>
          </a:lstStyle>
          <a:p>
            <a:r>
              <a:rPr lang="zh-TW" altLang="en-US" dirty="0"/>
              <a:t>按一下以編輯母片標題樣式</a:t>
            </a:r>
          </a:p>
        </p:txBody>
      </p:sp>
      <p:sp>
        <p:nvSpPr>
          <p:cNvPr id="3" name="內容版面配置區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CD27E75C-9AF5-4181-9EC1-D14CD80BDA95}" type="datetime1">
              <a:rPr lang="zh-TW" altLang="en-US" smtClean="0"/>
              <a:t>2026/10/5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2486572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p:cNvSpPr>
            <a:spLocks noGrp="1"/>
          </p:cNvSpPr>
          <p:nvPr>
            <p:ph type="dt" sz="half" idx="10"/>
          </p:nvPr>
        </p:nvSpPr>
        <p:spPr/>
        <p:txBody>
          <a:bodyPr/>
          <a:lstStyle/>
          <a:p>
            <a:fld id="{624B3959-BFF9-49A0-B6BD-AB48C1F9250F}" type="datetime1">
              <a:rPr lang="zh-TW" altLang="en-US" smtClean="0"/>
              <a:t>2026/10/5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32485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C07245F6-3F14-4255-BC51-026FBFB50763}" type="datetime1">
              <a:rPr lang="zh-TW" altLang="en-US" smtClean="0"/>
              <a:t>2026/10/5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129162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5319B546-D64A-4568-AF70-E3DFED203B2B}" type="datetime1">
              <a:rPr lang="zh-TW" altLang="en-US" smtClean="0"/>
              <a:t>2026/10/5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4045550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B0A6073F-6325-41F7-B9CF-39D779A4506B}" type="datetime1">
              <a:rPr lang="zh-TW" altLang="en-US" smtClean="0"/>
              <a:t>2026/10/5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1345338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D68C2AA-67EB-4AD7-AAF7-A8C559A01D49}" type="datetime1">
              <a:rPr lang="zh-TW" altLang="en-US" smtClean="0"/>
              <a:t>2026/10/5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390667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9F9A0B1A-4E71-4F78-91EC-59555467EA10}" type="datetime1">
              <a:rPr lang="zh-TW" altLang="en-US" smtClean="0"/>
              <a:t>2026/10/5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3791585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p:cNvSpPr>
            <a:spLocks noGrp="1"/>
          </p:cNvSpPr>
          <p:nvPr>
            <p:ph type="dt" sz="half" idx="10"/>
          </p:nvPr>
        </p:nvSpPr>
        <p:spPr/>
        <p:txBody>
          <a:bodyPr/>
          <a:lstStyle/>
          <a:p>
            <a:fld id="{861FBA75-B5D3-4583-A01F-C2B38823C15A}" type="datetime1">
              <a:rPr lang="zh-TW" altLang="en-US" smtClean="0"/>
              <a:t>2026/10/5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247222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BF05E004-9936-4D25-9AB3-F1779D0FCEA6}" type="datetime1">
              <a:rPr lang="zh-TW" altLang="en-US" smtClean="0"/>
              <a:t>2026/10/5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3252004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61747639-F8D6-45CA-A686-F30DE100EF9D}" type="datetime1">
              <a:rPr lang="zh-TW" altLang="en-US" smtClean="0"/>
              <a:t>2026/10/5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3746785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B1538F-C282-434B-B083-A816834DE521}" type="datetime1">
              <a:rPr lang="zh-TW" altLang="en-US" smtClean="0"/>
              <a:t>2026/10/5</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8B0329-BC65-4823-89B4-AE17299752F4}" type="slidenum">
              <a:rPr lang="zh-TW" altLang="en-US" smtClean="0"/>
              <a:t>‹#›</a:t>
            </a:fld>
            <a:endParaRPr lang="zh-TW" altLang="en-US"/>
          </a:p>
        </p:txBody>
      </p:sp>
    </p:spTree>
    <p:extLst>
      <p:ext uri="{BB962C8B-B14F-4D97-AF65-F5344CB8AC3E}">
        <p14:creationId xmlns:p14="http://schemas.microsoft.com/office/powerpoint/2010/main" val="1696166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youtu.be/B6ZNYoM3jb4"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png"/></Relationships>
</file>

<file path=ppt/slides/_rels/slide14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文字方塊 3"/>
          <p:cNvSpPr txBox="1"/>
          <p:nvPr/>
        </p:nvSpPr>
        <p:spPr>
          <a:xfrm>
            <a:off x="687535" y="4886077"/>
            <a:ext cx="7577074" cy="1384610"/>
          </a:xfrm>
          <a:prstGeom prst="rect">
            <a:avLst/>
          </a:prstGeom>
          <a:noFill/>
        </p:spPr>
        <p:txBody>
          <a:bodyPr wrap="none" rtlCol="0">
            <a:spAutoFit/>
          </a:bodyPr>
          <a:lstStyle/>
          <a:p>
            <a:r>
              <a:rPr lang="zh-TW" altLang="en-US" sz="2799" b="1" dirty="0">
                <a:solidFill>
                  <a:schemeClr val="bg1"/>
                </a:solidFill>
                <a:latin typeface="微軟正黑體" panose="020B0604030504040204" pitchFamily="34" charset="-120"/>
                <a:ea typeface="微軟正黑體" panose="020B0604030504040204" pitchFamily="34" charset="-120"/>
              </a:rPr>
              <a:t>功能：初任教師輔導</a:t>
            </a:r>
            <a:r>
              <a:rPr lang="en-US" altLang="zh-TW" sz="2799" b="1" dirty="0">
                <a:solidFill>
                  <a:schemeClr val="bg1"/>
                </a:solidFill>
                <a:latin typeface="微軟正黑體" panose="020B0604030504040204" pitchFamily="34" charset="-120"/>
                <a:ea typeface="微軟正黑體" panose="020B0604030504040204" pitchFamily="34" charset="-120"/>
              </a:rPr>
              <a:t>-</a:t>
            </a:r>
            <a:r>
              <a:rPr lang="zh-TW" altLang="en-US" sz="2799" b="1" dirty="0">
                <a:solidFill>
                  <a:schemeClr val="bg1"/>
                </a:solidFill>
                <a:latin typeface="微軟正黑體" panose="020B0604030504040204" pitchFamily="34" charset="-120"/>
                <a:ea typeface="微軟正黑體" panose="020B0604030504040204" pitchFamily="34" charset="-120"/>
              </a:rPr>
              <a:t>薪傳教師</a:t>
            </a:r>
            <a:endParaRPr lang="en-US" altLang="zh-TW" sz="2799" b="1" dirty="0">
              <a:solidFill>
                <a:schemeClr val="bg1"/>
              </a:solidFill>
              <a:latin typeface="微軟正黑體" panose="020B0604030504040204" pitchFamily="34" charset="-120"/>
              <a:ea typeface="微軟正黑體" panose="020B0604030504040204" pitchFamily="34" charset="-120"/>
            </a:endParaRPr>
          </a:p>
          <a:p>
            <a:r>
              <a:rPr lang="zh-TW" altLang="en-US" sz="2799" b="1" dirty="0">
                <a:solidFill>
                  <a:schemeClr val="bg1"/>
                </a:solidFill>
                <a:latin typeface="微軟正黑體" panose="020B0604030504040204" pitchFamily="34" charset="-120"/>
                <a:ea typeface="微軟正黑體" panose="020B0604030504040204" pitchFamily="34" charset="-120"/>
              </a:rPr>
              <a:t>身分：學校</a:t>
            </a:r>
            <a:endParaRPr lang="en-US" altLang="zh-TW" sz="2799" b="1" dirty="0">
              <a:solidFill>
                <a:schemeClr val="bg1"/>
              </a:solidFill>
              <a:latin typeface="微軟正黑體" panose="020B0604030504040204" pitchFamily="34" charset="-120"/>
              <a:ea typeface="微軟正黑體" panose="020B0604030504040204" pitchFamily="34" charset="-120"/>
            </a:endParaRPr>
          </a:p>
          <a:p>
            <a:r>
              <a:rPr lang="zh-TW" altLang="en-US" sz="2799" b="1" dirty="0">
                <a:solidFill>
                  <a:schemeClr val="bg1"/>
                </a:solidFill>
                <a:latin typeface="微軟正黑體" panose="020B0604030504040204" pitchFamily="34" charset="-120"/>
                <a:ea typeface="微軟正黑體" panose="020B0604030504040204" pitchFamily="34" charset="-120"/>
              </a:rPr>
              <a:t>參考影片：</a:t>
            </a:r>
            <a:r>
              <a:rPr lang="en-US" altLang="zh-TW" sz="2799" b="1" dirty="0">
                <a:solidFill>
                  <a:schemeClr val="bg1"/>
                </a:solidFill>
                <a:latin typeface="微軟正黑體" panose="020B0604030504040204" pitchFamily="34" charset="-120"/>
                <a:ea typeface="微軟正黑體" panose="020B0604030504040204" pitchFamily="34" charset="-120"/>
                <a:hlinkClick r:id="rId3"/>
              </a:rPr>
              <a:t>https://youtu.be/B6ZNYoM3jb4</a:t>
            </a:r>
            <a:r>
              <a:rPr lang="zh-TW" altLang="en-US" sz="2799" b="1" dirty="0">
                <a:solidFill>
                  <a:schemeClr val="bg1"/>
                </a:solidFill>
                <a:latin typeface="微軟正黑體" panose="020B0604030504040204" pitchFamily="34" charset="-120"/>
                <a:ea typeface="微軟正黑體" panose="020B0604030504040204" pitchFamily="34" charset="-120"/>
              </a:rPr>
              <a:t> </a:t>
            </a:r>
          </a:p>
        </p:txBody>
      </p:sp>
      <p:sp>
        <p:nvSpPr>
          <p:cNvPr id="5" name="投影片編號版面配置區 4"/>
          <p:cNvSpPr>
            <a:spLocks noGrp="1"/>
          </p:cNvSpPr>
          <p:nvPr>
            <p:ph type="sldNum" sz="quarter" idx="12"/>
          </p:nvPr>
        </p:nvSpPr>
        <p:spPr/>
        <p:txBody>
          <a:bodyPr/>
          <a:lstStyle/>
          <a:p>
            <a:fld id="{C98B0329-BC65-4823-89B4-AE17299752F4}" type="slidenum">
              <a:rPr lang="zh-TW" altLang="en-US" smtClean="0"/>
              <a:t>1</a:t>
            </a:fld>
            <a:endParaRPr lang="zh-TW" altLang="en-US"/>
          </a:p>
        </p:txBody>
      </p:sp>
    </p:spTree>
    <p:extLst>
      <p:ext uri="{BB962C8B-B14F-4D97-AF65-F5344CB8AC3E}">
        <p14:creationId xmlns:p14="http://schemas.microsoft.com/office/powerpoint/2010/main" val="485955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Shape 318"/>
        <p:cNvGrpSpPr/>
        <p:nvPr/>
      </p:nvGrpSpPr>
      <p:grpSpPr>
        <a:xfrm>
          <a:off x="0" y="0"/>
          <a:ext cx="0" cy="0"/>
          <a:chOff x="0" y="0"/>
          <a:chExt cx="0" cy="0"/>
        </a:xfrm>
      </p:grpSpPr>
      <p:sp>
        <p:nvSpPr>
          <p:cNvPr id="320" name="Google Shape;320;p50"/>
          <p:cNvSpPr txBox="1">
            <a:spLocks noGrp="1"/>
          </p:cNvSpPr>
          <p:nvPr>
            <p:ph type="title"/>
          </p:nvPr>
        </p:nvSpPr>
        <p:spPr>
          <a:xfrm>
            <a:off x="2147888" y="1844133"/>
            <a:ext cx="7886700" cy="1366708"/>
          </a:xfrm>
          <a:prstGeom prst="rect">
            <a:avLst/>
          </a:prstGeom>
          <a:noFill/>
          <a:ln>
            <a:noFill/>
          </a:ln>
        </p:spPr>
        <p:txBody>
          <a:bodyPr spcFirstLastPara="1" vert="horz" wrap="square" lIns="68569" tIns="34275" rIns="68569" bIns="34275" rtlCol="0" anchor="ctr" anchorCtr="0">
            <a:noAutofit/>
          </a:bodyPr>
          <a:lstStyle/>
          <a:p>
            <a:pPr algn="ctr">
              <a:lnSpc>
                <a:spcPct val="90000"/>
              </a:lnSpc>
              <a:spcBef>
                <a:spcPts val="0"/>
              </a:spcBef>
              <a:buClr>
                <a:schemeClr val="dk1"/>
              </a:buClr>
              <a:buSzPts val="7200"/>
            </a:pP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薪傳輔導</a:t>
            </a:r>
            <a:r>
              <a:rPr lang="en-US" altLang="zh-TW" sz="5400" b="1" dirty="0">
                <a:latin typeface="微軟正黑體" panose="020B0604030504040204" pitchFamily="34" charset="-120"/>
                <a:ea typeface="微軟正黑體" panose="020B0604030504040204" pitchFamily="34" charset="-120"/>
                <a:cs typeface="Microsoft JhengHei"/>
                <a:sym typeface="Microsoft JhengHei"/>
              </a:rPr>
              <a:t>—</a:t>
            </a: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學校端</a:t>
            </a:r>
            <a:endParaRPr dirty="0">
              <a:latin typeface="微軟正黑體" panose="020B0604030504040204" pitchFamily="34" charset="-120"/>
              <a:ea typeface="微軟正黑體" panose="020B0604030504040204" pitchFamily="34" charset="-120"/>
            </a:endParaRPr>
          </a:p>
        </p:txBody>
      </p:sp>
      <p:sp>
        <p:nvSpPr>
          <p:cNvPr id="321" name="Google Shape;321;p50"/>
          <p:cNvSpPr txBox="1"/>
          <p:nvPr/>
        </p:nvSpPr>
        <p:spPr>
          <a:xfrm>
            <a:off x="2147888" y="3297025"/>
            <a:ext cx="7886700" cy="1125140"/>
          </a:xfrm>
          <a:prstGeom prst="rect">
            <a:avLst/>
          </a:prstGeom>
          <a:noFill/>
          <a:ln>
            <a:noFill/>
          </a:ln>
        </p:spPr>
        <p:txBody>
          <a:bodyPr spcFirstLastPara="1" wrap="square" lIns="68569" tIns="34275" rIns="68569" bIns="34275" anchor="t" anchorCtr="0">
            <a:noAutofit/>
          </a:bodyPr>
          <a:lstStyle/>
          <a:p>
            <a:pPr marL="0" marR="0" lvl="0" indent="0" algn="ctr" defTabSz="914400" rtl="0" eaLnBrk="1" fontAlgn="auto" latinLnBrk="0" hangingPunct="1">
              <a:lnSpc>
                <a:spcPct val="90000"/>
              </a:lnSpc>
              <a:spcBef>
                <a:spcPts val="0"/>
              </a:spcBef>
              <a:spcAft>
                <a:spcPts val="0"/>
              </a:spcAft>
              <a:buClr>
                <a:srgbClr val="7F7F7F"/>
              </a:buClr>
              <a:buSzPts val="5400"/>
              <a:buFontTx/>
              <a:buNone/>
              <a:tabLst/>
              <a:defRPr/>
            </a:pPr>
            <a:r>
              <a:rPr kumimoji="0" lang="zh-TW" altLang="en-US"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規劃配對</a:t>
            </a:r>
            <a:r>
              <a:rPr kumimoji="0" lang="en-US" altLang="zh-TW"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a:t>
            </a:r>
          </a:p>
          <a:p>
            <a:pPr marL="0" marR="0" lvl="0" indent="0" algn="ctr" defTabSz="914400" rtl="0" eaLnBrk="1" fontAlgn="auto" latinLnBrk="0" hangingPunct="1">
              <a:lnSpc>
                <a:spcPct val="90000"/>
              </a:lnSpc>
              <a:spcBef>
                <a:spcPts val="0"/>
              </a:spcBef>
              <a:spcAft>
                <a:spcPts val="0"/>
              </a:spcAft>
              <a:buClr>
                <a:srgbClr val="7F7F7F"/>
              </a:buClr>
              <a:buSzPts val="5400"/>
              <a:buFontTx/>
              <a:buNone/>
              <a:tabLst/>
              <a:defRPr/>
            </a:pPr>
            <a:r>
              <a:rPr kumimoji="0" lang="zh-TW" altLang="en-US"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薪傳教師及初任教師已登入</a:t>
            </a:r>
            <a:endParaRPr kumimoji="0"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endParaRPr>
          </a:p>
        </p:txBody>
      </p:sp>
      <p:sp>
        <p:nvSpPr>
          <p:cNvPr id="5" name="圓角矩形圖說文字 4"/>
          <p:cNvSpPr/>
          <p:nvPr/>
        </p:nvSpPr>
        <p:spPr>
          <a:xfrm>
            <a:off x="5193214" y="4743465"/>
            <a:ext cx="4526843" cy="1978010"/>
          </a:xfrm>
          <a:prstGeom prst="wedgeRoundRectCallout">
            <a:avLst>
              <a:gd name="adj1" fmla="val -61711"/>
              <a:gd name="adj2" fmla="val -3531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defRPr/>
            </a:pPr>
            <a:r>
              <a:rPr lang="zh-TW" altLang="en-US" sz="2000" dirty="0">
                <a:latin typeface="微軟正黑體" panose="020B0604030504040204" pitchFamily="34" charset="-120"/>
                <a:ea typeface="微軟正黑體" panose="020B0604030504040204" pitchFamily="34" charset="-120"/>
              </a:rPr>
              <a:t>您好！</a:t>
            </a:r>
            <a:r>
              <a:rPr lang="zh-TW" altLang="en-US" sz="2000" dirty="0">
                <a:solidFill>
                  <a:srgbClr val="0000FF"/>
                </a:solidFill>
                <a:latin typeface="微軟正黑體" panose="020B0604030504040204" pitchFamily="34" charset="-120"/>
                <a:ea typeface="微軟正黑體" panose="020B0604030504040204" pitchFamily="34" charset="-120"/>
              </a:rPr>
              <a:t>薪傳教師輔導申請時間即將開始</a:t>
            </a:r>
            <a:r>
              <a:rPr lang="zh-TW" altLang="en-US" sz="2000" dirty="0">
                <a:latin typeface="微軟正黑體" panose="020B0604030504040204" pitchFamily="34" charset="-120"/>
                <a:ea typeface="微軟正黑體" panose="020B0604030504040204" pitchFamily="34" charset="-120"/>
              </a:rPr>
              <a:t>，貴校若有意申請薪傳教師輔導，請注意期程時間，於時間內申請並完成後續流程，敬請登入校長暨教師專業發展支持平臺進行申請。 </a:t>
            </a:r>
            <a:endPar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endParaRPr>
          </a:p>
        </p:txBody>
      </p:sp>
      <p:sp>
        <p:nvSpPr>
          <p:cNvPr id="6" name="投影片編號版面配置區 1">
            <a:extLst>
              <a:ext uri="{FF2B5EF4-FFF2-40B4-BE49-F238E27FC236}">
                <a16:creationId xmlns:a16="http://schemas.microsoft.com/office/drawing/2014/main" id="{780BC094-06B5-4C67-834A-71C4EE230DEB}"/>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0B3EA82-2DF2-40E5-A5E9-DE3D45C1E98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2</a:t>
            </a:fld>
            <a:endParaRPr lang="zh-TW" altLang="en-US"/>
          </a:p>
        </p:txBody>
      </p:sp>
    </p:spTree>
    <p:extLst>
      <p:ext uri="{BB962C8B-B14F-4D97-AF65-F5344CB8AC3E}">
        <p14:creationId xmlns:p14="http://schemas.microsoft.com/office/powerpoint/2010/main" val="108394403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由 功能專區 進入</a:t>
            </a:r>
          </a:p>
        </p:txBody>
      </p:sp>
      <p:sp>
        <p:nvSpPr>
          <p:cNvPr id="11" name="投影片編號版面配置區 1">
            <a:extLst>
              <a:ext uri="{FF2B5EF4-FFF2-40B4-BE49-F238E27FC236}">
                <a16:creationId xmlns:a16="http://schemas.microsoft.com/office/drawing/2014/main" id="{3EF21F6F-C23C-49F1-8F70-51A92C9F10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3EA82-2DF2-40E5-A5E9-DE3D45C1E98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2" name="群組 1"/>
          <p:cNvGrpSpPr/>
          <p:nvPr/>
        </p:nvGrpSpPr>
        <p:grpSpPr>
          <a:xfrm>
            <a:off x="436765" y="1181534"/>
            <a:ext cx="11318469" cy="4925623"/>
            <a:chOff x="436765" y="1181534"/>
            <a:chExt cx="11318469" cy="4925623"/>
          </a:xfrm>
        </p:grpSpPr>
        <p:pic>
          <p:nvPicPr>
            <p:cNvPr id="4" name="圖片 3"/>
            <p:cNvPicPr>
              <a:picLocks noChangeAspect="1"/>
            </p:cNvPicPr>
            <p:nvPr/>
          </p:nvPicPr>
          <p:blipFill>
            <a:blip r:embed="rId3"/>
            <a:stretch>
              <a:fillRect/>
            </a:stretch>
          </p:blipFill>
          <p:spPr>
            <a:xfrm>
              <a:off x="436765" y="1288256"/>
              <a:ext cx="11318469" cy="4818901"/>
            </a:xfrm>
            <a:prstGeom prst="rect">
              <a:avLst/>
            </a:prstGeom>
            <a:ln>
              <a:solidFill>
                <a:schemeClr val="tx1"/>
              </a:solidFill>
            </a:ln>
          </p:spPr>
        </p:pic>
        <p:grpSp>
          <p:nvGrpSpPr>
            <p:cNvPr id="12" name="群組 11"/>
            <p:cNvGrpSpPr/>
            <p:nvPr/>
          </p:nvGrpSpPr>
          <p:grpSpPr>
            <a:xfrm>
              <a:off x="3387634" y="1238624"/>
              <a:ext cx="3958960" cy="377814"/>
              <a:chOff x="4049207" y="2643915"/>
              <a:chExt cx="3958960" cy="377814"/>
            </a:xfrm>
          </p:grpSpPr>
          <p:sp>
            <p:nvSpPr>
              <p:cNvPr id="13" name="圓角矩形 12"/>
              <p:cNvSpPr/>
              <p:nvPr/>
            </p:nvSpPr>
            <p:spPr>
              <a:xfrm>
                <a:off x="4049207" y="2693548"/>
                <a:ext cx="1008091"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4" name="圖片 13">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rot="16200000">
                <a:off x="5208942" y="2645979"/>
                <a:ext cx="364382" cy="387117"/>
              </a:xfrm>
              <a:prstGeom prst="rect">
                <a:avLst/>
              </a:prstGeom>
            </p:spPr>
          </p:pic>
          <p:sp>
            <p:nvSpPr>
              <p:cNvPr id="15" name="Google Shape;659;p95">
                <a:extLst>
                  <a:ext uri="{FF2B5EF4-FFF2-40B4-BE49-F238E27FC236}">
                    <a16:creationId xmlns:a16="http://schemas.microsoft.com/office/drawing/2014/main" id="{7E4706B0-B811-407D-8C39-2077D19A9C2F}"/>
                  </a:ext>
                </a:extLst>
              </p:cNvPr>
              <p:cNvSpPr txBox="1"/>
              <p:nvPr/>
            </p:nvSpPr>
            <p:spPr>
              <a:xfrm>
                <a:off x="6126403" y="2643915"/>
                <a:ext cx="188176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功能專區</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16" name="橢圓 15">
              <a:extLst>
                <a:ext uri="{FF2B5EF4-FFF2-40B4-BE49-F238E27FC236}">
                  <a16:creationId xmlns:a16="http://schemas.microsoft.com/office/drawing/2014/main" id="{E1E14D5D-4F7A-4892-9154-C56A90FB645D}"/>
                </a:ext>
              </a:extLst>
            </p:cNvPr>
            <p:cNvSpPr/>
            <p:nvPr/>
          </p:nvSpPr>
          <p:spPr>
            <a:xfrm>
              <a:off x="5078558" y="118153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nvGrpSpPr>
            <p:cNvPr id="17" name="群組 16"/>
            <p:cNvGrpSpPr/>
            <p:nvPr/>
          </p:nvGrpSpPr>
          <p:grpSpPr>
            <a:xfrm>
              <a:off x="3483428" y="2358543"/>
              <a:ext cx="5984652" cy="377814"/>
              <a:chOff x="4049206" y="2643915"/>
              <a:chExt cx="5466980" cy="377814"/>
            </a:xfrm>
          </p:grpSpPr>
          <p:sp>
            <p:nvSpPr>
              <p:cNvPr id="18" name="圓角矩形 17"/>
              <p:cNvSpPr/>
              <p:nvPr/>
            </p:nvSpPr>
            <p:spPr>
              <a:xfrm>
                <a:off x="4049206" y="2693548"/>
                <a:ext cx="1302963"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9" name="圖片 18">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rot="16200000">
                <a:off x="5423502" y="2645979"/>
                <a:ext cx="364382" cy="387117"/>
              </a:xfrm>
              <a:prstGeom prst="rect">
                <a:avLst/>
              </a:prstGeom>
            </p:spPr>
          </p:pic>
          <p:sp>
            <p:nvSpPr>
              <p:cNvPr id="20" name="Google Shape;659;p95">
                <a:extLst>
                  <a:ext uri="{FF2B5EF4-FFF2-40B4-BE49-F238E27FC236}">
                    <a16:creationId xmlns:a16="http://schemas.microsoft.com/office/drawing/2014/main" id="{7E4706B0-B811-407D-8C39-2077D19A9C2F}"/>
                  </a:ext>
                </a:extLst>
              </p:cNvPr>
              <p:cNvSpPr txBox="1"/>
              <p:nvPr/>
            </p:nvSpPr>
            <p:spPr>
              <a:xfrm>
                <a:off x="6126402" y="2643915"/>
                <a:ext cx="338978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lang="zh-TW" altLang="en-US" b="1" dirty="0">
                    <a:solidFill>
                      <a:srgbClr val="FF0000"/>
                    </a:solidFill>
                    <a:latin typeface="Microsoft JhengHei"/>
                    <a:ea typeface="Microsoft JhengHei"/>
                    <a:cs typeface="Microsoft JhengHei"/>
                    <a:sym typeface="Microsoft JhengHei"/>
                  </a:rPr>
                  <a:t>初任教師輔導</a:t>
                </a:r>
                <a:r>
                  <a:rPr lang="en-US" altLang="zh-TW" b="1" dirty="0">
                    <a:solidFill>
                      <a:srgbClr val="FF0000"/>
                    </a:solidFill>
                    <a:latin typeface="Microsoft JhengHei"/>
                    <a:ea typeface="Microsoft JhengHei"/>
                    <a:cs typeface="Microsoft JhengHei"/>
                    <a:sym typeface="Microsoft JhengHei"/>
                  </a:rPr>
                  <a:t>-</a:t>
                </a:r>
                <a:r>
                  <a:rPr lang="zh-TW" altLang="en-US" b="1" dirty="0">
                    <a:solidFill>
                      <a:srgbClr val="FF0000"/>
                    </a:solidFill>
                    <a:latin typeface="Microsoft JhengHei"/>
                    <a:ea typeface="Microsoft JhengHei"/>
                    <a:cs typeface="Microsoft JhengHei"/>
                    <a:sym typeface="Microsoft JhengHei"/>
                  </a:rPr>
                  <a:t>薪傳教師</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21" name="橢圓 20">
              <a:extLst>
                <a:ext uri="{FF2B5EF4-FFF2-40B4-BE49-F238E27FC236}">
                  <a16:creationId xmlns:a16="http://schemas.microsoft.com/office/drawing/2014/main" id="{E1E14D5D-4F7A-4892-9154-C56A90FB645D}"/>
                </a:ext>
              </a:extLst>
            </p:cNvPr>
            <p:cNvSpPr/>
            <p:nvPr/>
          </p:nvSpPr>
          <p:spPr>
            <a:xfrm>
              <a:off x="5464830" y="224436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94226235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b="1" dirty="0">
                <a:latin typeface="微軟正黑體" panose="020B0604030504040204" pitchFamily="34" charset="-120"/>
                <a:ea typeface="微軟正黑體" panose="020B0604030504040204" pitchFamily="34" charset="-120"/>
                <a:cs typeface="Microsoft JhengHei"/>
              </a:rPr>
              <a:t>(1/3)</a:t>
            </a:r>
            <a:endParaRPr lang="zh-TW" altLang="en-US" b="1" dirty="0">
              <a:latin typeface="微軟正黑體" panose="020B0604030504040204" pitchFamily="34" charset="-120"/>
              <a:ea typeface="微軟正黑體" panose="020B0604030504040204" pitchFamily="34" charset="-120"/>
              <a:cs typeface="Microsoft JhengHei"/>
            </a:endParaRPr>
          </a:p>
        </p:txBody>
      </p:sp>
      <p:grpSp>
        <p:nvGrpSpPr>
          <p:cNvPr id="12" name="群組 11"/>
          <p:cNvGrpSpPr/>
          <p:nvPr/>
        </p:nvGrpSpPr>
        <p:grpSpPr>
          <a:xfrm>
            <a:off x="1026365" y="1491830"/>
            <a:ext cx="10139269" cy="4904276"/>
            <a:chOff x="1026365" y="1491830"/>
            <a:chExt cx="10139269" cy="4904276"/>
          </a:xfrm>
        </p:grpSpPr>
        <p:pic>
          <p:nvPicPr>
            <p:cNvPr id="6" name="圖片 5"/>
            <p:cNvPicPr>
              <a:picLocks noChangeAspect="1"/>
            </p:cNvPicPr>
            <p:nvPr/>
          </p:nvPicPr>
          <p:blipFill>
            <a:blip r:embed="rId3"/>
            <a:stretch>
              <a:fillRect/>
            </a:stretch>
          </p:blipFill>
          <p:spPr>
            <a:xfrm>
              <a:off x="1026365" y="1491830"/>
              <a:ext cx="10139269" cy="4904276"/>
            </a:xfrm>
            <a:prstGeom prst="rect">
              <a:avLst/>
            </a:prstGeom>
            <a:ln>
              <a:solidFill>
                <a:schemeClr val="tx1"/>
              </a:solidFill>
            </a:ln>
          </p:spPr>
        </p:pic>
        <p:sp>
          <p:nvSpPr>
            <p:cNvPr id="5" name="圓角矩形 4"/>
            <p:cNvSpPr/>
            <p:nvPr/>
          </p:nvSpPr>
          <p:spPr>
            <a:xfrm>
              <a:off x="2653990" y="2352906"/>
              <a:ext cx="3098038" cy="15373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橢圓形圖說文字 8"/>
            <p:cNvSpPr/>
            <p:nvPr/>
          </p:nvSpPr>
          <p:spPr>
            <a:xfrm>
              <a:off x="6096000" y="3628222"/>
              <a:ext cx="4612888" cy="1958109"/>
            </a:xfrm>
            <a:prstGeom prst="wedgeEllipseCallout">
              <a:avLst>
                <a:gd name="adj1" fmla="val -54767"/>
                <a:gd name="adj2" fmla="val -40674"/>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路徑：首頁</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功能專區</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初任教師輔導</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薪傳教師</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申請</a:t>
              </a:r>
              <a:endPar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10" name="圖片 9">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a:off x="4646505" y="4041174"/>
              <a:ext cx="395443" cy="487742"/>
            </a:xfrm>
            <a:prstGeom prst="rect">
              <a:avLst/>
            </a:prstGeom>
          </p:spPr>
        </p:pic>
        <p:sp>
          <p:nvSpPr>
            <p:cNvPr id="11" name="Google Shape;659;p95">
              <a:extLst>
                <a:ext uri="{FF2B5EF4-FFF2-40B4-BE49-F238E27FC236}">
                  <a16:creationId xmlns:a16="http://schemas.microsoft.com/office/drawing/2014/main" id="{7E4706B0-B811-407D-8C39-2077D19A9C2F}"/>
                </a:ext>
              </a:extLst>
            </p:cNvPr>
            <p:cNvSpPr txBox="1"/>
            <p:nvPr/>
          </p:nvSpPr>
          <p:spPr>
            <a:xfrm>
              <a:off x="3988849" y="4607277"/>
              <a:ext cx="1763179" cy="37184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申請</a:t>
              </a:r>
            </a:p>
          </p:txBody>
        </p:sp>
      </p:gr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69064844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5" name="圖片 4"/>
          <p:cNvPicPr>
            <a:picLocks noChangeAspect="1"/>
          </p:cNvPicPr>
          <p:nvPr/>
        </p:nvPicPr>
        <p:blipFill>
          <a:blip r:embed="rId3"/>
          <a:stretch>
            <a:fillRect/>
          </a:stretch>
        </p:blipFill>
        <p:spPr>
          <a:xfrm>
            <a:off x="225456" y="2040163"/>
            <a:ext cx="11741088" cy="2660027"/>
          </a:xfrm>
          <a:prstGeom prst="rect">
            <a:avLst/>
          </a:prstGeom>
          <a:ln>
            <a:solidFill>
              <a:schemeClr val="tx1"/>
            </a:solidFill>
          </a:ln>
        </p:spPr>
      </p:pic>
      <p:sp>
        <p:nvSpPr>
          <p:cNvPr id="2"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b="1" dirty="0">
                <a:latin typeface="微軟正黑體" panose="020B0604030504040204" pitchFamily="34" charset="-120"/>
                <a:ea typeface="微軟正黑體" panose="020B0604030504040204" pitchFamily="34" charset="-120"/>
                <a:cs typeface="Microsoft JhengHei"/>
              </a:rPr>
              <a:t>(2/3)</a:t>
            </a:r>
            <a:endParaRPr lang="zh-TW" altLang="en-US" b="1" dirty="0">
              <a:latin typeface="微軟正黑體" panose="020B0604030504040204" pitchFamily="34" charset="-120"/>
              <a:ea typeface="微軟正黑體" panose="020B0604030504040204" pitchFamily="34" charset="-120"/>
              <a:cs typeface="Microsoft JhengHei"/>
            </a:endParaRPr>
          </a:p>
        </p:txBody>
      </p:sp>
      <p:grpSp>
        <p:nvGrpSpPr>
          <p:cNvPr id="8" name="群組 7"/>
          <p:cNvGrpSpPr/>
          <p:nvPr/>
        </p:nvGrpSpPr>
        <p:grpSpPr>
          <a:xfrm>
            <a:off x="5181600" y="3370175"/>
            <a:ext cx="1743587" cy="1341081"/>
            <a:chOff x="5418745" y="4632195"/>
            <a:chExt cx="1743587" cy="1354613"/>
          </a:xfrm>
        </p:grpSpPr>
        <p:sp>
          <p:nvSpPr>
            <p:cNvPr id="4" name="圓角矩形 3"/>
            <p:cNvSpPr/>
            <p:nvPr/>
          </p:nvSpPr>
          <p:spPr>
            <a:xfrm>
              <a:off x="5418745" y="4632195"/>
              <a:ext cx="1743587" cy="39588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9" name="圖片 8">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a:off x="6048896" y="5095773"/>
              <a:ext cx="364382" cy="449431"/>
            </a:xfrm>
            <a:prstGeom prst="rect">
              <a:avLst/>
            </a:prstGeom>
          </p:spPr>
        </p:pic>
        <p:sp>
          <p:nvSpPr>
            <p:cNvPr id="10" name="Google Shape;659;p95">
              <a:extLst>
                <a:ext uri="{FF2B5EF4-FFF2-40B4-BE49-F238E27FC236}">
                  <a16:creationId xmlns:a16="http://schemas.microsoft.com/office/drawing/2014/main" id="{7E4706B0-B811-407D-8C39-2077D19A9C2F}"/>
                </a:ext>
              </a:extLst>
            </p:cNvPr>
            <p:cNvSpPr txBox="1"/>
            <p:nvPr/>
          </p:nvSpPr>
          <p:spPr>
            <a:xfrm>
              <a:off x="5418745" y="5635071"/>
              <a:ext cx="1624685" cy="351737"/>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申請</a:t>
              </a:r>
            </a:p>
          </p:txBody>
        </p:sp>
      </p:gr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07325348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99099"/>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b="1" dirty="0">
                <a:latin typeface="微軟正黑體" panose="020B0604030504040204" pitchFamily="34" charset="-120"/>
                <a:ea typeface="微軟正黑體" panose="020B0604030504040204" pitchFamily="34" charset="-120"/>
                <a:cs typeface="Microsoft JhengHei"/>
              </a:rPr>
              <a:t>(3/3)</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1068700" y="1424662"/>
            <a:ext cx="10054600" cy="5114250"/>
            <a:chOff x="1068700" y="1424662"/>
            <a:chExt cx="10054600" cy="5114250"/>
          </a:xfrm>
        </p:grpSpPr>
        <p:pic>
          <p:nvPicPr>
            <p:cNvPr id="4" name="圖片 3"/>
            <p:cNvPicPr>
              <a:picLocks noChangeAspect="1"/>
            </p:cNvPicPr>
            <p:nvPr/>
          </p:nvPicPr>
          <p:blipFill>
            <a:blip r:embed="rId3"/>
            <a:stretch>
              <a:fillRect/>
            </a:stretch>
          </p:blipFill>
          <p:spPr>
            <a:xfrm>
              <a:off x="1068700" y="1424662"/>
              <a:ext cx="10054600" cy="5114250"/>
            </a:xfrm>
            <a:prstGeom prst="rect">
              <a:avLst/>
            </a:prstGeom>
            <a:ln>
              <a:solidFill>
                <a:schemeClr val="tx1"/>
              </a:solidFill>
            </a:ln>
          </p:spPr>
        </p:pic>
        <p:sp>
          <p:nvSpPr>
            <p:cNvPr id="9" name="圓角矩形 8"/>
            <p:cNvSpPr/>
            <p:nvPr/>
          </p:nvSpPr>
          <p:spPr>
            <a:xfrm>
              <a:off x="2687444" y="3501169"/>
              <a:ext cx="7159084" cy="56871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橢圓形圖說文字 9"/>
            <p:cNvSpPr/>
            <p:nvPr/>
          </p:nvSpPr>
          <p:spPr>
            <a:xfrm>
              <a:off x="5468670" y="2046531"/>
              <a:ext cx="4954563" cy="740209"/>
            </a:xfrm>
            <a:prstGeom prst="wedgeEllipseCallout">
              <a:avLst>
                <a:gd name="adj1" fmla="val -34398"/>
                <a:gd name="adj2" fmla="val 10664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可查看</a:t>
              </a:r>
              <a:r>
                <a:rPr kumimoji="0" lang="zh-TW" altLang="en-US" sz="21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縣市政府相關訊息</a:t>
              </a:r>
              <a:endPar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340931023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127652"/>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(1/17)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4" name="群組 3"/>
          <p:cNvGrpSpPr/>
          <p:nvPr/>
        </p:nvGrpSpPr>
        <p:grpSpPr>
          <a:xfrm>
            <a:off x="1068700" y="1424662"/>
            <a:ext cx="10054600" cy="5114250"/>
            <a:chOff x="1068700" y="1424662"/>
            <a:chExt cx="10054600" cy="5114250"/>
          </a:xfrm>
        </p:grpSpPr>
        <p:pic>
          <p:nvPicPr>
            <p:cNvPr id="12" name="圖片 11"/>
            <p:cNvPicPr>
              <a:picLocks noChangeAspect="1"/>
            </p:cNvPicPr>
            <p:nvPr/>
          </p:nvPicPr>
          <p:blipFill>
            <a:blip r:embed="rId3"/>
            <a:stretch>
              <a:fillRect/>
            </a:stretch>
          </p:blipFill>
          <p:spPr>
            <a:xfrm>
              <a:off x="1068700" y="1424662"/>
              <a:ext cx="10054600" cy="5114250"/>
            </a:xfrm>
            <a:prstGeom prst="rect">
              <a:avLst/>
            </a:prstGeom>
            <a:ln>
              <a:solidFill>
                <a:schemeClr val="tx1"/>
              </a:solidFill>
            </a:ln>
          </p:spPr>
        </p:pic>
        <p:sp>
          <p:nvSpPr>
            <p:cNvPr id="13" name="矩形 12">
              <a:extLst>
                <a:ext uri="{FF2B5EF4-FFF2-40B4-BE49-F238E27FC236}">
                  <a16:creationId xmlns:a16="http://schemas.microsoft.com/office/drawing/2014/main" id="{4B99C89D-9CF7-4E0B-90E6-8F9FE3EE1577}"/>
                </a:ext>
              </a:extLst>
            </p:cNvPr>
            <p:cNvSpPr/>
            <p:nvPr/>
          </p:nvSpPr>
          <p:spPr>
            <a:xfrm>
              <a:off x="8687002" y="3462238"/>
              <a:ext cx="2261794" cy="457074"/>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填寫表單</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5" name="向下箭號 5">
              <a:extLst>
                <a:ext uri="{FF2B5EF4-FFF2-40B4-BE49-F238E27FC236}">
                  <a16:creationId xmlns:a16="http://schemas.microsoft.com/office/drawing/2014/main" id="{18B44FD9-0A65-40FA-B909-08BF95F16747}"/>
                </a:ext>
              </a:extLst>
            </p:cNvPr>
            <p:cNvSpPr/>
            <p:nvPr/>
          </p:nvSpPr>
          <p:spPr>
            <a:xfrm>
              <a:off x="9601587" y="4023621"/>
              <a:ext cx="506066" cy="38213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圓角矩形 6">
              <a:extLst>
                <a:ext uri="{FF2B5EF4-FFF2-40B4-BE49-F238E27FC236}">
                  <a16:creationId xmlns:a16="http://schemas.microsoft.com/office/drawing/2014/main" id="{6AB150F1-4421-4263-BB33-D0ADD291346F}"/>
                </a:ext>
              </a:extLst>
            </p:cNvPr>
            <p:cNvSpPr/>
            <p:nvPr/>
          </p:nvSpPr>
          <p:spPr>
            <a:xfrm>
              <a:off x="9516086" y="4510061"/>
              <a:ext cx="687279" cy="30726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圓角矩形 9"/>
            <p:cNvSpPr/>
            <p:nvPr/>
          </p:nvSpPr>
          <p:spPr>
            <a:xfrm>
              <a:off x="2720645" y="2564690"/>
              <a:ext cx="843193" cy="46859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橢圓形圖說文字 10"/>
            <p:cNvSpPr/>
            <p:nvPr/>
          </p:nvSpPr>
          <p:spPr>
            <a:xfrm>
              <a:off x="3656037" y="1995918"/>
              <a:ext cx="4954563" cy="740209"/>
            </a:xfrm>
            <a:prstGeom prst="wedgeEllipseCallout">
              <a:avLst>
                <a:gd name="adj1" fmla="val -50042"/>
                <a:gd name="adj2" fmla="val 51346"/>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未送出儲存規劃配對</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100" b="1" dirty="0">
                  <a:solidFill>
                    <a:prstClr val="black"/>
                  </a:solidFill>
                  <a:latin typeface="微軟正黑體" panose="020B0604030504040204" pitchFamily="34" charset="-120"/>
                  <a:ea typeface="微軟正黑體" panose="020B0604030504040204" pitchFamily="34" charset="-120"/>
                </a:rPr>
                <a:t>狀態為</a:t>
              </a:r>
              <a:r>
                <a:rPr lang="zh-TW" altLang="en-US" sz="2100" b="1" dirty="0">
                  <a:solidFill>
                    <a:srgbClr val="FF0000"/>
                  </a:solidFill>
                  <a:latin typeface="微軟正黑體" panose="020B0604030504040204" pitchFamily="34" charset="-120"/>
                  <a:ea typeface="微軟正黑體" panose="020B0604030504040204" pitchFamily="34" charset="-120"/>
                </a:rPr>
                <a:t>規劃配對</a:t>
              </a:r>
              <a:endPar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22699417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7" name="群組 6"/>
          <p:cNvGrpSpPr/>
          <p:nvPr/>
        </p:nvGrpSpPr>
        <p:grpSpPr>
          <a:xfrm>
            <a:off x="2393656" y="1519616"/>
            <a:ext cx="7404687" cy="5201859"/>
            <a:chOff x="2393656" y="1519616"/>
            <a:chExt cx="7404687" cy="5201859"/>
          </a:xfrm>
        </p:grpSpPr>
        <p:pic>
          <p:nvPicPr>
            <p:cNvPr id="5" name="圖片 4"/>
            <p:cNvPicPr>
              <a:picLocks noChangeAspect="1"/>
            </p:cNvPicPr>
            <p:nvPr/>
          </p:nvPicPr>
          <p:blipFill>
            <a:blip r:embed="rId3"/>
            <a:stretch>
              <a:fillRect/>
            </a:stretch>
          </p:blipFill>
          <p:spPr>
            <a:xfrm>
              <a:off x="2393656" y="1519616"/>
              <a:ext cx="7404687" cy="5201859"/>
            </a:xfrm>
            <a:prstGeom prst="rect">
              <a:avLst/>
            </a:prstGeom>
            <a:ln>
              <a:solidFill>
                <a:schemeClr val="tx1"/>
              </a:solidFill>
            </a:ln>
          </p:spPr>
        </p:pic>
        <p:sp>
          <p:nvSpPr>
            <p:cNvPr id="16" name="圓角矩形 4">
              <a:extLst>
                <a:ext uri="{FF2B5EF4-FFF2-40B4-BE49-F238E27FC236}">
                  <a16:creationId xmlns:a16="http://schemas.microsoft.com/office/drawing/2014/main" id="{2CF8C781-EAEE-4EE7-B741-86592A2A2E40}"/>
                </a:ext>
              </a:extLst>
            </p:cNvPr>
            <p:cNvSpPr/>
            <p:nvPr/>
          </p:nvSpPr>
          <p:spPr>
            <a:xfrm>
              <a:off x="3317423" y="3670495"/>
              <a:ext cx="2079768" cy="199432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7" name="矩形 16">
              <a:extLst>
                <a:ext uri="{FF2B5EF4-FFF2-40B4-BE49-F238E27FC236}">
                  <a16:creationId xmlns:a16="http://schemas.microsoft.com/office/drawing/2014/main" id="{D3B1EDB5-7B8A-42E9-B43D-12FB4365BE62}"/>
                </a:ext>
              </a:extLst>
            </p:cNvPr>
            <p:cNvSpPr/>
            <p:nvPr/>
          </p:nvSpPr>
          <p:spPr>
            <a:xfrm>
              <a:off x="3258139" y="2275351"/>
              <a:ext cx="2313242" cy="90390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點選已登入的欄位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可從下拉選單選擇</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薪傳教師</a:t>
              </a:r>
            </a:p>
          </p:txBody>
        </p:sp>
        <p:sp>
          <p:nvSpPr>
            <p:cNvPr id="29" name="向右箭號 9">
              <a:extLst>
                <a:ext uri="{FF2B5EF4-FFF2-40B4-BE49-F238E27FC236}">
                  <a16:creationId xmlns:a16="http://schemas.microsoft.com/office/drawing/2014/main" id="{0D031ACF-3B98-4867-B7E0-07F03EE1AD6B}"/>
                </a:ext>
              </a:extLst>
            </p:cNvPr>
            <p:cNvSpPr/>
            <p:nvPr/>
          </p:nvSpPr>
          <p:spPr>
            <a:xfrm rot="5400000">
              <a:off x="4248957" y="3222945"/>
              <a:ext cx="331607" cy="40632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33" name="標題 1">
            <a:extLst>
              <a:ext uri="{FF2B5EF4-FFF2-40B4-BE49-F238E27FC236}">
                <a16:creationId xmlns:a16="http://schemas.microsoft.com/office/drawing/2014/main" id="{F41F0274-0F32-41B1-9842-FA561512B929}"/>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(2/17)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12" name="圓角矩形 4">
            <a:extLst>
              <a:ext uri="{FF2B5EF4-FFF2-40B4-BE49-F238E27FC236}">
                <a16:creationId xmlns:a16="http://schemas.microsoft.com/office/drawing/2014/main" id="{2CF8C781-EAEE-4EE7-B741-86592A2A2E40}"/>
              </a:ext>
            </a:extLst>
          </p:cNvPr>
          <p:cNvSpPr/>
          <p:nvPr/>
        </p:nvSpPr>
        <p:spPr>
          <a:xfrm>
            <a:off x="2955073" y="3670495"/>
            <a:ext cx="362350" cy="53351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41459230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457790" y="1554163"/>
            <a:ext cx="7276420" cy="5167312"/>
          </a:xfrm>
          <a:prstGeom prst="rect">
            <a:avLst/>
          </a:prstGeom>
          <a:ln>
            <a:solidFill>
              <a:schemeClr val="tx1"/>
            </a:solidFill>
          </a:ln>
        </p:spPr>
      </p:pic>
      <p:sp>
        <p:nvSpPr>
          <p:cNvPr id="4" name="投影片編號版面配置區 3"/>
          <p:cNvSpPr>
            <a:spLocks noGrp="1"/>
          </p:cNvSpPr>
          <p:nvPr>
            <p:ph type="sldNum" sz="quarter" idx="12"/>
          </p:nvPr>
        </p:nvSpPr>
        <p:spPr/>
        <p:txBody>
          <a:bodyPr/>
          <a:lstStyle/>
          <a:p>
            <a:fld id="{C98B0329-BC65-4823-89B4-AE17299752F4}" type="slidenum">
              <a:rPr lang="zh-TW" altLang="en-US" smtClean="0"/>
              <a:t>9</a:t>
            </a:fld>
            <a:endParaRPr lang="zh-TW" altLang="en-US"/>
          </a:p>
        </p:txBody>
      </p:sp>
      <p:sp>
        <p:nvSpPr>
          <p:cNvPr id="7" name="標題 1">
            <a:extLst>
              <a:ext uri="{FF2B5EF4-FFF2-40B4-BE49-F238E27FC236}">
                <a16:creationId xmlns:a16="http://schemas.microsoft.com/office/drawing/2014/main" id="{F41F0274-0F32-41B1-9842-FA561512B929}"/>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(3/17)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8" name="圓角矩形 4">
            <a:extLst>
              <a:ext uri="{FF2B5EF4-FFF2-40B4-BE49-F238E27FC236}">
                <a16:creationId xmlns:a16="http://schemas.microsoft.com/office/drawing/2014/main" id="{2CF8C781-EAEE-4EE7-B741-86592A2A2E40}"/>
              </a:ext>
            </a:extLst>
          </p:cNvPr>
          <p:cNvSpPr/>
          <p:nvPr/>
        </p:nvSpPr>
        <p:spPr>
          <a:xfrm>
            <a:off x="3353192" y="3718034"/>
            <a:ext cx="2155510" cy="90972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D3B1EDB5-7B8A-42E9-B43D-12FB4365BE62}"/>
              </a:ext>
            </a:extLst>
          </p:cNvPr>
          <p:cNvSpPr/>
          <p:nvPr/>
        </p:nvSpPr>
        <p:spPr>
          <a:xfrm>
            <a:off x="561500" y="3468666"/>
            <a:ext cx="2290461" cy="1043050"/>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或是輸入</a:t>
            </a:r>
            <a:r>
              <a:rPr lang="zh-TW" altLang="en-US" b="1" dirty="0">
                <a:solidFill>
                  <a:srgbClr val="FF0000"/>
                </a:solidFill>
                <a:latin typeface="微軟正黑體" panose="020B0604030504040204" pitchFamily="34" charset="-120"/>
                <a:ea typeface="微軟正黑體" panose="020B0604030504040204" pitchFamily="34" charset="-120"/>
              </a:rPr>
              <a:t>薪傳教師</a:t>
            </a:r>
            <a:endParaRPr lang="en-US" altLang="zh-TW" b="1" dirty="0">
              <a:solidFill>
                <a:srgbClr val="FF0000"/>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姓名搜尋後選擇該</a:t>
            </a:r>
            <a:endParaRPr lang="en-US" altLang="zh-TW" b="1" dirty="0">
              <a:solidFill>
                <a:prstClr val="black"/>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rgbClr val="FF0000"/>
                </a:solidFill>
                <a:latin typeface="微軟正黑體" panose="020B0604030504040204" pitchFamily="34" charset="-120"/>
                <a:ea typeface="微軟正黑體" panose="020B0604030504040204" pitchFamily="34" charset="-120"/>
              </a:rPr>
              <a:t>薪傳教師</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endParaRPr>
          </a:p>
        </p:txBody>
      </p:sp>
      <p:sp>
        <p:nvSpPr>
          <p:cNvPr id="10" name="向右箭號 9">
            <a:extLst>
              <a:ext uri="{FF2B5EF4-FFF2-40B4-BE49-F238E27FC236}">
                <a16:creationId xmlns:a16="http://schemas.microsoft.com/office/drawing/2014/main" id="{0D031ACF-3B98-4867-B7E0-07F03EE1AD6B}"/>
              </a:ext>
            </a:extLst>
          </p:cNvPr>
          <p:cNvSpPr/>
          <p:nvPr/>
        </p:nvSpPr>
        <p:spPr>
          <a:xfrm>
            <a:off x="2938733" y="3878228"/>
            <a:ext cx="346690" cy="45738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64968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1966965" y="1635531"/>
            <a:ext cx="7498508" cy="5085944"/>
          </a:xfrm>
          <a:prstGeom prst="rect">
            <a:avLst/>
          </a:prstGeom>
          <a:ln>
            <a:solidFill>
              <a:schemeClr val="tx1"/>
            </a:solidFill>
          </a:ln>
        </p:spPr>
      </p:pic>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D0C1386A-8867-4C29-BDEA-19D38203A5D5}"/>
              </a:ext>
            </a:extLst>
          </p:cNvPr>
          <p:cNvSpPr/>
          <p:nvPr/>
        </p:nvSpPr>
        <p:spPr>
          <a:xfrm>
            <a:off x="7105040" y="2779719"/>
            <a:ext cx="2367945" cy="956267"/>
          </a:xfrm>
          <a:prstGeom prst="rect">
            <a:avLst/>
          </a:prstGeom>
          <a:solidFill>
            <a:sysClr val="window" lastClr="FFFFFF"/>
          </a:solidFill>
          <a:ln w="381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依序填入薪傳教師的</a:t>
            </a:r>
            <a:endParaRPr kumimoji="0" lang="en-US" altLang="zh-TW"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正式教學年資</a:t>
            </a:r>
            <a:endParaRPr kumimoji="0" lang="en-US" altLang="zh-TW"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資格、身分別</a:t>
            </a:r>
          </a:p>
        </p:txBody>
      </p:sp>
      <p:sp>
        <p:nvSpPr>
          <p:cNvPr id="16" name="圓角矩形 7">
            <a:extLst>
              <a:ext uri="{FF2B5EF4-FFF2-40B4-BE49-F238E27FC236}">
                <a16:creationId xmlns:a16="http://schemas.microsoft.com/office/drawing/2014/main" id="{32693D36-F878-4087-B312-1DA073A3F19B}"/>
              </a:ext>
            </a:extLst>
          </p:cNvPr>
          <p:cNvSpPr/>
          <p:nvPr/>
        </p:nvSpPr>
        <p:spPr>
          <a:xfrm>
            <a:off x="5062654" y="2422895"/>
            <a:ext cx="1307130" cy="3735658"/>
          </a:xfrm>
          <a:prstGeom prst="roundRect">
            <a:avLst/>
          </a:prstGeom>
          <a:noFill/>
          <a:ln w="5715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7" name="向左箭號 8">
            <a:extLst>
              <a:ext uri="{FF2B5EF4-FFF2-40B4-BE49-F238E27FC236}">
                <a16:creationId xmlns:a16="http://schemas.microsoft.com/office/drawing/2014/main" id="{72F85823-8574-4D0C-9E33-5D24C7DC010C}"/>
              </a:ext>
            </a:extLst>
          </p:cNvPr>
          <p:cNvSpPr/>
          <p:nvPr/>
        </p:nvSpPr>
        <p:spPr>
          <a:xfrm>
            <a:off x="6509613" y="2905078"/>
            <a:ext cx="511860" cy="437480"/>
          </a:xfrm>
          <a:prstGeom prst="leftArrow">
            <a:avLst/>
          </a:prstGeom>
          <a:solidFill>
            <a:srgbClr val="FF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9" name="橢圓形圖說文字 16">
            <a:extLst>
              <a:ext uri="{FF2B5EF4-FFF2-40B4-BE49-F238E27FC236}">
                <a16:creationId xmlns:a16="http://schemas.microsoft.com/office/drawing/2014/main" id="{6701FBBC-CF3B-46E1-8B21-571FF1A5C393}"/>
              </a:ext>
            </a:extLst>
          </p:cNvPr>
          <p:cNvSpPr/>
          <p:nvPr/>
        </p:nvSpPr>
        <p:spPr>
          <a:xfrm>
            <a:off x="6765543" y="4426389"/>
            <a:ext cx="3597657" cy="858824"/>
          </a:xfrm>
          <a:prstGeom prst="wedgeEllipseCallout">
            <a:avLst>
              <a:gd name="adj1" fmla="val -39544"/>
              <a:gd name="adj2" fmla="val 67788"/>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依據縣市收件填寫全部或部分內容</a:t>
            </a:r>
          </a:p>
        </p:txBody>
      </p:sp>
      <p:sp>
        <p:nvSpPr>
          <p:cNvPr id="23" name="標題 1">
            <a:extLst>
              <a:ext uri="{FF2B5EF4-FFF2-40B4-BE49-F238E27FC236}">
                <a16:creationId xmlns:a16="http://schemas.microsoft.com/office/drawing/2014/main" id="{ABBA2D5E-9F6D-4DFB-BD8C-CAA3D1F076A8}"/>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(4/17)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Tree>
    <p:extLst>
      <p:ext uri="{BB962C8B-B14F-4D97-AF65-F5344CB8AC3E}">
        <p14:creationId xmlns:p14="http://schemas.microsoft.com/office/powerpoint/2010/main" val="161848340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30" name="標題 1">
            <a:extLst>
              <a:ext uri="{FF2B5EF4-FFF2-40B4-BE49-F238E27FC236}">
                <a16:creationId xmlns:a16="http://schemas.microsoft.com/office/drawing/2014/main" id="{AEFF7ED8-D9FA-45E3-9558-7C446551D4C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(5/17)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8" name="群組 7"/>
          <p:cNvGrpSpPr/>
          <p:nvPr/>
        </p:nvGrpSpPr>
        <p:grpSpPr>
          <a:xfrm>
            <a:off x="769116" y="1517996"/>
            <a:ext cx="9096751" cy="5203479"/>
            <a:chOff x="769116" y="1517996"/>
            <a:chExt cx="9096751" cy="5203479"/>
          </a:xfrm>
        </p:grpSpPr>
        <p:pic>
          <p:nvPicPr>
            <p:cNvPr id="4" name="圖片 3"/>
            <p:cNvPicPr>
              <a:picLocks noChangeAspect="1"/>
            </p:cNvPicPr>
            <p:nvPr/>
          </p:nvPicPr>
          <p:blipFill>
            <a:blip r:embed="rId3"/>
            <a:stretch>
              <a:fillRect/>
            </a:stretch>
          </p:blipFill>
          <p:spPr>
            <a:xfrm>
              <a:off x="2326132" y="1517996"/>
              <a:ext cx="7539735" cy="5203479"/>
            </a:xfrm>
            <a:prstGeom prst="rect">
              <a:avLst/>
            </a:prstGeom>
            <a:ln>
              <a:solidFill>
                <a:schemeClr val="tx1"/>
              </a:solidFill>
            </a:ln>
          </p:spPr>
        </p:pic>
        <p:sp>
          <p:nvSpPr>
            <p:cNvPr id="12" name="圓角矩形 5">
              <a:extLst>
                <a:ext uri="{FF2B5EF4-FFF2-40B4-BE49-F238E27FC236}">
                  <a16:creationId xmlns:a16="http://schemas.microsoft.com/office/drawing/2014/main" id="{C25653CB-89E1-40C5-8FDE-09F60F681314}"/>
                </a:ext>
              </a:extLst>
            </p:cNvPr>
            <p:cNvSpPr/>
            <p:nvPr/>
          </p:nvSpPr>
          <p:spPr>
            <a:xfrm>
              <a:off x="2699919" y="3684737"/>
              <a:ext cx="1850105" cy="8315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矩形 12">
              <a:extLst>
                <a:ext uri="{FF2B5EF4-FFF2-40B4-BE49-F238E27FC236}">
                  <a16:creationId xmlns:a16="http://schemas.microsoft.com/office/drawing/2014/main" id="{E5CA9491-4164-4A37-BC07-82B1804E8658}"/>
                </a:ext>
              </a:extLst>
            </p:cNvPr>
            <p:cNvSpPr/>
            <p:nvPr/>
          </p:nvSpPr>
          <p:spPr>
            <a:xfrm>
              <a:off x="2373831" y="2419062"/>
              <a:ext cx="2789184" cy="74163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在已登入的欄位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填入要配對的</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初任教師</a:t>
              </a:r>
            </a:p>
          </p:txBody>
        </p:sp>
        <p:sp>
          <p:nvSpPr>
            <p:cNvPr id="18" name="向下箭號 7">
              <a:extLst>
                <a:ext uri="{FF2B5EF4-FFF2-40B4-BE49-F238E27FC236}">
                  <a16:creationId xmlns:a16="http://schemas.microsoft.com/office/drawing/2014/main" id="{AC676561-9A65-4112-BB03-FCF475423EC3}"/>
                </a:ext>
              </a:extLst>
            </p:cNvPr>
            <p:cNvSpPr/>
            <p:nvPr/>
          </p:nvSpPr>
          <p:spPr>
            <a:xfrm>
              <a:off x="3249662" y="3237307"/>
              <a:ext cx="424532" cy="37081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9" name="圓角矩形 5">
              <a:extLst>
                <a:ext uri="{FF2B5EF4-FFF2-40B4-BE49-F238E27FC236}">
                  <a16:creationId xmlns:a16="http://schemas.microsoft.com/office/drawing/2014/main" id="{508ABFF8-05A2-4817-962E-9E49EA941666}"/>
                </a:ext>
              </a:extLst>
            </p:cNvPr>
            <p:cNvSpPr/>
            <p:nvPr/>
          </p:nvSpPr>
          <p:spPr>
            <a:xfrm>
              <a:off x="2546606" y="5858454"/>
              <a:ext cx="7210871" cy="35128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向下箭號 7">
              <a:extLst>
                <a:ext uri="{FF2B5EF4-FFF2-40B4-BE49-F238E27FC236}">
                  <a16:creationId xmlns:a16="http://schemas.microsoft.com/office/drawing/2014/main" id="{61BEBA54-7FBB-4A94-9639-F9D443CB7ACD}"/>
                </a:ext>
              </a:extLst>
            </p:cNvPr>
            <p:cNvSpPr/>
            <p:nvPr/>
          </p:nvSpPr>
          <p:spPr>
            <a:xfrm rot="17645402">
              <a:off x="1892615" y="5827578"/>
              <a:ext cx="424532" cy="37081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1" name="矩形 20">
              <a:extLst>
                <a:ext uri="{FF2B5EF4-FFF2-40B4-BE49-F238E27FC236}">
                  <a16:creationId xmlns:a16="http://schemas.microsoft.com/office/drawing/2014/main" id="{3577B74E-5E5A-4EB5-BCF7-95171C06764C}"/>
                </a:ext>
              </a:extLst>
            </p:cNvPr>
            <p:cNvSpPr/>
            <p:nvPr/>
          </p:nvSpPr>
          <p:spPr>
            <a:xfrm>
              <a:off x="1004384" y="4951205"/>
              <a:ext cx="2176194" cy="74163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向右滑動</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卷軸</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表單拖曳到最右邊</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23" name="橢圓 22">
              <a:extLst>
                <a:ext uri="{FF2B5EF4-FFF2-40B4-BE49-F238E27FC236}">
                  <a16:creationId xmlns:a16="http://schemas.microsoft.com/office/drawing/2014/main" id="{C4127A54-83A6-41C0-8E55-30A67E8E1A8F}"/>
                </a:ext>
              </a:extLst>
            </p:cNvPr>
            <p:cNvSpPr/>
            <p:nvPr/>
          </p:nvSpPr>
          <p:spPr>
            <a:xfrm>
              <a:off x="2092481" y="2165418"/>
              <a:ext cx="491993"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22" name="橢圓 21">
              <a:extLst>
                <a:ext uri="{FF2B5EF4-FFF2-40B4-BE49-F238E27FC236}">
                  <a16:creationId xmlns:a16="http://schemas.microsoft.com/office/drawing/2014/main" id="{E1E14D5D-4F7A-4892-9154-C56A90FB645D}"/>
                </a:ext>
              </a:extLst>
            </p:cNvPr>
            <p:cNvSpPr/>
            <p:nvPr/>
          </p:nvSpPr>
          <p:spPr>
            <a:xfrm>
              <a:off x="769116" y="4592859"/>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86873909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31" name="標題 1">
            <a:extLst>
              <a:ext uri="{FF2B5EF4-FFF2-40B4-BE49-F238E27FC236}">
                <a16:creationId xmlns:a16="http://schemas.microsoft.com/office/drawing/2014/main" id="{90F335A7-16BF-45A1-BBE2-DFCA81039B1A}"/>
              </a:ext>
            </a:extLst>
          </p:cNvPr>
          <p:cNvSpPr>
            <a:spLocks noGrp="1"/>
          </p:cNvSpPr>
          <p:nvPr>
            <p:ph type="title"/>
          </p:nvPr>
        </p:nvSpPr>
        <p:spPr>
          <a:xfrm>
            <a:off x="838200" y="144910"/>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(6/17)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9" name="群組 8"/>
          <p:cNvGrpSpPr/>
          <p:nvPr/>
        </p:nvGrpSpPr>
        <p:grpSpPr>
          <a:xfrm>
            <a:off x="345688" y="1319823"/>
            <a:ext cx="11462443" cy="5401651"/>
            <a:chOff x="345688" y="1319823"/>
            <a:chExt cx="11462443" cy="5401651"/>
          </a:xfrm>
        </p:grpSpPr>
        <p:pic>
          <p:nvPicPr>
            <p:cNvPr id="6" name="圖片 5"/>
            <p:cNvPicPr>
              <a:picLocks noChangeAspect="1"/>
            </p:cNvPicPr>
            <p:nvPr/>
          </p:nvPicPr>
          <p:blipFill>
            <a:blip r:embed="rId3"/>
            <a:stretch>
              <a:fillRect/>
            </a:stretch>
          </p:blipFill>
          <p:spPr>
            <a:xfrm>
              <a:off x="838199" y="1319823"/>
              <a:ext cx="7799323" cy="5401651"/>
            </a:xfrm>
            <a:prstGeom prst="rect">
              <a:avLst/>
            </a:prstGeom>
            <a:ln>
              <a:solidFill>
                <a:schemeClr val="tx1"/>
              </a:solidFill>
            </a:ln>
          </p:spPr>
        </p:pic>
        <p:sp>
          <p:nvSpPr>
            <p:cNvPr id="13" name="矩形 12">
              <a:extLst>
                <a:ext uri="{FF2B5EF4-FFF2-40B4-BE49-F238E27FC236}">
                  <a16:creationId xmlns:a16="http://schemas.microsoft.com/office/drawing/2014/main" id="{85D6382E-5CB8-4FB7-B306-468990197367}"/>
                </a:ext>
              </a:extLst>
            </p:cNvPr>
            <p:cNvSpPr/>
            <p:nvPr/>
          </p:nvSpPr>
          <p:spPr>
            <a:xfrm>
              <a:off x="8561383" y="1481909"/>
              <a:ext cx="3246748" cy="74679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學科領域</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可複選</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、職稱、</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到職學年度、正式教學年資</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4" name="圓角矩形 9">
              <a:extLst>
                <a:ext uri="{FF2B5EF4-FFF2-40B4-BE49-F238E27FC236}">
                  <a16:creationId xmlns:a16="http://schemas.microsoft.com/office/drawing/2014/main" id="{D796F705-F4AC-422E-BE0C-924259387313}"/>
                </a:ext>
              </a:extLst>
            </p:cNvPr>
            <p:cNvSpPr/>
            <p:nvPr/>
          </p:nvSpPr>
          <p:spPr>
            <a:xfrm>
              <a:off x="3311211" y="2251088"/>
              <a:ext cx="4851069" cy="363024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5" name="向下箭號 10">
              <a:extLst>
                <a:ext uri="{FF2B5EF4-FFF2-40B4-BE49-F238E27FC236}">
                  <a16:creationId xmlns:a16="http://schemas.microsoft.com/office/drawing/2014/main" id="{4D568C3A-849F-4AA9-9D0E-AA5067F140D3}"/>
                </a:ext>
              </a:extLst>
            </p:cNvPr>
            <p:cNvSpPr/>
            <p:nvPr/>
          </p:nvSpPr>
          <p:spPr>
            <a:xfrm rot="2595599">
              <a:off x="8002104" y="1732625"/>
              <a:ext cx="423832" cy="43192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4" name="圖片 3"/>
            <p:cNvPicPr>
              <a:picLocks noChangeAspect="1"/>
            </p:cNvPicPr>
            <p:nvPr/>
          </p:nvPicPr>
          <p:blipFill>
            <a:blip r:embed="rId4"/>
            <a:stretch>
              <a:fillRect/>
            </a:stretch>
          </p:blipFill>
          <p:spPr>
            <a:xfrm>
              <a:off x="4666300" y="2581742"/>
              <a:ext cx="5215543" cy="1884915"/>
            </a:xfrm>
            <a:prstGeom prst="rect">
              <a:avLst/>
            </a:prstGeom>
            <a:ln>
              <a:solidFill>
                <a:schemeClr val="tx1"/>
              </a:solidFill>
            </a:ln>
          </p:spPr>
        </p:pic>
        <p:sp>
          <p:nvSpPr>
            <p:cNvPr id="26" name="橢圓形圖說文字 1">
              <a:extLst>
                <a:ext uri="{FF2B5EF4-FFF2-40B4-BE49-F238E27FC236}">
                  <a16:creationId xmlns:a16="http://schemas.microsoft.com/office/drawing/2014/main" id="{198559D4-30B3-4110-9BC1-7D9DFE3A7DD6}"/>
                </a:ext>
              </a:extLst>
            </p:cNvPr>
            <p:cNvSpPr/>
            <p:nvPr/>
          </p:nvSpPr>
          <p:spPr>
            <a:xfrm>
              <a:off x="345688" y="4998668"/>
              <a:ext cx="3782348" cy="1203971"/>
            </a:xfrm>
            <a:prstGeom prst="wedgeEllipseCallout">
              <a:avLst>
                <a:gd name="adj1" fmla="val 57866"/>
                <a:gd name="adj2" fmla="val 22948"/>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srgbClr val="000000"/>
                  </a:solidFill>
                  <a:effectLst/>
                  <a:uLnTx/>
                  <a:uFillTx/>
                  <a:latin typeface="Microsoft JhengHei"/>
                  <a:ea typeface="Microsoft JhengHei"/>
                  <a:cs typeface="Microsoft JhengHei"/>
                  <a:sym typeface="Microsoft JhengHei"/>
                </a:rPr>
                <a:t>是否補充資料上傳</a:t>
              </a:r>
              <a:endParaRPr kumimoji="0" lang="en-US" altLang="zh-TW" sz="2400" b="1" i="0" u="none" strike="noStrike" kern="0" cap="none" spc="0" normalizeH="0" baseline="0" noProof="0" dirty="0">
                <a:ln>
                  <a:noFill/>
                </a:ln>
                <a:solidFill>
                  <a:srgbClr val="000000"/>
                </a:solidFill>
                <a:effectLst/>
                <a:uLnTx/>
                <a:uFillTx/>
                <a:latin typeface="Microsoft JhengHei"/>
                <a:ea typeface="Microsoft JhengHei"/>
                <a:cs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srgbClr val="000000"/>
                  </a:solidFill>
                  <a:effectLst/>
                  <a:uLnTx/>
                  <a:uFillTx/>
                  <a:latin typeface="Microsoft JhengHei"/>
                  <a:ea typeface="Microsoft JhengHei"/>
                  <a:cs typeface="Microsoft JhengHei"/>
                  <a:sym typeface="Microsoft JhengHei"/>
                </a:rPr>
                <a:t>依據各縣市規範</a:t>
              </a:r>
              <a:endParaRPr kumimoji="0" lang="zh-TW" altLang="en-US" sz="2400" b="0" i="0" u="none" strike="noStrike" kern="0" cap="none" spc="0" normalizeH="0" baseline="0" noProof="0" dirty="0">
                <a:ln>
                  <a:noFill/>
                </a:ln>
                <a:solidFill>
                  <a:srgbClr val="FFFFFF"/>
                </a:solidFill>
                <a:effectLst/>
                <a:uLnTx/>
                <a:uFillTx/>
                <a:latin typeface="Arial"/>
                <a:ea typeface="新細明體" panose="02020500000000000000" pitchFamily="18" charset="-120"/>
                <a:cs typeface="+mn-cs"/>
                <a:sym typeface="Arial"/>
              </a:endParaRPr>
            </a:p>
          </p:txBody>
        </p:sp>
        <p:sp>
          <p:nvSpPr>
            <p:cNvPr id="18" name="橢圓形圖說文字 1">
              <a:extLst>
                <a:ext uri="{FF2B5EF4-FFF2-40B4-BE49-F238E27FC236}">
                  <a16:creationId xmlns:a16="http://schemas.microsoft.com/office/drawing/2014/main" id="{198559D4-30B3-4110-9BC1-7D9DFE3A7DD6}"/>
                </a:ext>
              </a:extLst>
            </p:cNvPr>
            <p:cNvSpPr/>
            <p:nvPr/>
          </p:nvSpPr>
          <p:spPr>
            <a:xfrm flipH="1">
              <a:off x="7817116" y="2616896"/>
              <a:ext cx="2818175" cy="1121983"/>
            </a:xfrm>
            <a:prstGeom prst="wedgeEllipseCallout">
              <a:avLst>
                <a:gd name="adj1" fmla="val 57866"/>
                <a:gd name="adj2" fmla="val 22948"/>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srgbClr val="000000"/>
                  </a:solidFill>
                  <a:latin typeface="Microsoft JhengHei"/>
                  <a:ea typeface="Microsoft JhengHei"/>
                  <a:sym typeface="Microsoft JhengHei"/>
                </a:rPr>
                <a:t>學科領域為</a:t>
              </a:r>
              <a:endParaRPr lang="en-US" altLang="zh-TW" sz="2400" b="1" kern="0" dirty="0">
                <a:solidFill>
                  <a:srgbClr val="000000"/>
                </a:solidFill>
                <a:latin typeface="Microsoft JhengHei"/>
                <a:ea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srgbClr val="000000"/>
                  </a:solidFill>
                  <a:latin typeface="Microsoft JhengHei"/>
                  <a:ea typeface="Microsoft JhengHei"/>
                  <a:sym typeface="Microsoft JhengHei"/>
                </a:rPr>
                <a:t>下拉選單</a:t>
              </a:r>
              <a:endParaRPr kumimoji="0" lang="zh-TW" altLang="en-US" sz="2400" b="0" i="0" u="none" strike="noStrike" kern="0" cap="none" spc="0" normalizeH="0" baseline="0" noProof="0" dirty="0">
                <a:ln>
                  <a:noFill/>
                </a:ln>
                <a:solidFill>
                  <a:srgbClr val="FFFFFF"/>
                </a:solidFill>
                <a:effectLst/>
                <a:uLnTx/>
                <a:uFillTx/>
                <a:latin typeface="Arial"/>
                <a:ea typeface="新細明體" panose="02020500000000000000" pitchFamily="18" charset="-120"/>
                <a:cs typeface="+mn-cs"/>
                <a:sym typeface="Arial"/>
              </a:endParaRPr>
            </a:p>
          </p:txBody>
        </p:sp>
      </p:grpSp>
    </p:spTree>
    <p:extLst>
      <p:ext uri="{BB962C8B-B14F-4D97-AF65-F5344CB8AC3E}">
        <p14:creationId xmlns:p14="http://schemas.microsoft.com/office/powerpoint/2010/main" val="410554845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24" name="標題 1">
            <a:extLst>
              <a:ext uri="{FF2B5EF4-FFF2-40B4-BE49-F238E27FC236}">
                <a16:creationId xmlns:a16="http://schemas.microsoft.com/office/drawing/2014/main" id="{3DB15507-1C1B-4948-9F03-F0CDD0D8B9DF}"/>
              </a:ext>
            </a:extLst>
          </p:cNvPr>
          <p:cNvSpPr>
            <a:spLocks noGrp="1"/>
          </p:cNvSpPr>
          <p:nvPr>
            <p:ph type="title"/>
          </p:nvPr>
        </p:nvSpPr>
        <p:spPr>
          <a:xfrm>
            <a:off x="838200" y="53497"/>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(7/17)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5" name="群組 4"/>
          <p:cNvGrpSpPr/>
          <p:nvPr/>
        </p:nvGrpSpPr>
        <p:grpSpPr>
          <a:xfrm>
            <a:off x="302666" y="1379060"/>
            <a:ext cx="11789008" cy="4942534"/>
            <a:chOff x="302666" y="1379060"/>
            <a:chExt cx="11789008" cy="4942534"/>
          </a:xfrm>
        </p:grpSpPr>
        <p:pic>
          <p:nvPicPr>
            <p:cNvPr id="4" name="圖片 3"/>
            <p:cNvPicPr>
              <a:picLocks noChangeAspect="1"/>
            </p:cNvPicPr>
            <p:nvPr/>
          </p:nvPicPr>
          <p:blipFill>
            <a:blip r:embed="rId3"/>
            <a:stretch>
              <a:fillRect/>
            </a:stretch>
          </p:blipFill>
          <p:spPr>
            <a:xfrm>
              <a:off x="6883103" y="2472931"/>
              <a:ext cx="5208571" cy="2090226"/>
            </a:xfrm>
            <a:prstGeom prst="rect">
              <a:avLst/>
            </a:prstGeom>
            <a:ln>
              <a:solidFill>
                <a:schemeClr val="tx1"/>
              </a:solidFill>
            </a:ln>
          </p:spPr>
        </p:pic>
        <p:pic>
          <p:nvPicPr>
            <p:cNvPr id="2" name="圖片 1"/>
            <p:cNvPicPr>
              <a:picLocks noChangeAspect="1"/>
            </p:cNvPicPr>
            <p:nvPr/>
          </p:nvPicPr>
          <p:blipFill>
            <a:blip r:embed="rId4"/>
            <a:stretch>
              <a:fillRect/>
            </a:stretch>
          </p:blipFill>
          <p:spPr>
            <a:xfrm>
              <a:off x="302666" y="1379060"/>
              <a:ext cx="5836597" cy="4942534"/>
            </a:xfrm>
            <a:prstGeom prst="rect">
              <a:avLst/>
            </a:prstGeom>
            <a:ln>
              <a:solidFill>
                <a:schemeClr val="tx1"/>
              </a:solidFill>
            </a:ln>
          </p:spPr>
        </p:pic>
        <p:sp>
          <p:nvSpPr>
            <p:cNvPr id="21" name="圓角矩形 7">
              <a:extLst>
                <a:ext uri="{FF2B5EF4-FFF2-40B4-BE49-F238E27FC236}">
                  <a16:creationId xmlns:a16="http://schemas.microsoft.com/office/drawing/2014/main" id="{42FE8D22-17C2-435E-8F1F-22F239233792}"/>
                </a:ext>
              </a:extLst>
            </p:cNvPr>
            <p:cNvSpPr/>
            <p:nvPr/>
          </p:nvSpPr>
          <p:spPr>
            <a:xfrm>
              <a:off x="7000619" y="3805175"/>
              <a:ext cx="726966" cy="20160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橢圓形圖說文字 1">
              <a:extLst>
                <a:ext uri="{FF2B5EF4-FFF2-40B4-BE49-F238E27FC236}">
                  <a16:creationId xmlns:a16="http://schemas.microsoft.com/office/drawing/2014/main" id="{E8DFD454-145C-4C20-8651-A84DE4DF9DAE}"/>
                </a:ext>
              </a:extLst>
            </p:cNvPr>
            <p:cNvSpPr/>
            <p:nvPr/>
          </p:nvSpPr>
          <p:spPr>
            <a:xfrm>
              <a:off x="838200" y="4852200"/>
              <a:ext cx="3721672" cy="1253479"/>
            </a:xfrm>
            <a:prstGeom prst="wedgeEllipseCallout">
              <a:avLst>
                <a:gd name="adj1" fmla="val -49862"/>
                <a:gd name="adj2" fmla="val 42989"/>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填寫下一組輔導配對，請點選</a:t>
              </a:r>
              <a:r>
                <a:rPr kumimoji="0" lang="zh-TW" altLang="en-US" sz="2400" b="1" i="0" u="none" strike="noStrike" kern="0" cap="none" spc="0" normalizeH="0" baseline="0" noProof="0" dirty="0">
                  <a:ln>
                    <a:noFill/>
                  </a:ln>
                  <a:solidFill>
                    <a:srgbClr val="FF0000"/>
                  </a:solidFill>
                  <a:effectLst/>
                  <a:uLnTx/>
                  <a:uFillTx/>
                  <a:latin typeface="Microsoft JhengHei"/>
                  <a:ea typeface="Microsoft JhengHei"/>
                  <a:cs typeface="Microsoft JhengHei"/>
                  <a:sym typeface="Microsoft JhengHei"/>
                </a:rPr>
                <a:t>新增</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sp>
          <p:nvSpPr>
            <p:cNvPr id="17" name="圓角矩形 7">
              <a:extLst>
                <a:ext uri="{FF2B5EF4-FFF2-40B4-BE49-F238E27FC236}">
                  <a16:creationId xmlns:a16="http://schemas.microsoft.com/office/drawing/2014/main" id="{C00F3601-A47C-49FD-8298-84FECCE7BF4E}"/>
                </a:ext>
              </a:extLst>
            </p:cNvPr>
            <p:cNvSpPr/>
            <p:nvPr/>
          </p:nvSpPr>
          <p:spPr>
            <a:xfrm>
              <a:off x="302666" y="6122020"/>
              <a:ext cx="452277" cy="19957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橢圓形圖說文字 1">
              <a:extLst>
                <a:ext uri="{FF2B5EF4-FFF2-40B4-BE49-F238E27FC236}">
                  <a16:creationId xmlns:a16="http://schemas.microsoft.com/office/drawing/2014/main" id="{E8DFD454-145C-4C20-8651-A84DE4DF9DAE}"/>
                </a:ext>
              </a:extLst>
            </p:cNvPr>
            <p:cNvSpPr/>
            <p:nvPr/>
          </p:nvSpPr>
          <p:spPr>
            <a:xfrm>
              <a:off x="7845101" y="2760062"/>
              <a:ext cx="3732824" cy="1253479"/>
            </a:xfrm>
            <a:prstGeom prst="wedgeEllipseCallout">
              <a:avLst>
                <a:gd name="adj1" fmla="val -49862"/>
                <a:gd name="adj2" fmla="val 42989"/>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prstClr val="black"/>
                  </a:solidFill>
                  <a:latin typeface="Microsoft JhengHei"/>
                  <a:ea typeface="Microsoft JhengHei"/>
                  <a:sym typeface="Microsoft JhengHei"/>
                </a:rPr>
                <a:t>新增後，</a:t>
              </a:r>
              <a:endParaRPr lang="en-US" altLang="zh-TW" sz="2400" b="1" kern="0" dirty="0">
                <a:solidFill>
                  <a:prstClr val="black"/>
                </a:solidFill>
                <a:latin typeface="Microsoft JhengHei"/>
                <a:ea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prstClr val="black"/>
                  </a:solidFill>
                  <a:latin typeface="Microsoft JhengHei"/>
                  <a:ea typeface="Microsoft JhengHei"/>
                  <a:sym typeface="Microsoft JhengHei"/>
                </a:rPr>
                <a:t>會統計有幾組配對</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sp>
          <p:nvSpPr>
            <p:cNvPr id="14" name="向下箭號 11">
              <a:extLst>
                <a:ext uri="{FF2B5EF4-FFF2-40B4-BE49-F238E27FC236}">
                  <a16:creationId xmlns:a16="http://schemas.microsoft.com/office/drawing/2014/main" id="{7237C9D5-96C8-49C4-9737-26E8664A2CEC}"/>
                </a:ext>
              </a:extLst>
            </p:cNvPr>
            <p:cNvSpPr/>
            <p:nvPr/>
          </p:nvSpPr>
          <p:spPr>
            <a:xfrm rot="16200000">
              <a:off x="6169319" y="2686744"/>
              <a:ext cx="757981" cy="904619"/>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190408334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10" name="群組 9"/>
          <p:cNvGrpSpPr/>
          <p:nvPr/>
        </p:nvGrpSpPr>
        <p:grpSpPr>
          <a:xfrm>
            <a:off x="1979847" y="1582608"/>
            <a:ext cx="8232305" cy="5138867"/>
            <a:chOff x="1979847" y="1582608"/>
            <a:chExt cx="8232305" cy="5138867"/>
          </a:xfrm>
        </p:grpSpPr>
        <p:pic>
          <p:nvPicPr>
            <p:cNvPr id="7" name="圖片 6"/>
            <p:cNvPicPr>
              <a:picLocks noChangeAspect="1"/>
            </p:cNvPicPr>
            <p:nvPr/>
          </p:nvPicPr>
          <p:blipFill>
            <a:blip r:embed="rId3"/>
            <a:stretch>
              <a:fillRect/>
            </a:stretch>
          </p:blipFill>
          <p:spPr>
            <a:xfrm>
              <a:off x="1979847" y="1582608"/>
              <a:ext cx="8232305" cy="5138867"/>
            </a:xfrm>
            <a:prstGeom prst="rect">
              <a:avLst/>
            </a:prstGeom>
            <a:ln>
              <a:solidFill>
                <a:schemeClr val="tx1"/>
              </a:solidFill>
            </a:ln>
          </p:spPr>
        </p:pic>
        <p:grpSp>
          <p:nvGrpSpPr>
            <p:cNvPr id="9" name="群組 8">
              <a:extLst>
                <a:ext uri="{FF2B5EF4-FFF2-40B4-BE49-F238E27FC236}">
                  <a16:creationId xmlns:a16="http://schemas.microsoft.com/office/drawing/2014/main" id="{F30329B9-8013-45EA-8899-705628DB6BC2}"/>
                </a:ext>
              </a:extLst>
            </p:cNvPr>
            <p:cNvGrpSpPr/>
            <p:nvPr/>
          </p:nvGrpSpPr>
          <p:grpSpPr>
            <a:xfrm>
              <a:off x="5839292" y="3548158"/>
              <a:ext cx="4242487" cy="1207765"/>
              <a:chOff x="2534005" y="3799595"/>
              <a:chExt cx="4403066" cy="1253479"/>
            </a:xfrm>
          </p:grpSpPr>
          <p:grpSp>
            <p:nvGrpSpPr>
              <p:cNvPr id="20" name="群組 19">
                <a:extLst>
                  <a:ext uri="{FF2B5EF4-FFF2-40B4-BE49-F238E27FC236}">
                    <a16:creationId xmlns:a16="http://schemas.microsoft.com/office/drawing/2014/main" id="{D1B3ACB5-8314-4990-A259-B35A94015DCD}"/>
                  </a:ext>
                </a:extLst>
              </p:cNvPr>
              <p:cNvGrpSpPr/>
              <p:nvPr/>
            </p:nvGrpSpPr>
            <p:grpSpPr>
              <a:xfrm>
                <a:off x="2534005" y="3799595"/>
                <a:ext cx="4403066" cy="1253479"/>
                <a:chOff x="3801412" y="5388078"/>
                <a:chExt cx="4403066" cy="1253479"/>
              </a:xfrm>
            </p:grpSpPr>
            <p:sp>
              <p:nvSpPr>
                <p:cNvPr id="16" name="橢圓形圖說文字 1">
                  <a:extLst>
                    <a:ext uri="{FF2B5EF4-FFF2-40B4-BE49-F238E27FC236}">
                      <a16:creationId xmlns:a16="http://schemas.microsoft.com/office/drawing/2014/main" id="{E8DFD454-145C-4C20-8651-A84DE4DF9DAE}"/>
                    </a:ext>
                  </a:extLst>
                </p:cNvPr>
                <p:cNvSpPr/>
                <p:nvPr/>
              </p:nvSpPr>
              <p:spPr>
                <a:xfrm>
                  <a:off x="3801412" y="5388078"/>
                  <a:ext cx="3721672" cy="1253479"/>
                </a:xfrm>
                <a:prstGeom prst="wedgeEllipseCallout">
                  <a:avLst>
                    <a:gd name="adj1" fmla="val 55436"/>
                    <a:gd name="adj2" fmla="val 22948"/>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刪除輔導配對，</a:t>
                  </a:r>
                  <a:endPar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請點選          </a:t>
                  </a:r>
                  <a:r>
                    <a:rPr kumimoji="0" lang="zh-TW" altLang="en-US" sz="2400" b="1" i="0" u="none" strike="noStrike" kern="0" cap="none" spc="0" normalizeH="0" baseline="0" noProof="0" dirty="0">
                      <a:ln>
                        <a:noFill/>
                      </a:ln>
                      <a:solidFill>
                        <a:srgbClr val="FF0000"/>
                      </a:solidFill>
                      <a:effectLst/>
                      <a:uLnTx/>
                      <a:uFillTx/>
                      <a:latin typeface="Microsoft JhengHei"/>
                      <a:ea typeface="Microsoft JhengHei"/>
                      <a:cs typeface="Microsoft JhengHei"/>
                      <a:sym typeface="Microsoft JhengHei"/>
                    </a:rPr>
                    <a:t>符號</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sp>
              <p:nvSpPr>
                <p:cNvPr id="17" name="圓角矩形 7">
                  <a:extLst>
                    <a:ext uri="{FF2B5EF4-FFF2-40B4-BE49-F238E27FC236}">
                      <a16:creationId xmlns:a16="http://schemas.microsoft.com/office/drawing/2014/main" id="{C00F3601-A47C-49FD-8298-84FECCE7BF4E}"/>
                    </a:ext>
                  </a:extLst>
                </p:cNvPr>
                <p:cNvSpPr/>
                <p:nvPr/>
              </p:nvSpPr>
              <p:spPr>
                <a:xfrm>
                  <a:off x="7886171" y="6138193"/>
                  <a:ext cx="318307" cy="31506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pic>
            <p:nvPicPr>
              <p:cNvPr id="8" name="圖片 7">
                <a:extLst>
                  <a:ext uri="{FF2B5EF4-FFF2-40B4-BE49-F238E27FC236}">
                    <a16:creationId xmlns:a16="http://schemas.microsoft.com/office/drawing/2014/main" id="{732A78AB-01C0-47B1-94F3-F193B1ECB355}"/>
                  </a:ext>
                </a:extLst>
              </p:cNvPr>
              <p:cNvPicPr>
                <a:picLocks noChangeAspect="1"/>
              </p:cNvPicPr>
              <p:nvPr/>
            </p:nvPicPr>
            <p:blipFill>
              <a:blip r:embed="rId4"/>
              <a:stretch>
                <a:fillRect/>
              </a:stretch>
            </p:blipFill>
            <p:spPr>
              <a:xfrm>
                <a:off x="4299063" y="4364298"/>
                <a:ext cx="581973" cy="626740"/>
              </a:xfrm>
              <a:prstGeom prst="rect">
                <a:avLst/>
              </a:prstGeom>
            </p:spPr>
          </p:pic>
        </p:grpSp>
      </p:grpSp>
      <p:sp>
        <p:nvSpPr>
          <p:cNvPr id="18" name="標題 1">
            <a:extLst>
              <a:ext uri="{FF2B5EF4-FFF2-40B4-BE49-F238E27FC236}">
                <a16:creationId xmlns:a16="http://schemas.microsoft.com/office/drawing/2014/main" id="{75072FAE-E1B3-4F55-A623-72D732248449}"/>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(8/17)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Tree>
    <p:extLst>
      <p:ext uri="{BB962C8B-B14F-4D97-AF65-F5344CB8AC3E}">
        <p14:creationId xmlns:p14="http://schemas.microsoft.com/office/powerpoint/2010/main" val="270778063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4" name="群組 3"/>
          <p:cNvGrpSpPr/>
          <p:nvPr/>
        </p:nvGrpSpPr>
        <p:grpSpPr>
          <a:xfrm>
            <a:off x="1748985" y="1533787"/>
            <a:ext cx="8287113" cy="5187688"/>
            <a:chOff x="1748985" y="1533787"/>
            <a:chExt cx="8287113" cy="5187688"/>
          </a:xfrm>
        </p:grpSpPr>
        <p:pic>
          <p:nvPicPr>
            <p:cNvPr id="2" name="圖片 1"/>
            <p:cNvPicPr>
              <a:picLocks noChangeAspect="1"/>
            </p:cNvPicPr>
            <p:nvPr/>
          </p:nvPicPr>
          <p:blipFill>
            <a:blip r:embed="rId3"/>
            <a:stretch>
              <a:fillRect/>
            </a:stretch>
          </p:blipFill>
          <p:spPr>
            <a:xfrm>
              <a:off x="1748985" y="1533787"/>
              <a:ext cx="8287113" cy="5187688"/>
            </a:xfrm>
            <a:prstGeom prst="rect">
              <a:avLst/>
            </a:prstGeom>
            <a:ln>
              <a:solidFill>
                <a:schemeClr val="tx1"/>
              </a:solidFill>
            </a:ln>
          </p:spPr>
        </p:pic>
        <p:sp>
          <p:nvSpPr>
            <p:cNvPr id="15" name="圓角矩形 5">
              <a:extLst>
                <a:ext uri="{FF2B5EF4-FFF2-40B4-BE49-F238E27FC236}">
                  <a16:creationId xmlns:a16="http://schemas.microsoft.com/office/drawing/2014/main" id="{5289C9EF-56C5-4E07-AEA5-3409B52280C8}"/>
                </a:ext>
              </a:extLst>
            </p:cNvPr>
            <p:cNvSpPr/>
            <p:nvPr/>
          </p:nvSpPr>
          <p:spPr>
            <a:xfrm>
              <a:off x="5542354" y="5737273"/>
              <a:ext cx="770344" cy="44114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橢圓形圖說文字 1">
              <a:extLst>
                <a:ext uri="{FF2B5EF4-FFF2-40B4-BE49-F238E27FC236}">
                  <a16:creationId xmlns:a16="http://schemas.microsoft.com/office/drawing/2014/main" id="{0B1F31EC-82D9-4C3F-BADF-12BE30014696}"/>
                </a:ext>
              </a:extLst>
            </p:cNvPr>
            <p:cNvSpPr/>
            <p:nvPr/>
          </p:nvSpPr>
          <p:spPr>
            <a:xfrm>
              <a:off x="2927726" y="4127631"/>
              <a:ext cx="7108372" cy="1206189"/>
            </a:xfrm>
            <a:prstGeom prst="wedgeEllipseCallout">
              <a:avLst>
                <a:gd name="adj1" fmla="val -5627"/>
                <a:gd name="adj2" fmla="val 77092"/>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請依縣市規定上傳附件檔</a:t>
              </a:r>
              <a:r>
                <a:rPr lang="zh-TW" altLang="en-US" sz="2400" b="1" kern="0" dirty="0">
                  <a:solidFill>
                    <a:prstClr val="black"/>
                  </a:solidFill>
                  <a:latin typeface="Microsoft JhengHei"/>
                  <a:ea typeface="Microsoft JhengHei"/>
                  <a:cs typeface="Microsoft JhengHei"/>
                  <a:sym typeface="Microsoft JhengHei"/>
                </a:rPr>
                <a:t>案</a:t>
              </a:r>
              <a:endPar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a:t>
              </a: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如有身分證字號等個資請確實遮蔽</a:t>
              </a:r>
              <a:r>
                <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grpSp>
      <p:sp>
        <p:nvSpPr>
          <p:cNvPr id="40" name="標題 1">
            <a:extLst>
              <a:ext uri="{FF2B5EF4-FFF2-40B4-BE49-F238E27FC236}">
                <a16:creationId xmlns:a16="http://schemas.microsoft.com/office/drawing/2014/main" id="{5813A9B1-5B96-4273-8CC9-5C9ECBA3FB38}"/>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(9/17)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Tree>
    <p:extLst>
      <p:ext uri="{BB962C8B-B14F-4D97-AF65-F5344CB8AC3E}">
        <p14:creationId xmlns:p14="http://schemas.microsoft.com/office/powerpoint/2010/main" val="422609733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4" name="群組 3"/>
          <p:cNvGrpSpPr/>
          <p:nvPr/>
        </p:nvGrpSpPr>
        <p:grpSpPr>
          <a:xfrm>
            <a:off x="2471059" y="1209350"/>
            <a:ext cx="7311284" cy="5577012"/>
            <a:chOff x="2440357" y="1104847"/>
            <a:chExt cx="7311284" cy="5577012"/>
          </a:xfrm>
        </p:grpSpPr>
        <p:pic>
          <p:nvPicPr>
            <p:cNvPr id="2" name="圖片 1"/>
            <p:cNvPicPr>
              <a:picLocks noChangeAspect="1"/>
            </p:cNvPicPr>
            <p:nvPr/>
          </p:nvPicPr>
          <p:blipFill>
            <a:blip r:embed="rId3"/>
            <a:stretch>
              <a:fillRect/>
            </a:stretch>
          </p:blipFill>
          <p:spPr>
            <a:xfrm>
              <a:off x="2440357" y="1104847"/>
              <a:ext cx="7311284" cy="5577012"/>
            </a:xfrm>
            <a:prstGeom prst="rect">
              <a:avLst/>
            </a:prstGeom>
            <a:ln>
              <a:solidFill>
                <a:schemeClr val="tx1"/>
              </a:solidFill>
            </a:ln>
          </p:spPr>
        </p:pic>
        <p:sp>
          <p:nvSpPr>
            <p:cNvPr id="10" name="圓角矩形 4">
              <a:extLst>
                <a:ext uri="{FF2B5EF4-FFF2-40B4-BE49-F238E27FC236}">
                  <a16:creationId xmlns:a16="http://schemas.microsoft.com/office/drawing/2014/main" id="{D25632E5-1054-4CD2-8FED-E06E7408E3E4}"/>
                </a:ext>
              </a:extLst>
            </p:cNvPr>
            <p:cNvSpPr/>
            <p:nvPr/>
          </p:nvSpPr>
          <p:spPr>
            <a:xfrm>
              <a:off x="5836548" y="5691421"/>
              <a:ext cx="474299" cy="47341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矩形 12">
              <a:extLst>
                <a:ext uri="{FF2B5EF4-FFF2-40B4-BE49-F238E27FC236}">
                  <a16:creationId xmlns:a16="http://schemas.microsoft.com/office/drawing/2014/main" id="{2EF60AA8-0751-4B0D-BBD1-8F99F2EFF618}"/>
                </a:ext>
              </a:extLst>
            </p:cNvPr>
            <p:cNvSpPr/>
            <p:nvPr/>
          </p:nvSpPr>
          <p:spPr>
            <a:xfrm>
              <a:off x="4172794" y="5586016"/>
              <a:ext cx="1012485" cy="80474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4" name="向下箭號 6">
              <a:extLst>
                <a:ext uri="{FF2B5EF4-FFF2-40B4-BE49-F238E27FC236}">
                  <a16:creationId xmlns:a16="http://schemas.microsoft.com/office/drawing/2014/main" id="{24D71219-0036-4C79-BEF8-12350A09A66D}"/>
                </a:ext>
              </a:extLst>
            </p:cNvPr>
            <p:cNvSpPr/>
            <p:nvPr/>
          </p:nvSpPr>
          <p:spPr>
            <a:xfrm rot="16200000">
              <a:off x="5320436" y="5773589"/>
              <a:ext cx="380955" cy="32249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橢圓 15">
              <a:extLst>
                <a:ext uri="{FF2B5EF4-FFF2-40B4-BE49-F238E27FC236}">
                  <a16:creationId xmlns:a16="http://schemas.microsoft.com/office/drawing/2014/main" id="{21C2134C-1A02-48D5-B098-AE8FEE038B10}"/>
                </a:ext>
              </a:extLst>
            </p:cNvPr>
            <p:cNvSpPr/>
            <p:nvPr/>
          </p:nvSpPr>
          <p:spPr>
            <a:xfrm>
              <a:off x="3909858" y="5428486"/>
              <a:ext cx="525870" cy="52587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7" name="圓角矩形 8">
              <a:extLst>
                <a:ext uri="{FF2B5EF4-FFF2-40B4-BE49-F238E27FC236}">
                  <a16:creationId xmlns:a16="http://schemas.microsoft.com/office/drawing/2014/main" id="{ECFE02B6-6B2A-4426-8E95-D96467C0F1E0}"/>
                </a:ext>
              </a:extLst>
            </p:cNvPr>
            <p:cNvSpPr/>
            <p:nvPr/>
          </p:nvSpPr>
          <p:spPr>
            <a:xfrm>
              <a:off x="3919120" y="2846964"/>
              <a:ext cx="1505968" cy="24458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矩形 17">
              <a:extLst>
                <a:ext uri="{FF2B5EF4-FFF2-40B4-BE49-F238E27FC236}">
                  <a16:creationId xmlns:a16="http://schemas.microsoft.com/office/drawing/2014/main" id="{9D9237C7-9AD9-4870-93F3-72BA0F086E1B}"/>
                </a:ext>
              </a:extLst>
            </p:cNvPr>
            <p:cNvSpPr/>
            <p:nvPr/>
          </p:nvSpPr>
          <p:spPr>
            <a:xfrm>
              <a:off x="5994659" y="2397142"/>
              <a:ext cx="2065594" cy="80474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選擇要上傳的檔案</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9" name="橢圓 18">
              <a:extLst>
                <a:ext uri="{FF2B5EF4-FFF2-40B4-BE49-F238E27FC236}">
                  <a16:creationId xmlns:a16="http://schemas.microsoft.com/office/drawing/2014/main" id="{2601F8A3-065B-4899-B6FD-1521D6241DEF}"/>
                </a:ext>
              </a:extLst>
            </p:cNvPr>
            <p:cNvSpPr/>
            <p:nvPr/>
          </p:nvSpPr>
          <p:spPr>
            <a:xfrm>
              <a:off x="5731723" y="2239612"/>
              <a:ext cx="525870" cy="52587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20" name="向下箭號 11">
              <a:extLst>
                <a:ext uri="{FF2B5EF4-FFF2-40B4-BE49-F238E27FC236}">
                  <a16:creationId xmlns:a16="http://schemas.microsoft.com/office/drawing/2014/main" id="{7237C9D5-96C8-49C4-9737-26E8664A2CEC}"/>
                </a:ext>
              </a:extLst>
            </p:cNvPr>
            <p:cNvSpPr/>
            <p:nvPr/>
          </p:nvSpPr>
          <p:spPr>
            <a:xfrm rot="5400000">
              <a:off x="5481684" y="2793828"/>
              <a:ext cx="380955" cy="32249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1" name="圓角矩形 12">
              <a:extLst>
                <a:ext uri="{FF2B5EF4-FFF2-40B4-BE49-F238E27FC236}">
                  <a16:creationId xmlns:a16="http://schemas.microsoft.com/office/drawing/2014/main" id="{80DC358A-EDD8-4D33-9157-BA73E7CBA029}"/>
                </a:ext>
              </a:extLst>
            </p:cNvPr>
            <p:cNvSpPr/>
            <p:nvPr/>
          </p:nvSpPr>
          <p:spPr>
            <a:xfrm>
              <a:off x="6435634" y="3814354"/>
              <a:ext cx="670560" cy="15675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2" name="矩形 21">
              <a:extLst>
                <a:ext uri="{FF2B5EF4-FFF2-40B4-BE49-F238E27FC236}">
                  <a16:creationId xmlns:a16="http://schemas.microsoft.com/office/drawing/2014/main" id="{8ABFD05E-3478-4F2A-888B-6CF5D1DAF58B}"/>
                </a:ext>
              </a:extLst>
            </p:cNvPr>
            <p:cNvSpPr/>
            <p:nvPr/>
          </p:nvSpPr>
          <p:spPr>
            <a:xfrm>
              <a:off x="7683527" y="3285388"/>
              <a:ext cx="2065594" cy="80474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點選開啟</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23" name="橢圓 22">
              <a:extLst>
                <a:ext uri="{FF2B5EF4-FFF2-40B4-BE49-F238E27FC236}">
                  <a16:creationId xmlns:a16="http://schemas.microsoft.com/office/drawing/2014/main" id="{7DD51745-8106-4750-99FC-471F1516F941}"/>
                </a:ext>
              </a:extLst>
            </p:cNvPr>
            <p:cNvSpPr/>
            <p:nvPr/>
          </p:nvSpPr>
          <p:spPr>
            <a:xfrm>
              <a:off x="7420591" y="3127858"/>
              <a:ext cx="525870" cy="52587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3</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25" name="向下箭號 15">
              <a:extLst>
                <a:ext uri="{FF2B5EF4-FFF2-40B4-BE49-F238E27FC236}">
                  <a16:creationId xmlns:a16="http://schemas.microsoft.com/office/drawing/2014/main" id="{7C7C66AC-38DC-4A9A-B73A-55EB30063F03}"/>
                </a:ext>
              </a:extLst>
            </p:cNvPr>
            <p:cNvSpPr/>
            <p:nvPr/>
          </p:nvSpPr>
          <p:spPr>
            <a:xfrm rot="5400000">
              <a:off x="7170552" y="3682074"/>
              <a:ext cx="380955" cy="32249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27" name="標題 1">
            <a:extLst>
              <a:ext uri="{FF2B5EF4-FFF2-40B4-BE49-F238E27FC236}">
                <a16:creationId xmlns:a16="http://schemas.microsoft.com/office/drawing/2014/main" id="{8D983BAC-113A-4F41-896D-35F68A3CFA15}"/>
              </a:ext>
            </a:extLst>
          </p:cNvPr>
          <p:cNvSpPr>
            <a:spLocks noGrp="1"/>
          </p:cNvSpPr>
          <p:nvPr>
            <p:ph type="title"/>
          </p:nvPr>
        </p:nvSpPr>
        <p:spPr>
          <a:xfrm>
            <a:off x="868901" y="-8970"/>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(10/17)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Tree>
    <p:extLst>
      <p:ext uri="{BB962C8B-B14F-4D97-AF65-F5344CB8AC3E}">
        <p14:creationId xmlns:p14="http://schemas.microsoft.com/office/powerpoint/2010/main" val="306340518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6" name="群組 5"/>
          <p:cNvGrpSpPr/>
          <p:nvPr/>
        </p:nvGrpSpPr>
        <p:grpSpPr>
          <a:xfrm>
            <a:off x="1289967" y="1788171"/>
            <a:ext cx="9612066" cy="3279867"/>
            <a:chOff x="1289967" y="1788171"/>
            <a:chExt cx="9612066" cy="3279867"/>
          </a:xfrm>
        </p:grpSpPr>
        <p:pic>
          <p:nvPicPr>
            <p:cNvPr id="5" name="圖片 4"/>
            <p:cNvPicPr>
              <a:picLocks noChangeAspect="1"/>
            </p:cNvPicPr>
            <p:nvPr/>
          </p:nvPicPr>
          <p:blipFill>
            <a:blip r:embed="rId3"/>
            <a:stretch>
              <a:fillRect/>
            </a:stretch>
          </p:blipFill>
          <p:spPr>
            <a:xfrm>
              <a:off x="1289967" y="1971471"/>
              <a:ext cx="9612066" cy="2915057"/>
            </a:xfrm>
            <a:prstGeom prst="rect">
              <a:avLst/>
            </a:prstGeom>
            <a:ln>
              <a:solidFill>
                <a:schemeClr val="tx1"/>
              </a:solidFill>
            </a:ln>
          </p:spPr>
        </p:pic>
        <p:sp>
          <p:nvSpPr>
            <p:cNvPr id="24" name="圓角矩形 5">
              <a:extLst>
                <a:ext uri="{FF2B5EF4-FFF2-40B4-BE49-F238E27FC236}">
                  <a16:creationId xmlns:a16="http://schemas.microsoft.com/office/drawing/2014/main" id="{0B419DD4-C2DA-4405-90A6-796A3514DFEB}"/>
                </a:ext>
              </a:extLst>
            </p:cNvPr>
            <p:cNvSpPr/>
            <p:nvPr/>
          </p:nvSpPr>
          <p:spPr>
            <a:xfrm>
              <a:off x="1332835" y="4077741"/>
              <a:ext cx="1666843" cy="35901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6" name="橢圓形圖說文字 1">
              <a:extLst>
                <a:ext uri="{FF2B5EF4-FFF2-40B4-BE49-F238E27FC236}">
                  <a16:creationId xmlns:a16="http://schemas.microsoft.com/office/drawing/2014/main" id="{A0B7E40E-AD48-40A0-A1F2-388939AE4BA8}"/>
                </a:ext>
              </a:extLst>
            </p:cNvPr>
            <p:cNvSpPr/>
            <p:nvPr/>
          </p:nvSpPr>
          <p:spPr>
            <a:xfrm>
              <a:off x="2999678" y="4414584"/>
              <a:ext cx="7132661" cy="653454"/>
            </a:xfrm>
            <a:prstGeom prst="wedgeEllipseCallout">
              <a:avLst>
                <a:gd name="adj1" fmla="val -47263"/>
                <a:gd name="adj2" fmla="val -48798"/>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n-cs"/>
                  <a:sym typeface="Microsoft JhengHei"/>
                </a:rPr>
                <a:t>上傳成功將可看到檔案名稱</a:t>
              </a:r>
              <a:endPar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n-cs"/>
                <a:sym typeface="Microsoft JhengHei"/>
              </a:endParaRPr>
            </a:p>
          </p:txBody>
        </p:sp>
        <p:sp>
          <p:nvSpPr>
            <p:cNvPr id="27" name="圓角矩形 4">
              <a:extLst>
                <a:ext uri="{FF2B5EF4-FFF2-40B4-BE49-F238E27FC236}">
                  <a16:creationId xmlns:a16="http://schemas.microsoft.com/office/drawing/2014/main" id="{1F624447-32F3-42AD-A560-9693DBE064E7}"/>
                </a:ext>
              </a:extLst>
            </p:cNvPr>
            <p:cNvSpPr/>
            <p:nvPr/>
          </p:nvSpPr>
          <p:spPr>
            <a:xfrm>
              <a:off x="1332835" y="1979589"/>
              <a:ext cx="810028" cy="29418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8" name="橢圓形圖說文字 1">
              <a:extLst>
                <a:ext uri="{FF2B5EF4-FFF2-40B4-BE49-F238E27FC236}">
                  <a16:creationId xmlns:a16="http://schemas.microsoft.com/office/drawing/2014/main" id="{514C2ECC-2605-4309-9A43-58344C7F40F1}"/>
                </a:ext>
              </a:extLst>
            </p:cNvPr>
            <p:cNvSpPr/>
            <p:nvPr/>
          </p:nvSpPr>
          <p:spPr>
            <a:xfrm>
              <a:off x="2592532" y="1788171"/>
              <a:ext cx="5529892" cy="543959"/>
            </a:xfrm>
            <a:prstGeom prst="wedgeEllipseCallout">
              <a:avLst>
                <a:gd name="adj1" fmla="val -55207"/>
                <a:gd name="adj2" fmla="val 35126"/>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n-cs"/>
                  <a:sym typeface="Microsoft JhengHei"/>
                </a:rPr>
                <a:t>系統自動加總此表配對組數</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grpSp>
      <p:sp>
        <p:nvSpPr>
          <p:cNvPr id="35" name="標題 1">
            <a:extLst>
              <a:ext uri="{FF2B5EF4-FFF2-40B4-BE49-F238E27FC236}">
                <a16:creationId xmlns:a16="http://schemas.microsoft.com/office/drawing/2014/main" id="{DBB35E3E-6B6F-4182-BF77-FA5C6F4A985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(11/17)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Tree>
    <p:extLst>
      <p:ext uri="{BB962C8B-B14F-4D97-AF65-F5344CB8AC3E}">
        <p14:creationId xmlns:p14="http://schemas.microsoft.com/office/powerpoint/2010/main" val="248872201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4" name="群組 3"/>
          <p:cNvGrpSpPr/>
          <p:nvPr/>
        </p:nvGrpSpPr>
        <p:grpSpPr>
          <a:xfrm>
            <a:off x="1289967" y="1971471"/>
            <a:ext cx="9612066" cy="3148323"/>
            <a:chOff x="1289967" y="1971471"/>
            <a:chExt cx="9612066" cy="3148323"/>
          </a:xfrm>
        </p:grpSpPr>
        <p:pic>
          <p:nvPicPr>
            <p:cNvPr id="10" name="圖片 9"/>
            <p:cNvPicPr>
              <a:picLocks noChangeAspect="1"/>
            </p:cNvPicPr>
            <p:nvPr/>
          </p:nvPicPr>
          <p:blipFill>
            <a:blip r:embed="rId3"/>
            <a:stretch>
              <a:fillRect/>
            </a:stretch>
          </p:blipFill>
          <p:spPr>
            <a:xfrm>
              <a:off x="1289967" y="1971471"/>
              <a:ext cx="9612066" cy="2915057"/>
            </a:xfrm>
            <a:prstGeom prst="rect">
              <a:avLst/>
            </a:prstGeom>
            <a:ln>
              <a:solidFill>
                <a:schemeClr val="tx1"/>
              </a:solidFill>
            </a:ln>
          </p:spPr>
        </p:pic>
        <p:sp>
          <p:nvSpPr>
            <p:cNvPr id="13" name="矩形 12">
              <a:extLst>
                <a:ext uri="{FF2B5EF4-FFF2-40B4-BE49-F238E27FC236}">
                  <a16:creationId xmlns:a16="http://schemas.microsoft.com/office/drawing/2014/main" id="{994E65E9-A439-4594-92E5-F83DD8512C7A}"/>
                </a:ext>
              </a:extLst>
            </p:cNvPr>
            <p:cNvSpPr/>
            <p:nvPr/>
          </p:nvSpPr>
          <p:spPr>
            <a:xfrm>
              <a:off x="5733136" y="4093744"/>
              <a:ext cx="3812092" cy="1026050"/>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確認資料填寫完畢，</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佐證或補充附件資料上傳後，</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儲存</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4" name="圓角矩形 6">
              <a:extLst>
                <a:ext uri="{FF2B5EF4-FFF2-40B4-BE49-F238E27FC236}">
                  <a16:creationId xmlns:a16="http://schemas.microsoft.com/office/drawing/2014/main" id="{349A4ABA-729F-4742-A5DA-3AD4FC91A7FB}"/>
                </a:ext>
              </a:extLst>
            </p:cNvPr>
            <p:cNvSpPr/>
            <p:nvPr/>
          </p:nvSpPr>
          <p:spPr>
            <a:xfrm>
              <a:off x="10312932" y="4554583"/>
              <a:ext cx="459571" cy="23809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5" name="向右箭號 7">
              <a:extLst>
                <a:ext uri="{FF2B5EF4-FFF2-40B4-BE49-F238E27FC236}">
                  <a16:creationId xmlns:a16="http://schemas.microsoft.com/office/drawing/2014/main" id="{D9D909C7-BCE0-42BC-9F60-05D98441D2B6}"/>
                </a:ext>
              </a:extLst>
            </p:cNvPr>
            <p:cNvSpPr/>
            <p:nvPr/>
          </p:nvSpPr>
          <p:spPr>
            <a:xfrm>
              <a:off x="9626521" y="4345622"/>
              <a:ext cx="523824" cy="56366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6" name="標題 1">
            <a:extLst>
              <a:ext uri="{FF2B5EF4-FFF2-40B4-BE49-F238E27FC236}">
                <a16:creationId xmlns:a16="http://schemas.microsoft.com/office/drawing/2014/main" id="{899CFFAC-32D0-4FE7-8284-0E3E84F22D6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(12/17)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Tree>
    <p:extLst>
      <p:ext uri="{BB962C8B-B14F-4D97-AF65-F5344CB8AC3E}">
        <p14:creationId xmlns:p14="http://schemas.microsoft.com/office/powerpoint/2010/main" val="162551985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04410455-FE61-A640-D584-CF41C49D7D3E}"/>
              </a:ext>
            </a:extLst>
          </p:cNvPr>
          <p:cNvSpPr>
            <a:spLocks noGrp="1"/>
          </p:cNvSpPr>
          <p:nvPr>
            <p:ph type="sldNum" sz="quarter" idx="12"/>
          </p:nvPr>
        </p:nvSpPr>
        <p:spPr/>
        <p:txBody>
          <a:bodyPr/>
          <a:lstStyle/>
          <a:p>
            <a:fld id="{280462E0-822D-40CE-A387-DA35F51E142C}" type="slidenum">
              <a:rPr lang="zh-TW" altLang="en-US" smtClean="0"/>
              <a:t>19</a:t>
            </a:fld>
            <a:endParaRPr lang="zh-TW" altLang="en-US"/>
          </a:p>
        </p:txBody>
      </p:sp>
      <p:sp>
        <p:nvSpPr>
          <p:cNvPr id="5" name="標題 1">
            <a:extLst>
              <a:ext uri="{FF2B5EF4-FFF2-40B4-BE49-F238E27FC236}">
                <a16:creationId xmlns:a16="http://schemas.microsoft.com/office/drawing/2014/main" id="{5BF9DD37-B3AA-BAE7-D36A-6A4723E6F79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計畫申請表</a:t>
            </a:r>
            <a:r>
              <a:rPr lang="en-US" altLang="zh-TW" sz="3200" b="1" dirty="0">
                <a:latin typeface="微軟正黑體" panose="020B0604030504040204" pitchFamily="34" charset="-120"/>
                <a:ea typeface="微軟正黑體" panose="020B0604030504040204" pitchFamily="34" charset="-120"/>
                <a:cs typeface="Microsoft JhengHei"/>
              </a:rPr>
              <a:t>(13/17)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6" name="群組 5">
            <a:extLst>
              <a:ext uri="{FF2B5EF4-FFF2-40B4-BE49-F238E27FC236}">
                <a16:creationId xmlns:a16="http://schemas.microsoft.com/office/drawing/2014/main" id="{BAFF8369-E06B-5BE9-1FE2-8C303AD3A958}"/>
              </a:ext>
            </a:extLst>
          </p:cNvPr>
          <p:cNvGrpSpPr/>
          <p:nvPr/>
        </p:nvGrpSpPr>
        <p:grpSpPr>
          <a:xfrm>
            <a:off x="1228623" y="1529386"/>
            <a:ext cx="10553509" cy="4957593"/>
            <a:chOff x="1228623" y="1398757"/>
            <a:chExt cx="10553509" cy="4957593"/>
          </a:xfrm>
        </p:grpSpPr>
        <p:pic>
          <p:nvPicPr>
            <p:cNvPr id="7" name="圖片 6">
              <a:extLst>
                <a:ext uri="{FF2B5EF4-FFF2-40B4-BE49-F238E27FC236}">
                  <a16:creationId xmlns:a16="http://schemas.microsoft.com/office/drawing/2014/main" id="{7F6DD242-47D5-709B-BD5B-F0E2CDBAD0F1}"/>
                </a:ext>
              </a:extLst>
            </p:cNvPr>
            <p:cNvPicPr>
              <a:picLocks noChangeAspect="1"/>
            </p:cNvPicPr>
            <p:nvPr/>
          </p:nvPicPr>
          <p:blipFill>
            <a:blip r:embed="rId2"/>
            <a:stretch>
              <a:fillRect/>
            </a:stretch>
          </p:blipFill>
          <p:spPr>
            <a:xfrm>
              <a:off x="1228623" y="1398757"/>
              <a:ext cx="9734753" cy="4957593"/>
            </a:xfrm>
            <a:prstGeom prst="rect">
              <a:avLst/>
            </a:prstGeom>
            <a:ln>
              <a:solidFill>
                <a:schemeClr val="tx1"/>
              </a:solidFill>
            </a:ln>
          </p:spPr>
        </p:pic>
        <p:sp>
          <p:nvSpPr>
            <p:cNvPr id="8" name="圓角矩形 5">
              <a:extLst>
                <a:ext uri="{FF2B5EF4-FFF2-40B4-BE49-F238E27FC236}">
                  <a16:creationId xmlns:a16="http://schemas.microsoft.com/office/drawing/2014/main" id="{F42BEF01-FC56-F7BC-56C5-0F045F9EC830}"/>
                </a:ext>
              </a:extLst>
            </p:cNvPr>
            <p:cNvSpPr/>
            <p:nvPr/>
          </p:nvSpPr>
          <p:spPr>
            <a:xfrm>
              <a:off x="9327731" y="4356765"/>
              <a:ext cx="617458" cy="2517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圓角矩形 4">
              <a:extLst>
                <a:ext uri="{FF2B5EF4-FFF2-40B4-BE49-F238E27FC236}">
                  <a16:creationId xmlns:a16="http://schemas.microsoft.com/office/drawing/2014/main" id="{11E71E8C-4F40-0AF3-E101-8ABF4A2E4446}"/>
                </a:ext>
              </a:extLst>
            </p:cNvPr>
            <p:cNvSpPr/>
            <p:nvPr/>
          </p:nvSpPr>
          <p:spPr>
            <a:xfrm>
              <a:off x="9327731" y="4914864"/>
              <a:ext cx="617458" cy="29286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矩形 9">
              <a:extLst>
                <a:ext uri="{FF2B5EF4-FFF2-40B4-BE49-F238E27FC236}">
                  <a16:creationId xmlns:a16="http://schemas.microsoft.com/office/drawing/2014/main" id="{4BEB90B5-28C6-1D6F-A5E3-345071CC8C48}"/>
                </a:ext>
              </a:extLst>
            </p:cNvPr>
            <p:cNvSpPr/>
            <p:nvPr/>
          </p:nvSpPr>
          <p:spPr>
            <a:xfrm>
              <a:off x="7411206" y="2406762"/>
              <a:ext cx="4370926" cy="127507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表單儲存資料成功後，</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按鈕會變為</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若要</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列印</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申請表，點選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再次進入表單</a:t>
              </a:r>
            </a:p>
          </p:txBody>
        </p:sp>
        <p:sp>
          <p:nvSpPr>
            <p:cNvPr id="11" name="向左箭號 6">
              <a:extLst>
                <a:ext uri="{FF2B5EF4-FFF2-40B4-BE49-F238E27FC236}">
                  <a16:creationId xmlns:a16="http://schemas.microsoft.com/office/drawing/2014/main" id="{8C25314C-B2B2-37CD-CF26-EF826D0FCBFA}"/>
                </a:ext>
              </a:extLst>
            </p:cNvPr>
            <p:cNvSpPr/>
            <p:nvPr/>
          </p:nvSpPr>
          <p:spPr>
            <a:xfrm rot="16200000">
              <a:off x="9346607" y="3741284"/>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725940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ACEF67A4-2AD6-3DFB-578A-980DC0EB3FA3}"/>
              </a:ext>
            </a:extLst>
          </p:cNvPr>
          <p:cNvSpPr>
            <a:spLocks noGrp="1"/>
          </p:cNvSpPr>
          <p:nvPr>
            <p:ph type="sldNum" sz="quarter" idx="12"/>
          </p:nvPr>
        </p:nvSpPr>
        <p:spPr/>
        <p:txBody>
          <a:bodyPr/>
          <a:lstStyle/>
          <a:p>
            <a:fld id="{280462E0-822D-40CE-A387-DA35F51E142C}" type="slidenum">
              <a:rPr lang="zh-TW" altLang="en-US" smtClean="0"/>
              <a:t>20</a:t>
            </a:fld>
            <a:endParaRPr lang="zh-TW" altLang="en-US"/>
          </a:p>
        </p:txBody>
      </p:sp>
      <p:sp>
        <p:nvSpPr>
          <p:cNvPr id="5" name="標題 1">
            <a:extLst>
              <a:ext uri="{FF2B5EF4-FFF2-40B4-BE49-F238E27FC236}">
                <a16:creationId xmlns:a16="http://schemas.microsoft.com/office/drawing/2014/main" id="{6F3055A5-FABB-071D-61A3-CD0AAD4B35A2}"/>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計畫申請表</a:t>
            </a:r>
            <a:r>
              <a:rPr lang="en-US" altLang="zh-TW" sz="3200" b="1" dirty="0">
                <a:latin typeface="微軟正黑體" panose="020B0604030504040204" pitchFamily="34" charset="-120"/>
                <a:ea typeface="微軟正黑體" panose="020B0604030504040204" pitchFamily="34" charset="-120"/>
                <a:cs typeface="Microsoft JhengHei"/>
              </a:rPr>
              <a:t>(14/17)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pic>
        <p:nvPicPr>
          <p:cNvPr id="7" name="圖片 6">
            <a:extLst>
              <a:ext uri="{FF2B5EF4-FFF2-40B4-BE49-F238E27FC236}">
                <a16:creationId xmlns:a16="http://schemas.microsoft.com/office/drawing/2014/main" id="{C47BAE98-C869-FD4E-DD98-ABF97EE7AAD9}"/>
              </a:ext>
            </a:extLst>
          </p:cNvPr>
          <p:cNvPicPr>
            <a:picLocks noChangeAspect="1"/>
          </p:cNvPicPr>
          <p:nvPr/>
        </p:nvPicPr>
        <p:blipFill>
          <a:blip r:embed="rId2"/>
          <a:stretch>
            <a:fillRect/>
          </a:stretch>
        </p:blipFill>
        <p:spPr>
          <a:xfrm>
            <a:off x="1591283" y="1558022"/>
            <a:ext cx="9009433" cy="5085739"/>
          </a:xfrm>
          <a:prstGeom prst="rect">
            <a:avLst/>
          </a:prstGeom>
          <a:ln>
            <a:solidFill>
              <a:schemeClr val="tx1"/>
            </a:solidFill>
          </a:ln>
        </p:spPr>
      </p:pic>
      <p:sp>
        <p:nvSpPr>
          <p:cNvPr id="8" name="圓角矩形 5">
            <a:extLst>
              <a:ext uri="{FF2B5EF4-FFF2-40B4-BE49-F238E27FC236}">
                <a16:creationId xmlns:a16="http://schemas.microsoft.com/office/drawing/2014/main" id="{7A081C47-6DCE-3742-89C1-8EA2EF7EC4E2}"/>
              </a:ext>
            </a:extLst>
          </p:cNvPr>
          <p:cNvSpPr/>
          <p:nvPr/>
        </p:nvSpPr>
        <p:spPr>
          <a:xfrm>
            <a:off x="9887300" y="1815079"/>
            <a:ext cx="452454" cy="20363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32D678D1-0DEE-9F3F-0461-2949DC54DF07}"/>
              </a:ext>
            </a:extLst>
          </p:cNvPr>
          <p:cNvSpPr/>
          <p:nvPr/>
        </p:nvSpPr>
        <p:spPr>
          <a:xfrm>
            <a:off x="8961119" y="2689755"/>
            <a:ext cx="2322752" cy="500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點選</a:t>
            </a:r>
            <a:r>
              <a:rPr lang="zh-TW" altLang="en-US" b="1" dirty="0">
                <a:solidFill>
                  <a:srgbClr val="FF0000"/>
                </a:solidFill>
                <a:latin typeface="微軟正黑體" panose="020B0604030504040204" pitchFamily="34" charset="-120"/>
                <a:ea typeface="微軟正黑體" panose="020B0604030504040204" pitchFamily="34" charset="-120"/>
              </a:rPr>
              <a:t>列印</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向左箭號 6">
            <a:extLst>
              <a:ext uri="{FF2B5EF4-FFF2-40B4-BE49-F238E27FC236}">
                <a16:creationId xmlns:a16="http://schemas.microsoft.com/office/drawing/2014/main" id="{BB965921-82E1-156E-415B-F60414D61056}"/>
              </a:ext>
            </a:extLst>
          </p:cNvPr>
          <p:cNvSpPr/>
          <p:nvPr/>
        </p:nvSpPr>
        <p:spPr>
          <a:xfrm rot="5400000">
            <a:off x="9863464" y="2067042"/>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781553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4C0C0E2D-268A-4BAC-5EDA-A5476B3D0DC4}"/>
              </a:ext>
            </a:extLst>
          </p:cNvPr>
          <p:cNvSpPr>
            <a:spLocks noGrp="1"/>
          </p:cNvSpPr>
          <p:nvPr>
            <p:ph type="sldNum" sz="quarter" idx="12"/>
          </p:nvPr>
        </p:nvSpPr>
        <p:spPr/>
        <p:txBody>
          <a:bodyPr/>
          <a:lstStyle/>
          <a:p>
            <a:fld id="{280462E0-822D-40CE-A387-DA35F51E142C}" type="slidenum">
              <a:rPr lang="zh-TW" altLang="en-US" smtClean="0"/>
              <a:t>21</a:t>
            </a:fld>
            <a:endParaRPr lang="zh-TW" altLang="en-US"/>
          </a:p>
        </p:txBody>
      </p:sp>
      <p:sp>
        <p:nvSpPr>
          <p:cNvPr id="5" name="標題 1">
            <a:extLst>
              <a:ext uri="{FF2B5EF4-FFF2-40B4-BE49-F238E27FC236}">
                <a16:creationId xmlns:a16="http://schemas.microsoft.com/office/drawing/2014/main" id="{757654EE-C465-F0B0-A7F1-91FB525D4BB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計畫申請表</a:t>
            </a:r>
            <a:r>
              <a:rPr lang="en-US" altLang="zh-TW" sz="3200" b="1" dirty="0">
                <a:latin typeface="微軟正黑體" panose="020B0604030504040204" pitchFamily="34" charset="-120"/>
                <a:ea typeface="微軟正黑體" panose="020B0604030504040204" pitchFamily="34" charset="-120"/>
                <a:cs typeface="Microsoft JhengHei"/>
              </a:rPr>
              <a:t>(15/17)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pic>
        <p:nvPicPr>
          <p:cNvPr id="7" name="圖片 6">
            <a:extLst>
              <a:ext uri="{FF2B5EF4-FFF2-40B4-BE49-F238E27FC236}">
                <a16:creationId xmlns:a16="http://schemas.microsoft.com/office/drawing/2014/main" id="{491EF421-B90D-6B4F-483F-FD6D52E2A318}"/>
              </a:ext>
            </a:extLst>
          </p:cNvPr>
          <p:cNvPicPr>
            <a:picLocks noChangeAspect="1"/>
          </p:cNvPicPr>
          <p:nvPr/>
        </p:nvPicPr>
        <p:blipFill>
          <a:blip r:embed="rId2"/>
          <a:stretch>
            <a:fillRect/>
          </a:stretch>
        </p:blipFill>
        <p:spPr>
          <a:xfrm>
            <a:off x="3122615" y="1556315"/>
            <a:ext cx="5946770" cy="5231835"/>
          </a:xfrm>
          <a:prstGeom prst="rect">
            <a:avLst/>
          </a:prstGeom>
          <a:ln>
            <a:solidFill>
              <a:schemeClr val="tx1"/>
            </a:solidFill>
          </a:ln>
        </p:spPr>
      </p:pic>
      <p:sp>
        <p:nvSpPr>
          <p:cNvPr id="8" name="橢圓形圖說文字 6">
            <a:extLst>
              <a:ext uri="{FF2B5EF4-FFF2-40B4-BE49-F238E27FC236}">
                <a16:creationId xmlns:a16="http://schemas.microsoft.com/office/drawing/2014/main" id="{E1C98928-ABB4-00BD-0F58-5D2D40049214}"/>
              </a:ext>
            </a:extLst>
          </p:cNvPr>
          <p:cNvSpPr/>
          <p:nvPr/>
        </p:nvSpPr>
        <p:spPr>
          <a:xfrm>
            <a:off x="1136135" y="4705578"/>
            <a:ext cx="2612906" cy="1325563"/>
          </a:xfrm>
          <a:prstGeom prst="wedgeEllipseCallout">
            <a:avLst>
              <a:gd name="adj1" fmla="val 47808"/>
              <a:gd name="adj2" fmla="val 4287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點選</a:t>
            </a:r>
            <a:r>
              <a:rPr lang="zh-TW" altLang="en-US" sz="2000" b="1" dirty="0">
                <a:solidFill>
                  <a:srgbClr val="FF0000"/>
                </a:solidFill>
                <a:latin typeface="微軟正黑體" panose="020B0604030504040204" pitchFamily="34" charset="-120"/>
                <a:ea typeface="微軟正黑體" panose="020B0604030504040204" pitchFamily="34" charset="-120"/>
              </a:rPr>
              <a:t>列印</a:t>
            </a:r>
            <a:r>
              <a:rPr lang="zh-TW" altLang="en-US" sz="2000" b="1" dirty="0">
                <a:solidFill>
                  <a:schemeClr val="tx1"/>
                </a:solidFill>
                <a:latin typeface="微軟正黑體" panose="020B0604030504040204" pitchFamily="34" charset="-120"/>
                <a:ea typeface="微軟正黑體" panose="020B0604030504040204" pitchFamily="34" charset="-120"/>
              </a:rPr>
              <a:t>後會</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跳出新視窗</a:t>
            </a:r>
            <a:endParaRPr kumimoji="0" lang="zh-TW" altLang="en-US" sz="20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2869912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AAD6F77B-9891-A5DB-3222-76899C099AF1}"/>
              </a:ext>
            </a:extLst>
          </p:cNvPr>
          <p:cNvSpPr>
            <a:spLocks noGrp="1"/>
          </p:cNvSpPr>
          <p:nvPr>
            <p:ph type="sldNum" sz="quarter" idx="12"/>
          </p:nvPr>
        </p:nvSpPr>
        <p:spPr/>
        <p:txBody>
          <a:bodyPr/>
          <a:lstStyle/>
          <a:p>
            <a:fld id="{280462E0-822D-40CE-A387-DA35F51E142C}" type="slidenum">
              <a:rPr lang="zh-TW" altLang="en-US" smtClean="0"/>
              <a:t>22</a:t>
            </a:fld>
            <a:endParaRPr lang="zh-TW" altLang="en-US"/>
          </a:p>
        </p:txBody>
      </p:sp>
      <p:sp>
        <p:nvSpPr>
          <p:cNvPr id="5" name="標題 1">
            <a:extLst>
              <a:ext uri="{FF2B5EF4-FFF2-40B4-BE49-F238E27FC236}">
                <a16:creationId xmlns:a16="http://schemas.microsoft.com/office/drawing/2014/main" id="{E8E70AFB-E72B-2EF5-352E-DA0866F2AD57}"/>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計畫申請表</a:t>
            </a:r>
            <a:r>
              <a:rPr lang="en-US" altLang="zh-TW" sz="3200" b="1" dirty="0">
                <a:latin typeface="微軟正黑體" panose="020B0604030504040204" pitchFamily="34" charset="-120"/>
                <a:ea typeface="微軟正黑體" panose="020B0604030504040204" pitchFamily="34" charset="-120"/>
                <a:cs typeface="Microsoft JhengHei"/>
              </a:rPr>
              <a:t>(16/17)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17" name="群組 16">
            <a:extLst>
              <a:ext uri="{FF2B5EF4-FFF2-40B4-BE49-F238E27FC236}">
                <a16:creationId xmlns:a16="http://schemas.microsoft.com/office/drawing/2014/main" id="{37F8DA90-49E6-85B7-A087-7438395B269C}"/>
              </a:ext>
            </a:extLst>
          </p:cNvPr>
          <p:cNvGrpSpPr/>
          <p:nvPr/>
        </p:nvGrpSpPr>
        <p:grpSpPr>
          <a:xfrm>
            <a:off x="2403639" y="1564079"/>
            <a:ext cx="6784401" cy="5076551"/>
            <a:chOff x="2403639" y="1564079"/>
            <a:chExt cx="6784401" cy="5076551"/>
          </a:xfrm>
        </p:grpSpPr>
        <p:pic>
          <p:nvPicPr>
            <p:cNvPr id="9" name="圖片 8">
              <a:extLst>
                <a:ext uri="{FF2B5EF4-FFF2-40B4-BE49-F238E27FC236}">
                  <a16:creationId xmlns:a16="http://schemas.microsoft.com/office/drawing/2014/main" id="{803692D9-9F16-8F45-6501-EEFA8C7011EE}"/>
                </a:ext>
              </a:extLst>
            </p:cNvPr>
            <p:cNvPicPr>
              <a:picLocks noChangeAspect="1"/>
            </p:cNvPicPr>
            <p:nvPr/>
          </p:nvPicPr>
          <p:blipFill>
            <a:blip r:embed="rId2"/>
            <a:stretch>
              <a:fillRect/>
            </a:stretch>
          </p:blipFill>
          <p:spPr>
            <a:xfrm>
              <a:off x="3003960" y="1564079"/>
              <a:ext cx="6184080" cy="5076551"/>
            </a:xfrm>
            <a:prstGeom prst="rect">
              <a:avLst/>
            </a:prstGeom>
            <a:ln>
              <a:solidFill>
                <a:schemeClr val="tx1"/>
              </a:solidFill>
            </a:ln>
          </p:spPr>
        </p:pic>
        <p:sp>
          <p:nvSpPr>
            <p:cNvPr id="10" name="圓角矩形 5">
              <a:extLst>
                <a:ext uri="{FF2B5EF4-FFF2-40B4-BE49-F238E27FC236}">
                  <a16:creationId xmlns:a16="http://schemas.microsoft.com/office/drawing/2014/main" id="{37F50806-D59C-0C68-B104-14F03DBD8EEC}"/>
                </a:ext>
              </a:extLst>
            </p:cNvPr>
            <p:cNvSpPr/>
            <p:nvPr/>
          </p:nvSpPr>
          <p:spPr>
            <a:xfrm>
              <a:off x="3275484" y="6356350"/>
              <a:ext cx="579063" cy="19919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a:extLst>
                <a:ext uri="{FF2B5EF4-FFF2-40B4-BE49-F238E27FC236}">
                  <a16:creationId xmlns:a16="http://schemas.microsoft.com/office/drawing/2014/main" id="{41BAA414-EA4C-D62B-4E6F-5DCD4D04510B}"/>
                </a:ext>
              </a:extLst>
            </p:cNvPr>
            <p:cNvSpPr/>
            <p:nvPr/>
          </p:nvSpPr>
          <p:spPr>
            <a:xfrm>
              <a:off x="2403639" y="5151710"/>
              <a:ext cx="2322752" cy="500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可選擇</a:t>
              </a:r>
              <a:r>
                <a:rPr lang="zh-TW" altLang="en-US" b="1" dirty="0">
                  <a:solidFill>
                    <a:srgbClr val="FF0000"/>
                  </a:solidFill>
                  <a:latin typeface="微軟正黑體" panose="020B0604030504040204" pitchFamily="34" charset="-120"/>
                  <a:ea typeface="微軟正黑體" panose="020B0604030504040204" pitchFamily="34" charset="-120"/>
                </a:rPr>
                <a:t>列印</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2" name="向左箭號 6">
              <a:extLst>
                <a:ext uri="{FF2B5EF4-FFF2-40B4-BE49-F238E27FC236}">
                  <a16:creationId xmlns:a16="http://schemas.microsoft.com/office/drawing/2014/main" id="{45E26263-8F6B-FCC0-6877-9F7DE222E08A}"/>
                </a:ext>
              </a:extLst>
            </p:cNvPr>
            <p:cNvSpPr/>
            <p:nvPr/>
          </p:nvSpPr>
          <p:spPr>
            <a:xfrm rot="16200000">
              <a:off x="3316053" y="5730571"/>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圓角矩形 5">
              <a:extLst>
                <a:ext uri="{FF2B5EF4-FFF2-40B4-BE49-F238E27FC236}">
                  <a16:creationId xmlns:a16="http://schemas.microsoft.com/office/drawing/2014/main" id="{B3E8538D-F09C-B31C-2447-8D5EB10A639C}"/>
                </a:ext>
              </a:extLst>
            </p:cNvPr>
            <p:cNvSpPr/>
            <p:nvPr/>
          </p:nvSpPr>
          <p:spPr>
            <a:xfrm>
              <a:off x="3275484" y="2272122"/>
              <a:ext cx="761944" cy="21890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橢圓形圖說文字 6">
              <a:extLst>
                <a:ext uri="{FF2B5EF4-FFF2-40B4-BE49-F238E27FC236}">
                  <a16:creationId xmlns:a16="http://schemas.microsoft.com/office/drawing/2014/main" id="{6EFD4899-A2EC-4DE6-575E-53A630461B19}"/>
                </a:ext>
              </a:extLst>
            </p:cNvPr>
            <p:cNvSpPr/>
            <p:nvPr/>
          </p:nvSpPr>
          <p:spPr>
            <a:xfrm>
              <a:off x="4614678" y="2071689"/>
              <a:ext cx="3068822" cy="760412"/>
            </a:xfrm>
            <a:prstGeom prst="wedgeEllipseCallout">
              <a:avLst>
                <a:gd name="adj1" fmla="val -67385"/>
                <a:gd name="adj2" fmla="val -1317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prstClr val="black"/>
                  </a:solidFill>
                  <a:latin typeface="微軟正黑體" panose="020B0604030504040204" pitchFamily="34" charset="-120"/>
                  <a:ea typeface="微軟正黑體" panose="020B0604030504040204" pitchFamily="34" charset="-120"/>
                </a:rPr>
                <a:t>或另存為</a:t>
              </a:r>
              <a:r>
                <a:rPr lang="en-US" altLang="zh-TW" sz="2000" b="1" dirty="0">
                  <a:solidFill>
                    <a:prstClr val="black"/>
                  </a:solidFill>
                  <a:latin typeface="微軟正黑體" panose="020B0604030504040204" pitchFamily="34" charset="-120"/>
                  <a:ea typeface="微軟正黑體" panose="020B0604030504040204" pitchFamily="34" charset="-120"/>
                </a:rPr>
                <a:t>PDF</a:t>
              </a:r>
              <a:r>
                <a:rPr lang="zh-TW" altLang="en-US" sz="2000" b="1" dirty="0">
                  <a:solidFill>
                    <a:prstClr val="black"/>
                  </a:solidFill>
                  <a:latin typeface="微軟正黑體" panose="020B0604030504040204" pitchFamily="34" charset="-120"/>
                  <a:ea typeface="微軟正黑體" panose="020B0604030504040204" pitchFamily="34" charset="-120"/>
                </a:rPr>
                <a:t>檔</a:t>
              </a:r>
              <a:endPar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3752330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26" name="標題 1">
            <a:extLst>
              <a:ext uri="{FF2B5EF4-FFF2-40B4-BE49-F238E27FC236}">
                <a16:creationId xmlns:a16="http://schemas.microsoft.com/office/drawing/2014/main" id="{B78B9D1F-81DC-4B86-A060-1B1416B1210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填寫計畫申請表</a:t>
            </a:r>
            <a:r>
              <a:rPr lang="en-US" altLang="zh-TW" sz="3200" b="1" dirty="0">
                <a:latin typeface="微軟正黑體" panose="020B0604030504040204" pitchFamily="34" charset="-120"/>
                <a:ea typeface="微軟正黑體" panose="020B0604030504040204" pitchFamily="34" charset="-120"/>
                <a:cs typeface="Microsoft JhengHei"/>
              </a:rPr>
              <a:t>(17/17)</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6" name="群組 5"/>
          <p:cNvGrpSpPr/>
          <p:nvPr/>
        </p:nvGrpSpPr>
        <p:grpSpPr>
          <a:xfrm>
            <a:off x="348343" y="1529386"/>
            <a:ext cx="11495313" cy="5263963"/>
            <a:chOff x="348343" y="1398757"/>
            <a:chExt cx="11495313" cy="5263963"/>
          </a:xfrm>
        </p:grpSpPr>
        <p:pic>
          <p:nvPicPr>
            <p:cNvPr id="5" name="圖片 4"/>
            <p:cNvPicPr>
              <a:picLocks noChangeAspect="1"/>
            </p:cNvPicPr>
            <p:nvPr/>
          </p:nvPicPr>
          <p:blipFill>
            <a:blip r:embed="rId3"/>
            <a:stretch>
              <a:fillRect/>
            </a:stretch>
          </p:blipFill>
          <p:spPr>
            <a:xfrm>
              <a:off x="1228623" y="1398757"/>
              <a:ext cx="9734753" cy="4957593"/>
            </a:xfrm>
            <a:prstGeom prst="rect">
              <a:avLst/>
            </a:prstGeom>
            <a:ln>
              <a:solidFill>
                <a:schemeClr val="tx1"/>
              </a:solidFill>
            </a:ln>
          </p:spPr>
        </p:pic>
        <p:sp>
          <p:nvSpPr>
            <p:cNvPr id="18" name="圓角矩形 5">
              <a:extLst>
                <a:ext uri="{FF2B5EF4-FFF2-40B4-BE49-F238E27FC236}">
                  <a16:creationId xmlns:a16="http://schemas.microsoft.com/office/drawing/2014/main" id="{13E8F49D-4C78-4362-BFC9-A471217FD196}"/>
                </a:ext>
              </a:extLst>
            </p:cNvPr>
            <p:cNvSpPr/>
            <p:nvPr/>
          </p:nvSpPr>
          <p:spPr>
            <a:xfrm>
              <a:off x="9327731" y="4356765"/>
              <a:ext cx="617458" cy="2517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圓角矩形 4">
              <a:extLst>
                <a:ext uri="{FF2B5EF4-FFF2-40B4-BE49-F238E27FC236}">
                  <a16:creationId xmlns:a16="http://schemas.microsoft.com/office/drawing/2014/main" id="{3EC101C1-0B29-4952-A97F-F208558B54B1}"/>
                </a:ext>
              </a:extLst>
            </p:cNvPr>
            <p:cNvSpPr/>
            <p:nvPr/>
          </p:nvSpPr>
          <p:spPr>
            <a:xfrm>
              <a:off x="9327731" y="4914864"/>
              <a:ext cx="617458" cy="29286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1" name="矩形 20">
              <a:extLst>
                <a:ext uri="{FF2B5EF4-FFF2-40B4-BE49-F238E27FC236}">
                  <a16:creationId xmlns:a16="http://schemas.microsoft.com/office/drawing/2014/main" id="{AECF8C1B-BF7D-4F57-A1B5-693CAFDC8FF3}"/>
                </a:ext>
              </a:extLst>
            </p:cNvPr>
            <p:cNvSpPr/>
            <p:nvPr/>
          </p:nvSpPr>
          <p:spPr>
            <a:xfrm>
              <a:off x="8627436" y="5840613"/>
              <a:ext cx="1938466" cy="82210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填寫經費表</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2" name="向左箭號 6">
              <a:extLst>
                <a:ext uri="{FF2B5EF4-FFF2-40B4-BE49-F238E27FC236}">
                  <a16:creationId xmlns:a16="http://schemas.microsoft.com/office/drawing/2014/main" id="{5BB3DB48-04CA-469D-AB5C-A013696BF312}"/>
                </a:ext>
              </a:extLst>
            </p:cNvPr>
            <p:cNvSpPr/>
            <p:nvPr/>
          </p:nvSpPr>
          <p:spPr>
            <a:xfrm rot="5400000">
              <a:off x="9309684" y="5238492"/>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5" name="橢圓形圖說文字 6">
              <a:extLst>
                <a:ext uri="{FF2B5EF4-FFF2-40B4-BE49-F238E27FC236}">
                  <a16:creationId xmlns:a16="http://schemas.microsoft.com/office/drawing/2014/main" id="{0EB8D56B-8DF9-43B4-A911-D24BE2074E02}"/>
                </a:ext>
              </a:extLst>
            </p:cNvPr>
            <p:cNvSpPr/>
            <p:nvPr/>
          </p:nvSpPr>
          <p:spPr>
            <a:xfrm>
              <a:off x="348343" y="2540091"/>
              <a:ext cx="4650377" cy="1816674"/>
            </a:xfrm>
            <a:prstGeom prst="wedgeEllipseCallout">
              <a:avLst>
                <a:gd name="adj1" fmla="val 47808"/>
                <a:gd name="adj2" fmla="val 4287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若儲存完申請表就離開畫面，</a:t>
              </a:r>
              <a:endParaRPr kumimoji="0" lang="en-US" altLang="zh-TW"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請學校到</a:t>
              </a:r>
              <a:r>
                <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案件查詢</a:t>
              </a:r>
              <a:endParaRPr kumimoji="0" lang="en-US" altLang="zh-TW"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繼續編輯下一張表。</a:t>
              </a:r>
              <a:endParaRPr kumimoji="0" lang="zh-TW" altLang="en-US" sz="20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sp>
          <p:nvSpPr>
            <p:cNvPr id="13" name="橢圓形圖說文字 6">
              <a:extLst>
                <a:ext uri="{FF2B5EF4-FFF2-40B4-BE49-F238E27FC236}">
                  <a16:creationId xmlns:a16="http://schemas.microsoft.com/office/drawing/2014/main" id="{89956BB6-AA14-47CE-BA2D-94E07AC5FF73}"/>
                </a:ext>
              </a:extLst>
            </p:cNvPr>
            <p:cNvSpPr/>
            <p:nvPr/>
          </p:nvSpPr>
          <p:spPr>
            <a:xfrm>
              <a:off x="8179896" y="2540091"/>
              <a:ext cx="3663760" cy="1441486"/>
            </a:xfrm>
            <a:prstGeom prst="wedgeEllipseCallout">
              <a:avLst>
                <a:gd name="adj1" fmla="val -10674"/>
                <a:gd name="adj2" fmla="val 68679"/>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表單儲存資料成功後，</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按鈕會變為</a:t>
              </a: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p>
          </p:txBody>
        </p:sp>
      </p:grpSp>
    </p:spTree>
    <p:extLst>
      <p:ext uri="{BB962C8B-B14F-4D97-AF65-F5344CB8AC3E}">
        <p14:creationId xmlns:p14="http://schemas.microsoft.com/office/powerpoint/2010/main" val="276323212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52581"/>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填寫計畫經費申請表</a:t>
            </a:r>
            <a:r>
              <a:rPr lang="en-US" altLang="zh-TW" sz="3200" b="1" dirty="0">
                <a:latin typeface="微軟正黑體" panose="020B0604030504040204" pitchFamily="34" charset="-120"/>
                <a:ea typeface="微軟正黑體" panose="020B0604030504040204" pitchFamily="34" charset="-120"/>
                <a:cs typeface="Microsoft JhengHei"/>
              </a:rPr>
              <a:t>(1/10)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8" name="群組 7"/>
          <p:cNvGrpSpPr/>
          <p:nvPr/>
        </p:nvGrpSpPr>
        <p:grpSpPr>
          <a:xfrm>
            <a:off x="1142343" y="1326092"/>
            <a:ext cx="9907313" cy="5395383"/>
            <a:chOff x="1142343" y="1326092"/>
            <a:chExt cx="9907313" cy="5395383"/>
          </a:xfrm>
        </p:grpSpPr>
        <p:pic>
          <p:nvPicPr>
            <p:cNvPr id="7" name="圖片 6"/>
            <p:cNvPicPr>
              <a:picLocks noChangeAspect="1"/>
            </p:cNvPicPr>
            <p:nvPr/>
          </p:nvPicPr>
          <p:blipFill>
            <a:blip r:embed="rId3"/>
            <a:stretch>
              <a:fillRect/>
            </a:stretch>
          </p:blipFill>
          <p:spPr>
            <a:xfrm>
              <a:off x="1142343" y="1326092"/>
              <a:ext cx="9907313" cy="5395383"/>
            </a:xfrm>
            <a:prstGeom prst="rect">
              <a:avLst/>
            </a:prstGeom>
            <a:ln>
              <a:solidFill>
                <a:schemeClr val="tx1"/>
              </a:solidFill>
            </a:ln>
          </p:spPr>
        </p:pic>
        <p:sp>
          <p:nvSpPr>
            <p:cNvPr id="17" name="矩形 16">
              <a:extLst>
                <a:ext uri="{FF2B5EF4-FFF2-40B4-BE49-F238E27FC236}">
                  <a16:creationId xmlns:a16="http://schemas.microsoft.com/office/drawing/2014/main" id="{2EF76CDC-018D-4AA3-9E65-99175C4A0034}"/>
                </a:ext>
              </a:extLst>
            </p:cNvPr>
            <p:cNvSpPr/>
            <p:nvPr/>
          </p:nvSpPr>
          <p:spPr>
            <a:xfrm>
              <a:off x="3445727" y="2358172"/>
              <a:ext cx="3323063" cy="929628"/>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在</a:t>
              </a:r>
              <a:r>
                <a:rPr lang="zh-TW" altLang="en-US" b="1" dirty="0">
                  <a:solidFill>
                    <a:srgbClr val="FF0000"/>
                  </a:solidFill>
                  <a:latin typeface="微軟正黑體" panose="020B0604030504040204" pitchFamily="34" charset="-120"/>
                  <a:ea typeface="微軟正黑體" panose="020B0604030504040204" pitchFamily="34" charset="-120"/>
                </a:rPr>
                <a:t>已登入</a:t>
              </a:r>
              <a:r>
                <a:rPr lang="zh-TW" altLang="en-US" b="1" dirty="0">
                  <a:solidFill>
                    <a:prstClr val="black"/>
                  </a:solidFill>
                  <a:latin typeface="微軟正黑體" panose="020B0604030504040204" pitchFamily="34" charset="-120"/>
                  <a:ea typeface="微軟正黑體" panose="020B0604030504040204" pitchFamily="34" charset="-120"/>
                </a:rPr>
                <a:t>的欄位</a:t>
              </a:r>
              <a:endParaRPr lang="en-US" altLang="zh-TW" b="1" dirty="0">
                <a:solidFill>
                  <a:prstClr val="black"/>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薪傳教師</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的姓名搜尋，</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即可點選該位</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薪傳教師</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24" name="圓角矩形 12">
              <a:extLst>
                <a:ext uri="{FF2B5EF4-FFF2-40B4-BE49-F238E27FC236}">
                  <a16:creationId xmlns:a16="http://schemas.microsoft.com/office/drawing/2014/main" id="{CA0FE30E-3434-4E35-B200-06A7B4C03C7C}"/>
                </a:ext>
              </a:extLst>
            </p:cNvPr>
            <p:cNvSpPr/>
            <p:nvPr/>
          </p:nvSpPr>
          <p:spPr>
            <a:xfrm>
              <a:off x="2338183" y="3690431"/>
              <a:ext cx="2769076" cy="91337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5" name="向上箭號 13">
              <a:extLst>
                <a:ext uri="{FF2B5EF4-FFF2-40B4-BE49-F238E27FC236}">
                  <a16:creationId xmlns:a16="http://schemas.microsoft.com/office/drawing/2014/main" id="{11343CE1-CAC8-4E5E-8D52-A77E67629CE6}"/>
                </a:ext>
              </a:extLst>
            </p:cNvPr>
            <p:cNvSpPr/>
            <p:nvPr/>
          </p:nvSpPr>
          <p:spPr>
            <a:xfrm rot="10800000">
              <a:off x="4547912" y="3327970"/>
              <a:ext cx="368331" cy="32229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6" name="橢圓形圖說文字 6">
              <a:extLst>
                <a:ext uri="{FF2B5EF4-FFF2-40B4-BE49-F238E27FC236}">
                  <a16:creationId xmlns:a16="http://schemas.microsoft.com/office/drawing/2014/main" id="{E2DE8110-6692-45AD-90B5-6DE1BD922105}"/>
                </a:ext>
              </a:extLst>
            </p:cNvPr>
            <p:cNvSpPr/>
            <p:nvPr/>
          </p:nvSpPr>
          <p:spPr>
            <a:xfrm>
              <a:off x="4188374" y="4728171"/>
              <a:ext cx="6819260" cy="1794424"/>
            </a:xfrm>
            <a:prstGeom prst="wedgeEllipseCallout">
              <a:avLst>
                <a:gd name="adj1" fmla="val -50494"/>
                <a:gd name="adj2" fmla="val -47750"/>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系統無要求教師登入後才能進行配對，</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填寫經費申請表之前</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請先到計畫申請表確認</a:t>
              </a: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組別</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endParaRPr kumimoji="0" lang="en-US" altLang="zh-TW"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可預先列印</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sp>
          <p:nvSpPr>
            <p:cNvPr id="12" name="圓角矩形 12">
              <a:extLst>
                <a:ext uri="{FF2B5EF4-FFF2-40B4-BE49-F238E27FC236}">
                  <a16:creationId xmlns:a16="http://schemas.microsoft.com/office/drawing/2014/main" id="{CA0FE30E-3434-4E35-B200-06A7B4C03C7C}"/>
                </a:ext>
              </a:extLst>
            </p:cNvPr>
            <p:cNvSpPr/>
            <p:nvPr/>
          </p:nvSpPr>
          <p:spPr>
            <a:xfrm>
              <a:off x="1854963" y="3690430"/>
              <a:ext cx="483220" cy="72545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45262500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134258"/>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填寫計畫經費申請表</a:t>
            </a:r>
            <a:r>
              <a:rPr lang="en-US" altLang="zh-TW" sz="3200" b="1" dirty="0">
                <a:latin typeface="微軟正黑體" panose="020B0604030504040204" pitchFamily="34" charset="-120"/>
                <a:ea typeface="微軟正黑體" panose="020B0604030504040204" pitchFamily="34" charset="-120"/>
                <a:cs typeface="Microsoft JhengHei"/>
              </a:rPr>
              <a:t>(2/10)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1380469" y="1378034"/>
            <a:ext cx="10337126" cy="5237821"/>
            <a:chOff x="1380469" y="1378034"/>
            <a:chExt cx="10337126" cy="5237821"/>
          </a:xfrm>
        </p:grpSpPr>
        <p:pic>
          <p:nvPicPr>
            <p:cNvPr id="4" name="圖片 3"/>
            <p:cNvPicPr>
              <a:picLocks noChangeAspect="1"/>
            </p:cNvPicPr>
            <p:nvPr/>
          </p:nvPicPr>
          <p:blipFill>
            <a:blip r:embed="rId3"/>
            <a:stretch>
              <a:fillRect/>
            </a:stretch>
          </p:blipFill>
          <p:spPr>
            <a:xfrm>
              <a:off x="1380469" y="1378034"/>
              <a:ext cx="9431062" cy="5237821"/>
            </a:xfrm>
            <a:prstGeom prst="rect">
              <a:avLst/>
            </a:prstGeom>
            <a:ln>
              <a:solidFill>
                <a:schemeClr val="tx1"/>
              </a:solidFill>
            </a:ln>
          </p:spPr>
        </p:pic>
        <p:sp>
          <p:nvSpPr>
            <p:cNvPr id="10" name="矩形 9">
              <a:extLst>
                <a:ext uri="{FF2B5EF4-FFF2-40B4-BE49-F238E27FC236}">
                  <a16:creationId xmlns:a16="http://schemas.microsoft.com/office/drawing/2014/main" id="{8154DD16-FC60-4DC0-909B-66E880A9DAA6}"/>
                </a:ext>
              </a:extLst>
            </p:cNvPr>
            <p:cNvSpPr/>
            <p:nvPr/>
          </p:nvSpPr>
          <p:spPr>
            <a:xfrm>
              <a:off x="5615466" y="5383607"/>
              <a:ext cx="2308352" cy="620210"/>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初任教師</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姓名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1" name="圓角矩形 5">
              <a:extLst>
                <a:ext uri="{FF2B5EF4-FFF2-40B4-BE49-F238E27FC236}">
                  <a16:creationId xmlns:a16="http://schemas.microsoft.com/office/drawing/2014/main" id="{CC0774AB-ABA6-4C67-B2E0-C62A2D1E3C2D}"/>
                </a:ext>
              </a:extLst>
            </p:cNvPr>
            <p:cNvSpPr/>
            <p:nvPr/>
          </p:nvSpPr>
          <p:spPr>
            <a:xfrm>
              <a:off x="5887843" y="3792964"/>
              <a:ext cx="2219093" cy="102436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2" name="向下箭號 6">
              <a:extLst>
                <a:ext uri="{FF2B5EF4-FFF2-40B4-BE49-F238E27FC236}">
                  <a16:creationId xmlns:a16="http://schemas.microsoft.com/office/drawing/2014/main" id="{AA199120-CC1F-41B0-845F-7A15103BD623}"/>
                </a:ext>
              </a:extLst>
            </p:cNvPr>
            <p:cNvSpPr/>
            <p:nvPr/>
          </p:nvSpPr>
          <p:spPr>
            <a:xfrm rot="10800000">
              <a:off x="6592052" y="4977311"/>
              <a:ext cx="376221" cy="32666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橢圓形圖說文字 9">
              <a:extLst>
                <a:ext uri="{FF2B5EF4-FFF2-40B4-BE49-F238E27FC236}">
                  <a16:creationId xmlns:a16="http://schemas.microsoft.com/office/drawing/2014/main" id="{028279CE-FF90-433E-997C-A171C004DF8C}"/>
                </a:ext>
              </a:extLst>
            </p:cNvPr>
            <p:cNvSpPr/>
            <p:nvPr/>
          </p:nvSpPr>
          <p:spPr>
            <a:xfrm>
              <a:off x="6780163" y="1619805"/>
              <a:ext cx="4937432" cy="1234947"/>
            </a:xfrm>
            <a:prstGeom prst="wedgeEllipseCallout">
              <a:avLst>
                <a:gd name="adj1" fmla="val -38766"/>
                <a:gd name="adj2" fmla="val 63183"/>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由於可以跨校輔導，</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建議</a:t>
              </a: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輸入教師姓名</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後再選取</a:t>
              </a:r>
            </a:p>
          </p:txBody>
        </p:sp>
      </p:grpSp>
    </p:spTree>
    <p:extLst>
      <p:ext uri="{BB962C8B-B14F-4D97-AF65-F5344CB8AC3E}">
        <p14:creationId xmlns:p14="http://schemas.microsoft.com/office/powerpoint/2010/main" val="263297941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9" name="圖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9742" y="1350427"/>
            <a:ext cx="9632515" cy="5316173"/>
          </a:xfrm>
          <a:prstGeom prst="rect">
            <a:avLst/>
          </a:prstGeom>
        </p:spPr>
      </p:pic>
      <p:sp>
        <p:nvSpPr>
          <p:cNvPr id="2" name="標題 1"/>
          <p:cNvSpPr>
            <a:spLocks noGrp="1"/>
          </p:cNvSpPr>
          <p:nvPr>
            <p:ph type="title"/>
          </p:nvPr>
        </p:nvSpPr>
        <p:spPr>
          <a:xfrm>
            <a:off x="960120" y="36816"/>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填寫計畫經費申請表</a:t>
            </a:r>
            <a:r>
              <a:rPr lang="en-US" altLang="zh-TW" sz="3200" b="1" dirty="0">
                <a:latin typeface="微軟正黑體" panose="020B0604030504040204" pitchFamily="34" charset="-120"/>
                <a:ea typeface="微軟正黑體" panose="020B0604030504040204" pitchFamily="34" charset="-120"/>
                <a:cs typeface="Microsoft JhengHei"/>
              </a:rPr>
              <a:t>(3/10)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15" name="圓角矩形 7">
            <a:extLst>
              <a:ext uri="{FF2B5EF4-FFF2-40B4-BE49-F238E27FC236}">
                <a16:creationId xmlns:a16="http://schemas.microsoft.com/office/drawing/2014/main" id="{45B91300-7FFF-41FF-A9A0-78FA86899741}"/>
              </a:ext>
            </a:extLst>
          </p:cNvPr>
          <p:cNvSpPr/>
          <p:nvPr/>
        </p:nvSpPr>
        <p:spPr>
          <a:xfrm>
            <a:off x="6829644" y="4103319"/>
            <a:ext cx="3851851" cy="52735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矩形 15">
            <a:extLst>
              <a:ext uri="{FF2B5EF4-FFF2-40B4-BE49-F238E27FC236}">
                <a16:creationId xmlns:a16="http://schemas.microsoft.com/office/drawing/2014/main" id="{ED2B2233-6CE3-4B4E-8503-226E5D7D025B}"/>
              </a:ext>
            </a:extLst>
          </p:cNvPr>
          <p:cNvSpPr/>
          <p:nvPr/>
        </p:nvSpPr>
        <p:spPr>
          <a:xfrm>
            <a:off x="7314366" y="2563980"/>
            <a:ext cx="3354620" cy="96518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鐘點費單價</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及</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輸入完畢系統會自動算出金額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7" name="向下箭號 9">
            <a:extLst>
              <a:ext uri="{FF2B5EF4-FFF2-40B4-BE49-F238E27FC236}">
                <a16:creationId xmlns:a16="http://schemas.microsoft.com/office/drawing/2014/main" id="{26AC585F-A62D-4452-A38D-3E3F8F91FD91}"/>
              </a:ext>
            </a:extLst>
          </p:cNvPr>
          <p:cNvSpPr/>
          <p:nvPr/>
        </p:nvSpPr>
        <p:spPr>
          <a:xfrm>
            <a:off x="8610600" y="3602521"/>
            <a:ext cx="507046" cy="43540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橢圓形圖說文字 9">
            <a:extLst>
              <a:ext uri="{FF2B5EF4-FFF2-40B4-BE49-F238E27FC236}">
                <a16:creationId xmlns:a16="http://schemas.microsoft.com/office/drawing/2014/main" id="{F12FCE13-55CA-4723-A3C1-DF39BF8F9E47}"/>
              </a:ext>
            </a:extLst>
          </p:cNvPr>
          <p:cNvSpPr/>
          <p:nvPr/>
        </p:nvSpPr>
        <p:spPr>
          <a:xfrm>
            <a:off x="1776548" y="4542338"/>
            <a:ext cx="7698378" cy="1832337"/>
          </a:xfrm>
          <a:prstGeom prst="wedgeEllipseCallout">
            <a:avLst>
              <a:gd name="adj1" fmla="val 43793"/>
              <a:gd name="adj2" fmla="val -43714"/>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rgbClr val="0000FF"/>
                </a:solidFill>
                <a:latin typeface="微軟正黑體" panose="020B0604030504040204" pitchFamily="34" charset="-120"/>
                <a:ea typeface="微軟正黑體" panose="020B0604030504040204" pitchFamily="34" charset="-120"/>
              </a:rPr>
              <a:t>系統會以各組配對經費表細項作為後續流程重要依據</a:t>
            </a:r>
            <a:endPar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不論縣市是否有提供代課鐘點費都要填寫</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（鐘點費可以填寫為</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0</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請務必填寫</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單價</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spTree>
    <p:extLst>
      <p:ext uri="{BB962C8B-B14F-4D97-AF65-F5344CB8AC3E}">
        <p14:creationId xmlns:p14="http://schemas.microsoft.com/office/powerpoint/2010/main" val="303819576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83976"/>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填寫計畫經費申請表</a:t>
            </a:r>
            <a:r>
              <a:rPr lang="en-US" altLang="zh-TW" sz="3200" b="1" dirty="0">
                <a:latin typeface="微軟正黑體" panose="020B0604030504040204" pitchFamily="34" charset="-120"/>
                <a:ea typeface="微軟正黑體" panose="020B0604030504040204" pitchFamily="34" charset="-120"/>
                <a:cs typeface="Microsoft JhengHei"/>
              </a:rPr>
              <a:t>(4/10)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4" name="群組 3"/>
          <p:cNvGrpSpPr/>
          <p:nvPr/>
        </p:nvGrpSpPr>
        <p:grpSpPr>
          <a:xfrm>
            <a:off x="1279742" y="1350427"/>
            <a:ext cx="9632515" cy="5371048"/>
            <a:chOff x="1279742" y="1350427"/>
            <a:chExt cx="9632515" cy="5371048"/>
          </a:xfrm>
        </p:grpSpPr>
        <p:pic>
          <p:nvPicPr>
            <p:cNvPr id="16" name="圖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9742" y="1350427"/>
              <a:ext cx="9632515" cy="5316173"/>
            </a:xfrm>
            <a:prstGeom prst="rect">
              <a:avLst/>
            </a:prstGeom>
          </p:spPr>
        </p:pic>
        <p:sp>
          <p:nvSpPr>
            <p:cNvPr id="15" name="圓角矩形 7">
              <a:extLst>
                <a:ext uri="{FF2B5EF4-FFF2-40B4-BE49-F238E27FC236}">
                  <a16:creationId xmlns:a16="http://schemas.microsoft.com/office/drawing/2014/main" id="{45B91300-7FFF-41FF-A9A0-78FA86899741}"/>
                </a:ext>
              </a:extLst>
            </p:cNvPr>
            <p:cNvSpPr/>
            <p:nvPr/>
          </p:nvSpPr>
          <p:spPr>
            <a:xfrm>
              <a:off x="1409691" y="5940975"/>
              <a:ext cx="502491" cy="24084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8" name="橢圓形圖說文字 9">
              <a:extLst>
                <a:ext uri="{FF2B5EF4-FFF2-40B4-BE49-F238E27FC236}">
                  <a16:creationId xmlns:a16="http://schemas.microsoft.com/office/drawing/2014/main" id="{F12FCE13-55CA-4723-A3C1-DF39BF8F9E47}"/>
                </a:ext>
              </a:extLst>
            </p:cNvPr>
            <p:cNvSpPr/>
            <p:nvPr/>
          </p:nvSpPr>
          <p:spPr>
            <a:xfrm>
              <a:off x="2210950" y="5561834"/>
              <a:ext cx="3766104" cy="1159641"/>
            </a:xfrm>
            <a:prstGeom prst="wedgeEllipseCallout">
              <a:avLst>
                <a:gd name="adj1" fmla="val -54800"/>
                <a:gd name="adj2" fmla="val -8853"/>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點選新增</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編輯下一組</a:t>
              </a:r>
              <a:r>
                <a:rPr kumimoji="0" lang="zh-TW" altLang="en-US" sz="21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1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單價</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21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endPar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2" name="圓角矩形 7">
              <a:extLst>
                <a:ext uri="{FF2B5EF4-FFF2-40B4-BE49-F238E27FC236}">
                  <a16:creationId xmlns:a16="http://schemas.microsoft.com/office/drawing/2014/main" id="{112C1BA7-EEE5-40EB-B8B2-72242E7EE80C}"/>
                </a:ext>
              </a:extLst>
            </p:cNvPr>
            <p:cNvSpPr/>
            <p:nvPr/>
          </p:nvSpPr>
          <p:spPr>
            <a:xfrm>
              <a:off x="10310837" y="4169356"/>
              <a:ext cx="464964" cy="31899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nvGrpSpPr>
            <p:cNvPr id="10" name="群組 9">
              <a:extLst>
                <a:ext uri="{FF2B5EF4-FFF2-40B4-BE49-F238E27FC236}">
                  <a16:creationId xmlns:a16="http://schemas.microsoft.com/office/drawing/2014/main" id="{932E5AE6-9376-4760-81CE-8A4605EA21ED}"/>
                </a:ext>
              </a:extLst>
            </p:cNvPr>
            <p:cNvGrpSpPr/>
            <p:nvPr/>
          </p:nvGrpSpPr>
          <p:grpSpPr>
            <a:xfrm>
              <a:off x="7264942" y="3047790"/>
              <a:ext cx="3350505" cy="867004"/>
              <a:chOff x="7525342" y="2539068"/>
              <a:chExt cx="3786171" cy="1207109"/>
            </a:xfrm>
          </p:grpSpPr>
          <p:sp>
            <p:nvSpPr>
              <p:cNvPr id="13" name="橢圓形圖說文字 9">
                <a:extLst>
                  <a:ext uri="{FF2B5EF4-FFF2-40B4-BE49-F238E27FC236}">
                    <a16:creationId xmlns:a16="http://schemas.microsoft.com/office/drawing/2014/main" id="{41DCF967-B7C0-4C70-AFCA-152A97F10712}"/>
                  </a:ext>
                </a:extLst>
              </p:cNvPr>
              <p:cNvSpPr/>
              <p:nvPr/>
            </p:nvSpPr>
            <p:spPr>
              <a:xfrm>
                <a:off x="7525342" y="2539068"/>
                <a:ext cx="3786171" cy="1207109"/>
              </a:xfrm>
              <a:prstGeom prst="wedgeEllipseCallout">
                <a:avLst>
                  <a:gd name="adj1" fmla="val 37174"/>
                  <a:gd name="adj2" fmla="val 6405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         符號</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刪除組別</a:t>
                </a:r>
              </a:p>
            </p:txBody>
          </p:sp>
          <p:pic>
            <p:nvPicPr>
              <p:cNvPr id="9" name="圖片 8">
                <a:extLst>
                  <a:ext uri="{FF2B5EF4-FFF2-40B4-BE49-F238E27FC236}">
                    <a16:creationId xmlns:a16="http://schemas.microsoft.com/office/drawing/2014/main" id="{E587BFE7-FEC6-4075-B01C-23639E0B0C00}"/>
                  </a:ext>
                </a:extLst>
              </p:cNvPr>
              <p:cNvPicPr>
                <a:picLocks noChangeAspect="1"/>
              </p:cNvPicPr>
              <p:nvPr/>
            </p:nvPicPr>
            <p:blipFill>
              <a:blip r:embed="rId4"/>
              <a:stretch>
                <a:fillRect/>
              </a:stretch>
            </p:blipFill>
            <p:spPr>
              <a:xfrm>
                <a:off x="9184967" y="2539068"/>
                <a:ext cx="501644" cy="568038"/>
              </a:xfrm>
              <a:prstGeom prst="rect">
                <a:avLst/>
              </a:prstGeom>
            </p:spPr>
          </p:pic>
        </p:grpSp>
      </p:grpSp>
    </p:spTree>
    <p:extLst>
      <p:ext uri="{BB962C8B-B14F-4D97-AF65-F5344CB8AC3E}">
        <p14:creationId xmlns:p14="http://schemas.microsoft.com/office/powerpoint/2010/main" val="42739623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200" y="61834"/>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填寫計畫經費申請表</a:t>
            </a:r>
            <a:r>
              <a:rPr lang="en-US" altLang="zh-TW" sz="3200" b="1" dirty="0">
                <a:latin typeface="微軟正黑體" panose="020B0604030504040204" pitchFamily="34" charset="-120"/>
                <a:ea typeface="微軟正黑體" panose="020B0604030504040204" pitchFamily="34" charset="-120"/>
                <a:cs typeface="Microsoft JhengHei"/>
              </a:rPr>
              <a:t>(5/10)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15" name="群組 14"/>
          <p:cNvGrpSpPr/>
          <p:nvPr/>
        </p:nvGrpSpPr>
        <p:grpSpPr>
          <a:xfrm>
            <a:off x="354020" y="1273961"/>
            <a:ext cx="11916357" cy="5447513"/>
            <a:chOff x="354020" y="1273961"/>
            <a:chExt cx="11916357" cy="5447513"/>
          </a:xfrm>
        </p:grpSpPr>
        <p:pic>
          <p:nvPicPr>
            <p:cNvPr id="13" name="圖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7106" y="1273961"/>
              <a:ext cx="6707323" cy="5447513"/>
            </a:xfrm>
            <a:prstGeom prst="rect">
              <a:avLst/>
            </a:prstGeom>
            <a:ln>
              <a:solidFill>
                <a:schemeClr val="tx1"/>
              </a:solidFill>
            </a:ln>
          </p:spPr>
        </p:pic>
        <p:sp>
          <p:nvSpPr>
            <p:cNvPr id="17" name="圓角矩形 20">
              <a:extLst>
                <a:ext uri="{FF2B5EF4-FFF2-40B4-BE49-F238E27FC236}">
                  <a16:creationId xmlns:a16="http://schemas.microsoft.com/office/drawing/2014/main" id="{B05A5E16-1CAA-4B76-8727-9C99182F185B}"/>
                </a:ext>
              </a:extLst>
            </p:cNvPr>
            <p:cNvSpPr/>
            <p:nvPr/>
          </p:nvSpPr>
          <p:spPr>
            <a:xfrm>
              <a:off x="2247106" y="5693290"/>
              <a:ext cx="1119788" cy="42873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9" name="向右箭號 9">
              <a:extLst>
                <a:ext uri="{FF2B5EF4-FFF2-40B4-BE49-F238E27FC236}">
                  <a16:creationId xmlns:a16="http://schemas.microsoft.com/office/drawing/2014/main" id="{2916CD7C-7FFB-4EF3-A46D-4C0F9F13943B}"/>
                </a:ext>
              </a:extLst>
            </p:cNvPr>
            <p:cNvSpPr/>
            <p:nvPr/>
          </p:nvSpPr>
          <p:spPr>
            <a:xfrm rot="5400000">
              <a:off x="8481337" y="6014708"/>
              <a:ext cx="368481" cy="43581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圓角矩形 10">
              <a:extLst>
                <a:ext uri="{FF2B5EF4-FFF2-40B4-BE49-F238E27FC236}">
                  <a16:creationId xmlns:a16="http://schemas.microsoft.com/office/drawing/2014/main" id="{A36F57EB-0712-4B0C-BC98-713EBBAE22AB}"/>
                </a:ext>
              </a:extLst>
            </p:cNvPr>
            <p:cNvSpPr/>
            <p:nvPr/>
          </p:nvSpPr>
          <p:spPr>
            <a:xfrm>
              <a:off x="8484816" y="6485664"/>
              <a:ext cx="361527" cy="17193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1" name="矩形 20">
              <a:extLst>
                <a:ext uri="{FF2B5EF4-FFF2-40B4-BE49-F238E27FC236}">
                  <a16:creationId xmlns:a16="http://schemas.microsoft.com/office/drawing/2014/main" id="{615F89DB-2A22-4B42-A75B-75FE9DA9E74E}"/>
                </a:ext>
              </a:extLst>
            </p:cNvPr>
            <p:cNvSpPr/>
            <p:nvPr/>
          </p:nvSpPr>
          <p:spPr>
            <a:xfrm>
              <a:off x="7726281" y="5340225"/>
              <a:ext cx="2240123" cy="639342"/>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資料填寫完畢後</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儲存</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22" name="橢圓形圖說文字 9">
              <a:extLst>
                <a:ext uri="{FF2B5EF4-FFF2-40B4-BE49-F238E27FC236}">
                  <a16:creationId xmlns:a16="http://schemas.microsoft.com/office/drawing/2014/main" id="{2669037E-2BF4-459A-8684-5DF64078348B}"/>
                </a:ext>
              </a:extLst>
            </p:cNvPr>
            <p:cNvSpPr/>
            <p:nvPr/>
          </p:nvSpPr>
          <p:spPr>
            <a:xfrm>
              <a:off x="354020" y="4173930"/>
              <a:ext cx="3786171" cy="1207109"/>
            </a:xfrm>
            <a:prstGeom prst="wedgeEllipseCallout">
              <a:avLst>
                <a:gd name="adj1" fmla="val 8055"/>
                <a:gd name="adj2" fmla="val 65143"/>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鐘點費輸入完畢，</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系統會顯示節數合計與申請總數合計</a:t>
              </a:r>
            </a:p>
          </p:txBody>
        </p:sp>
        <p:sp>
          <p:nvSpPr>
            <p:cNvPr id="12" name="橢圓形圖說文字 9">
              <a:extLst>
                <a:ext uri="{FF2B5EF4-FFF2-40B4-BE49-F238E27FC236}">
                  <a16:creationId xmlns:a16="http://schemas.microsoft.com/office/drawing/2014/main" id="{F12FCE13-55CA-4723-A3C1-DF39BF8F9E47}"/>
                </a:ext>
              </a:extLst>
            </p:cNvPr>
            <p:cNvSpPr/>
            <p:nvPr/>
          </p:nvSpPr>
          <p:spPr>
            <a:xfrm>
              <a:off x="4571999" y="1387397"/>
              <a:ext cx="7698378" cy="1832337"/>
            </a:xfrm>
            <a:prstGeom prst="wedgeEllipseCallout">
              <a:avLst>
                <a:gd name="adj1" fmla="val -9827"/>
                <a:gd name="adj2" fmla="val 68450"/>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rgbClr val="0000FF"/>
                  </a:solidFill>
                  <a:latin typeface="微軟正黑體" panose="020B0604030504040204" pitchFamily="34" charset="-120"/>
                  <a:ea typeface="微軟正黑體" panose="020B0604030504040204" pitchFamily="34" charset="-120"/>
                </a:rPr>
                <a:t>系統會以各組配對經費表細項作為後續流程重要依據</a:t>
              </a:r>
              <a:endPar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不論縣市是否有提供代課鐘點費都要填寫</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（鐘點費可以填寫為</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0</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請務必填寫</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單價</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grpSp>
    </p:spTree>
    <p:extLst>
      <p:ext uri="{BB962C8B-B14F-4D97-AF65-F5344CB8AC3E}">
        <p14:creationId xmlns:p14="http://schemas.microsoft.com/office/powerpoint/2010/main" val="209142273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2DA538DF-58E4-6842-5115-7E6CA17F0E08}"/>
              </a:ext>
            </a:extLst>
          </p:cNvPr>
          <p:cNvSpPr>
            <a:spLocks noGrp="1"/>
          </p:cNvSpPr>
          <p:nvPr>
            <p:ph type="sldNum" sz="quarter" idx="12"/>
          </p:nvPr>
        </p:nvSpPr>
        <p:spPr/>
        <p:txBody>
          <a:bodyPr/>
          <a:lstStyle/>
          <a:p>
            <a:fld id="{280462E0-822D-40CE-A387-DA35F51E142C}" type="slidenum">
              <a:rPr lang="zh-TW" altLang="en-US" smtClean="0"/>
              <a:t>29</a:t>
            </a:fld>
            <a:endParaRPr lang="zh-TW" altLang="en-US"/>
          </a:p>
        </p:txBody>
      </p:sp>
      <p:sp>
        <p:nvSpPr>
          <p:cNvPr id="5" name="標題 1">
            <a:extLst>
              <a:ext uri="{FF2B5EF4-FFF2-40B4-BE49-F238E27FC236}">
                <a16:creationId xmlns:a16="http://schemas.microsoft.com/office/drawing/2014/main" id="{AF089BB2-80D4-0692-76D8-B0F820256F4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計畫經費申請表</a:t>
            </a:r>
            <a:r>
              <a:rPr lang="en-US" altLang="zh-TW" sz="3200" b="1" dirty="0">
                <a:latin typeface="微軟正黑體" panose="020B0604030504040204" pitchFamily="34" charset="-120"/>
                <a:ea typeface="微軟正黑體" panose="020B0604030504040204" pitchFamily="34" charset="-120"/>
                <a:cs typeface="Microsoft JhengHei"/>
              </a:rPr>
              <a:t>(6/10)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6" name="群組 5">
            <a:extLst>
              <a:ext uri="{FF2B5EF4-FFF2-40B4-BE49-F238E27FC236}">
                <a16:creationId xmlns:a16="http://schemas.microsoft.com/office/drawing/2014/main" id="{5CB2C292-5E4B-7866-8470-79037BB6336A}"/>
              </a:ext>
            </a:extLst>
          </p:cNvPr>
          <p:cNvGrpSpPr/>
          <p:nvPr/>
        </p:nvGrpSpPr>
        <p:grpSpPr>
          <a:xfrm>
            <a:off x="1151960" y="1654896"/>
            <a:ext cx="10642086" cy="4923359"/>
            <a:chOff x="1151960" y="1654896"/>
            <a:chExt cx="10642086" cy="4923359"/>
          </a:xfrm>
        </p:grpSpPr>
        <p:pic>
          <p:nvPicPr>
            <p:cNvPr id="7" name="圖片 6">
              <a:extLst>
                <a:ext uri="{FF2B5EF4-FFF2-40B4-BE49-F238E27FC236}">
                  <a16:creationId xmlns:a16="http://schemas.microsoft.com/office/drawing/2014/main" id="{79800ED5-C9BC-18AC-FB73-79BCDD638731}"/>
                </a:ext>
              </a:extLst>
            </p:cNvPr>
            <p:cNvPicPr>
              <a:picLocks noChangeAspect="1"/>
            </p:cNvPicPr>
            <p:nvPr/>
          </p:nvPicPr>
          <p:blipFill>
            <a:blip r:embed="rId2"/>
            <a:stretch>
              <a:fillRect/>
            </a:stretch>
          </p:blipFill>
          <p:spPr>
            <a:xfrm>
              <a:off x="1151960" y="1654896"/>
              <a:ext cx="9731326" cy="4923359"/>
            </a:xfrm>
            <a:prstGeom prst="rect">
              <a:avLst/>
            </a:prstGeom>
            <a:ln>
              <a:solidFill>
                <a:schemeClr val="tx1"/>
              </a:solidFill>
            </a:ln>
          </p:spPr>
        </p:pic>
        <p:sp>
          <p:nvSpPr>
            <p:cNvPr id="8" name="向上箭號 4">
              <a:extLst>
                <a:ext uri="{FF2B5EF4-FFF2-40B4-BE49-F238E27FC236}">
                  <a16:creationId xmlns:a16="http://schemas.microsoft.com/office/drawing/2014/main" id="{7D9FEB68-6640-259F-6718-39F5C7ACAAB8}"/>
                </a:ext>
              </a:extLst>
            </p:cNvPr>
            <p:cNvSpPr/>
            <p:nvPr/>
          </p:nvSpPr>
          <p:spPr>
            <a:xfrm rot="10800000">
              <a:off x="9397573" y="4638646"/>
              <a:ext cx="593920" cy="40103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圓角矩形 5">
              <a:extLst>
                <a:ext uri="{FF2B5EF4-FFF2-40B4-BE49-F238E27FC236}">
                  <a16:creationId xmlns:a16="http://schemas.microsoft.com/office/drawing/2014/main" id="{F623308F-A25D-464C-9D89-9A5729CAFEE2}"/>
                </a:ext>
              </a:extLst>
            </p:cNvPr>
            <p:cNvSpPr/>
            <p:nvPr/>
          </p:nvSpPr>
          <p:spPr>
            <a:xfrm>
              <a:off x="9343017" y="5143577"/>
              <a:ext cx="648476" cy="3651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矩形 9">
              <a:extLst>
                <a:ext uri="{FF2B5EF4-FFF2-40B4-BE49-F238E27FC236}">
                  <a16:creationId xmlns:a16="http://schemas.microsoft.com/office/drawing/2014/main" id="{F8D86CCA-FB78-DAD3-1922-78EC9A83232F}"/>
                </a:ext>
              </a:extLst>
            </p:cNvPr>
            <p:cNvSpPr/>
            <p:nvPr/>
          </p:nvSpPr>
          <p:spPr>
            <a:xfrm>
              <a:off x="7540463" y="3698399"/>
              <a:ext cx="4253583" cy="83635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表單由</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變成</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若要列印經費表，請再次點選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進入表單</a:t>
              </a:r>
            </a:p>
          </p:txBody>
        </p:sp>
      </p:grpSp>
    </p:spTree>
    <p:extLst>
      <p:ext uri="{BB962C8B-B14F-4D97-AF65-F5344CB8AC3E}">
        <p14:creationId xmlns:p14="http://schemas.microsoft.com/office/powerpoint/2010/main" val="3378055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44C69FB0-D455-F483-EE12-6D66E5D5DA40}"/>
              </a:ext>
            </a:extLst>
          </p:cNvPr>
          <p:cNvSpPr>
            <a:spLocks noGrp="1"/>
          </p:cNvSpPr>
          <p:nvPr>
            <p:ph type="sldNum" sz="quarter" idx="12"/>
          </p:nvPr>
        </p:nvSpPr>
        <p:spPr/>
        <p:txBody>
          <a:bodyPr/>
          <a:lstStyle/>
          <a:p>
            <a:fld id="{280462E0-822D-40CE-A387-DA35F51E142C}" type="slidenum">
              <a:rPr lang="zh-TW" altLang="en-US" smtClean="0"/>
              <a:t>30</a:t>
            </a:fld>
            <a:endParaRPr lang="zh-TW" altLang="en-US"/>
          </a:p>
        </p:txBody>
      </p:sp>
      <p:sp>
        <p:nvSpPr>
          <p:cNvPr id="5" name="標題 1">
            <a:extLst>
              <a:ext uri="{FF2B5EF4-FFF2-40B4-BE49-F238E27FC236}">
                <a16:creationId xmlns:a16="http://schemas.microsoft.com/office/drawing/2014/main" id="{CCC4A8BF-0FD6-DC51-2E53-EAFA99B692E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計畫經費申請表</a:t>
            </a:r>
            <a:r>
              <a:rPr lang="en-US" altLang="zh-TW" sz="3200" b="1" dirty="0">
                <a:latin typeface="微軟正黑體" panose="020B0604030504040204" pitchFamily="34" charset="-120"/>
                <a:ea typeface="微軟正黑體" panose="020B0604030504040204" pitchFamily="34" charset="-120"/>
                <a:cs typeface="Microsoft JhengHei"/>
              </a:rPr>
              <a:t>(7/10)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6" name="群組 5"/>
          <p:cNvGrpSpPr/>
          <p:nvPr/>
        </p:nvGrpSpPr>
        <p:grpSpPr>
          <a:xfrm>
            <a:off x="3183298" y="1526741"/>
            <a:ext cx="6236369" cy="5194734"/>
            <a:chOff x="3183298" y="1526741"/>
            <a:chExt cx="6236369" cy="5194734"/>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83298" y="1526741"/>
              <a:ext cx="5825404" cy="5194734"/>
            </a:xfrm>
            <a:prstGeom prst="rect">
              <a:avLst/>
            </a:prstGeom>
            <a:ln>
              <a:solidFill>
                <a:schemeClr val="tx1"/>
              </a:solidFill>
            </a:ln>
          </p:spPr>
        </p:pic>
        <p:sp>
          <p:nvSpPr>
            <p:cNvPr id="8" name="向上箭號 4">
              <a:extLst>
                <a:ext uri="{FF2B5EF4-FFF2-40B4-BE49-F238E27FC236}">
                  <a16:creationId xmlns:a16="http://schemas.microsoft.com/office/drawing/2014/main" id="{CE80958B-EEC2-DD18-12FC-270A38AF4304}"/>
                </a:ext>
              </a:extLst>
            </p:cNvPr>
            <p:cNvSpPr/>
            <p:nvPr/>
          </p:nvSpPr>
          <p:spPr>
            <a:xfrm>
              <a:off x="8461650" y="1913207"/>
              <a:ext cx="593920" cy="40103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圓角矩形 5">
              <a:extLst>
                <a:ext uri="{FF2B5EF4-FFF2-40B4-BE49-F238E27FC236}">
                  <a16:creationId xmlns:a16="http://schemas.microsoft.com/office/drawing/2014/main" id="{EEEA5836-B08A-4042-545A-52E6CC134E25}"/>
                </a:ext>
              </a:extLst>
            </p:cNvPr>
            <p:cNvSpPr/>
            <p:nvPr/>
          </p:nvSpPr>
          <p:spPr>
            <a:xfrm>
              <a:off x="8553218" y="1652588"/>
              <a:ext cx="324082" cy="19952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矩形 9">
              <a:extLst>
                <a:ext uri="{FF2B5EF4-FFF2-40B4-BE49-F238E27FC236}">
                  <a16:creationId xmlns:a16="http://schemas.microsoft.com/office/drawing/2014/main" id="{85D94B77-D69B-B2FC-0CF0-82B5C49D9784}"/>
                </a:ext>
              </a:extLst>
            </p:cNvPr>
            <p:cNvSpPr/>
            <p:nvPr/>
          </p:nvSpPr>
          <p:spPr>
            <a:xfrm>
              <a:off x="8099699" y="2395977"/>
              <a:ext cx="1319968" cy="365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列印</a:t>
              </a:r>
            </a:p>
          </p:txBody>
        </p:sp>
      </p:grpSp>
    </p:spTree>
    <p:extLst>
      <p:ext uri="{BB962C8B-B14F-4D97-AF65-F5344CB8AC3E}">
        <p14:creationId xmlns:p14="http://schemas.microsoft.com/office/powerpoint/2010/main" val="12937221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12" name="圖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7434" y="1843088"/>
            <a:ext cx="7321931" cy="4962574"/>
          </a:xfrm>
          <a:prstGeom prst="rect">
            <a:avLst/>
          </a:prstGeom>
          <a:ln>
            <a:solidFill>
              <a:schemeClr val="tx1"/>
            </a:solidFill>
          </a:ln>
        </p:spPr>
      </p:pic>
      <p:sp>
        <p:nvSpPr>
          <p:cNvPr id="4" name="投影片編號版面配置區 3">
            <a:extLst>
              <a:ext uri="{FF2B5EF4-FFF2-40B4-BE49-F238E27FC236}">
                <a16:creationId xmlns:a16="http://schemas.microsoft.com/office/drawing/2014/main" id="{B1D0F956-83F9-835F-CC31-CA6D63D700EA}"/>
              </a:ext>
            </a:extLst>
          </p:cNvPr>
          <p:cNvSpPr>
            <a:spLocks noGrp="1"/>
          </p:cNvSpPr>
          <p:nvPr>
            <p:ph type="sldNum" sz="quarter" idx="12"/>
          </p:nvPr>
        </p:nvSpPr>
        <p:spPr/>
        <p:txBody>
          <a:bodyPr/>
          <a:lstStyle/>
          <a:p>
            <a:fld id="{280462E0-822D-40CE-A387-DA35F51E142C}" type="slidenum">
              <a:rPr lang="zh-TW" altLang="en-US" smtClean="0"/>
              <a:t>31</a:t>
            </a:fld>
            <a:endParaRPr lang="zh-TW" altLang="en-US"/>
          </a:p>
        </p:txBody>
      </p:sp>
      <p:sp>
        <p:nvSpPr>
          <p:cNvPr id="5" name="標題 1">
            <a:extLst>
              <a:ext uri="{FF2B5EF4-FFF2-40B4-BE49-F238E27FC236}">
                <a16:creationId xmlns:a16="http://schemas.microsoft.com/office/drawing/2014/main" id="{BF4E56EF-B717-DD3E-F895-EEAEDF4B991A}"/>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計畫經費申請表</a:t>
            </a:r>
            <a:r>
              <a:rPr lang="en-US" altLang="zh-TW" sz="3200" b="1" dirty="0">
                <a:latin typeface="微軟正黑體" panose="020B0604030504040204" pitchFamily="34" charset="-120"/>
                <a:ea typeface="微軟正黑體" panose="020B0604030504040204" pitchFamily="34" charset="-120"/>
                <a:cs typeface="Microsoft JhengHei"/>
              </a:rPr>
              <a:t>(8/10)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8" name="橢圓形圖說文字 6">
            <a:extLst>
              <a:ext uri="{FF2B5EF4-FFF2-40B4-BE49-F238E27FC236}">
                <a16:creationId xmlns:a16="http://schemas.microsoft.com/office/drawing/2014/main" id="{D2B56039-EA2A-CCA2-FD9E-7EACCDA67E01}"/>
              </a:ext>
            </a:extLst>
          </p:cNvPr>
          <p:cNvSpPr/>
          <p:nvPr/>
        </p:nvSpPr>
        <p:spPr>
          <a:xfrm>
            <a:off x="1136135" y="4705578"/>
            <a:ext cx="2612906" cy="1325563"/>
          </a:xfrm>
          <a:prstGeom prst="wedgeEllipseCallout">
            <a:avLst>
              <a:gd name="adj1" fmla="val 47808"/>
              <a:gd name="adj2" fmla="val 4287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點選</a:t>
            </a:r>
            <a:r>
              <a:rPr lang="zh-TW" altLang="en-US" sz="2000" b="1" dirty="0">
                <a:solidFill>
                  <a:srgbClr val="FF0000"/>
                </a:solidFill>
                <a:latin typeface="微軟正黑體" panose="020B0604030504040204" pitchFamily="34" charset="-120"/>
                <a:ea typeface="微軟正黑體" panose="020B0604030504040204" pitchFamily="34" charset="-120"/>
              </a:rPr>
              <a:t>列印</a:t>
            </a:r>
            <a:r>
              <a:rPr lang="zh-TW" altLang="en-US" sz="2000" b="1" dirty="0">
                <a:solidFill>
                  <a:schemeClr val="tx1"/>
                </a:solidFill>
                <a:latin typeface="微軟正黑體" panose="020B0604030504040204" pitchFamily="34" charset="-120"/>
                <a:ea typeface="微軟正黑體" panose="020B0604030504040204" pitchFamily="34" charset="-120"/>
              </a:rPr>
              <a:t>後會</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跳出新視窗</a:t>
            </a:r>
            <a:endParaRPr kumimoji="0" lang="zh-TW" altLang="en-US" sz="20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953599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9E11503-863E-A352-0C63-E8693B2405EA}"/>
              </a:ext>
            </a:extLst>
          </p:cNvPr>
          <p:cNvSpPr>
            <a:spLocks noGrp="1"/>
          </p:cNvSpPr>
          <p:nvPr>
            <p:ph type="sldNum" sz="quarter" idx="12"/>
          </p:nvPr>
        </p:nvSpPr>
        <p:spPr/>
        <p:txBody>
          <a:bodyPr/>
          <a:lstStyle/>
          <a:p>
            <a:fld id="{280462E0-822D-40CE-A387-DA35F51E142C}" type="slidenum">
              <a:rPr lang="zh-TW" altLang="en-US" smtClean="0"/>
              <a:t>32</a:t>
            </a:fld>
            <a:endParaRPr lang="zh-TW" altLang="en-US"/>
          </a:p>
        </p:txBody>
      </p:sp>
      <p:sp>
        <p:nvSpPr>
          <p:cNvPr id="5" name="標題 1">
            <a:extLst>
              <a:ext uri="{FF2B5EF4-FFF2-40B4-BE49-F238E27FC236}">
                <a16:creationId xmlns:a16="http://schemas.microsoft.com/office/drawing/2014/main" id="{6B89155D-5FA6-DF1A-AC90-839C3173D2A4}"/>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solidFill>
                  <a:srgbClr val="FF0000"/>
                </a:solidFill>
                <a:latin typeface="微軟正黑體" panose="020B0604030504040204" pitchFamily="34" charset="-120"/>
                <a:ea typeface="微軟正黑體" panose="020B0604030504040204" pitchFamily="34" charset="-120"/>
                <a:cs typeface="Microsoft JhengHei"/>
              </a:rPr>
              <a:t>列印</a:t>
            </a:r>
            <a:r>
              <a:rPr lang="zh-TW" altLang="en-US" sz="3200" b="1" dirty="0">
                <a:latin typeface="微軟正黑體" panose="020B0604030504040204" pitchFamily="34" charset="-120"/>
                <a:ea typeface="微軟正黑體" panose="020B0604030504040204" pitchFamily="34" charset="-120"/>
                <a:cs typeface="Microsoft JhengHei"/>
              </a:rPr>
              <a:t>計畫經費申請表</a:t>
            </a:r>
            <a:r>
              <a:rPr lang="en-US" altLang="zh-TW" sz="3200" b="1" dirty="0">
                <a:latin typeface="微軟正黑體" panose="020B0604030504040204" pitchFamily="34" charset="-120"/>
                <a:ea typeface="微軟正黑體" panose="020B0604030504040204" pitchFamily="34" charset="-120"/>
                <a:cs typeface="Microsoft JhengHei"/>
              </a:rPr>
              <a:t>(9/10)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grpSp>
        <p:nvGrpSpPr>
          <p:cNvPr id="12" name="群組 11"/>
          <p:cNvGrpSpPr/>
          <p:nvPr/>
        </p:nvGrpSpPr>
        <p:grpSpPr>
          <a:xfrm>
            <a:off x="2423288" y="1731612"/>
            <a:ext cx="7739456" cy="4915033"/>
            <a:chOff x="2423288" y="1731612"/>
            <a:chExt cx="7739456" cy="4915033"/>
          </a:xfrm>
        </p:grpSpPr>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288" y="1731612"/>
              <a:ext cx="7345424" cy="4915033"/>
            </a:xfrm>
            <a:prstGeom prst="rect">
              <a:avLst/>
            </a:prstGeom>
            <a:ln>
              <a:solidFill>
                <a:schemeClr val="tx1"/>
              </a:solidFill>
            </a:ln>
          </p:spPr>
        </p:pic>
        <p:sp>
          <p:nvSpPr>
            <p:cNvPr id="8" name="圓角矩形 5">
              <a:extLst>
                <a:ext uri="{FF2B5EF4-FFF2-40B4-BE49-F238E27FC236}">
                  <a16:creationId xmlns:a16="http://schemas.microsoft.com/office/drawing/2014/main" id="{71D93AB1-DEEF-CA80-A7B5-7B98131AAF6F}"/>
                </a:ext>
              </a:extLst>
            </p:cNvPr>
            <p:cNvSpPr/>
            <p:nvPr/>
          </p:nvSpPr>
          <p:spPr>
            <a:xfrm>
              <a:off x="8813074" y="6286350"/>
              <a:ext cx="376589" cy="23109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75BE72FB-4568-40FA-A836-5FD2592942C0}"/>
                </a:ext>
              </a:extLst>
            </p:cNvPr>
            <p:cNvSpPr/>
            <p:nvPr/>
          </p:nvSpPr>
          <p:spPr>
            <a:xfrm>
              <a:off x="7839992" y="5203835"/>
              <a:ext cx="2322752" cy="500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可選擇</a:t>
              </a:r>
              <a:r>
                <a:rPr lang="zh-TW" altLang="en-US" b="1" dirty="0">
                  <a:solidFill>
                    <a:srgbClr val="FF0000"/>
                  </a:solidFill>
                  <a:latin typeface="微軟正黑體" panose="020B0604030504040204" pitchFamily="34" charset="-120"/>
                  <a:ea typeface="微軟正黑體" panose="020B0604030504040204" pitchFamily="34" charset="-120"/>
                </a:rPr>
                <a:t>列印</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向左箭號 6">
              <a:extLst>
                <a:ext uri="{FF2B5EF4-FFF2-40B4-BE49-F238E27FC236}">
                  <a16:creationId xmlns:a16="http://schemas.microsoft.com/office/drawing/2014/main" id="{B1E42579-8338-7D29-4A5E-5512CC2C8D1D}"/>
                </a:ext>
              </a:extLst>
            </p:cNvPr>
            <p:cNvSpPr/>
            <p:nvPr/>
          </p:nvSpPr>
          <p:spPr>
            <a:xfrm rot="16200000">
              <a:off x="8755019" y="5698392"/>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圓角矩形 5">
              <a:extLst>
                <a:ext uri="{FF2B5EF4-FFF2-40B4-BE49-F238E27FC236}">
                  <a16:creationId xmlns:a16="http://schemas.microsoft.com/office/drawing/2014/main" id="{1847F6EB-6B15-FB47-F2F6-EDC8DACFFAEC}"/>
                </a:ext>
              </a:extLst>
            </p:cNvPr>
            <p:cNvSpPr/>
            <p:nvPr/>
          </p:nvSpPr>
          <p:spPr>
            <a:xfrm>
              <a:off x="8510055" y="2422116"/>
              <a:ext cx="761944" cy="21890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5" name="橢圓形圖說文字 6">
              <a:extLst>
                <a:ext uri="{FF2B5EF4-FFF2-40B4-BE49-F238E27FC236}">
                  <a16:creationId xmlns:a16="http://schemas.microsoft.com/office/drawing/2014/main" id="{FBDC530A-5740-7776-9864-9219C7C9A509}"/>
                </a:ext>
              </a:extLst>
            </p:cNvPr>
            <p:cNvSpPr/>
            <p:nvPr/>
          </p:nvSpPr>
          <p:spPr>
            <a:xfrm>
              <a:off x="4944521" y="2260811"/>
              <a:ext cx="3068822" cy="760412"/>
            </a:xfrm>
            <a:prstGeom prst="wedgeEllipseCallout">
              <a:avLst>
                <a:gd name="adj1" fmla="val 62868"/>
                <a:gd name="adj2" fmla="val -17752"/>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prstClr val="black"/>
                  </a:solidFill>
                  <a:latin typeface="微軟正黑體" panose="020B0604030504040204" pitchFamily="34" charset="-120"/>
                  <a:ea typeface="微軟正黑體" panose="020B0604030504040204" pitchFamily="34" charset="-120"/>
                </a:rPr>
                <a:t>或另存為</a:t>
              </a:r>
              <a:r>
                <a:rPr lang="en-US" altLang="zh-TW" sz="2000" b="1" dirty="0">
                  <a:solidFill>
                    <a:prstClr val="black"/>
                  </a:solidFill>
                  <a:latin typeface="微軟正黑體" panose="020B0604030504040204" pitchFamily="34" charset="-120"/>
                  <a:ea typeface="微軟正黑體" panose="020B0604030504040204" pitchFamily="34" charset="-120"/>
                </a:rPr>
                <a:t>PDF</a:t>
              </a:r>
              <a:r>
                <a:rPr lang="zh-TW" altLang="en-US" sz="2000" b="1" dirty="0">
                  <a:solidFill>
                    <a:prstClr val="black"/>
                  </a:solidFill>
                  <a:latin typeface="微軟正黑體" panose="020B0604030504040204" pitchFamily="34" charset="-120"/>
                  <a:ea typeface="微軟正黑體" panose="020B0604030504040204" pitchFamily="34" charset="-120"/>
                </a:rPr>
                <a:t>檔</a:t>
              </a:r>
              <a:endPar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3096380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34" name="標題 1">
            <a:extLst>
              <a:ext uri="{FF2B5EF4-FFF2-40B4-BE49-F238E27FC236}">
                <a16:creationId xmlns:a16="http://schemas.microsoft.com/office/drawing/2014/main" id="{7B431D0F-D405-45A8-82F4-8AE1957C4CD5}"/>
              </a:ext>
            </a:extLst>
          </p:cNvPr>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填寫計畫經費申請表</a:t>
            </a:r>
            <a:r>
              <a:rPr lang="en-US" altLang="zh-TW" sz="3200" b="1" dirty="0">
                <a:latin typeface="微軟正黑體" panose="020B0604030504040204" pitchFamily="34" charset="-120"/>
                <a:ea typeface="微軟正黑體" panose="020B0604030504040204" pitchFamily="34" charset="-120"/>
                <a:cs typeface="Microsoft JhengHei"/>
              </a:rPr>
              <a:t>(10/10)</a:t>
            </a:r>
            <a:endParaRPr lang="zh-TW" altLang="en-US" sz="3200"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4" name="群組 3"/>
          <p:cNvGrpSpPr/>
          <p:nvPr/>
        </p:nvGrpSpPr>
        <p:grpSpPr>
          <a:xfrm>
            <a:off x="1151960" y="1654896"/>
            <a:ext cx="10099659" cy="5066579"/>
            <a:chOff x="1151960" y="1654896"/>
            <a:chExt cx="10099659" cy="5066579"/>
          </a:xfrm>
        </p:grpSpPr>
        <p:pic>
          <p:nvPicPr>
            <p:cNvPr id="2" name="圖片 1"/>
            <p:cNvPicPr>
              <a:picLocks noChangeAspect="1"/>
            </p:cNvPicPr>
            <p:nvPr/>
          </p:nvPicPr>
          <p:blipFill>
            <a:blip r:embed="rId3"/>
            <a:stretch>
              <a:fillRect/>
            </a:stretch>
          </p:blipFill>
          <p:spPr>
            <a:xfrm>
              <a:off x="1151960" y="1654896"/>
              <a:ext cx="9731326" cy="4923359"/>
            </a:xfrm>
            <a:prstGeom prst="rect">
              <a:avLst/>
            </a:prstGeom>
            <a:ln>
              <a:solidFill>
                <a:schemeClr val="tx1"/>
              </a:solidFill>
            </a:ln>
          </p:spPr>
        </p:pic>
        <p:sp>
          <p:nvSpPr>
            <p:cNvPr id="14" name="向上箭號 4">
              <a:extLst>
                <a:ext uri="{FF2B5EF4-FFF2-40B4-BE49-F238E27FC236}">
                  <a16:creationId xmlns:a16="http://schemas.microsoft.com/office/drawing/2014/main" id="{4383C41C-B4D3-4B4F-8119-901B2A683503}"/>
                </a:ext>
              </a:extLst>
            </p:cNvPr>
            <p:cNvSpPr/>
            <p:nvPr/>
          </p:nvSpPr>
          <p:spPr>
            <a:xfrm rot="5400000">
              <a:off x="4808592" y="6080778"/>
              <a:ext cx="593920" cy="40103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5" name="圓角矩形 5">
              <a:extLst>
                <a:ext uri="{FF2B5EF4-FFF2-40B4-BE49-F238E27FC236}">
                  <a16:creationId xmlns:a16="http://schemas.microsoft.com/office/drawing/2014/main" id="{87C389D9-8AFD-4F0E-8C11-FE0401365221}"/>
                </a:ext>
              </a:extLst>
            </p:cNvPr>
            <p:cNvSpPr/>
            <p:nvPr/>
          </p:nvSpPr>
          <p:spPr>
            <a:xfrm>
              <a:off x="9343017" y="4632227"/>
              <a:ext cx="648476" cy="87647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矩形 26">
              <a:extLst>
                <a:ext uri="{FF2B5EF4-FFF2-40B4-BE49-F238E27FC236}">
                  <a16:creationId xmlns:a16="http://schemas.microsoft.com/office/drawing/2014/main" id="{B28898B8-D0C7-473A-A6D7-9D8463CA27FD}"/>
                </a:ext>
              </a:extLst>
            </p:cNvPr>
            <p:cNvSpPr/>
            <p:nvPr/>
          </p:nvSpPr>
          <p:spPr>
            <a:xfrm>
              <a:off x="1690017" y="5885124"/>
              <a:ext cx="3098282" cy="83635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確認表單資料填寫完畢後，</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儲存規畫配對</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29" name="橢圓形圖說文字 9">
              <a:extLst>
                <a:ext uri="{FF2B5EF4-FFF2-40B4-BE49-F238E27FC236}">
                  <a16:creationId xmlns:a16="http://schemas.microsoft.com/office/drawing/2014/main" id="{3A91E3EC-00CF-477C-95A7-3F19D11D6836}"/>
                </a:ext>
              </a:extLst>
            </p:cNvPr>
            <p:cNvSpPr/>
            <p:nvPr/>
          </p:nvSpPr>
          <p:spPr>
            <a:xfrm>
              <a:off x="8950547" y="3321372"/>
              <a:ext cx="2301072" cy="1021433"/>
            </a:xfrm>
            <a:prstGeom prst="wedgeEllipseCallout">
              <a:avLst>
                <a:gd name="adj1" fmla="val -14370"/>
                <a:gd name="adj2" fmla="val 6075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表單由</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變成</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p>
          </p:txBody>
        </p:sp>
        <p:sp>
          <p:nvSpPr>
            <p:cNvPr id="31" name="圓角矩形 5">
              <a:extLst>
                <a:ext uri="{FF2B5EF4-FFF2-40B4-BE49-F238E27FC236}">
                  <a16:creationId xmlns:a16="http://schemas.microsoft.com/office/drawing/2014/main" id="{DAE646B5-9166-4DAB-9DE5-DB5680189343}"/>
                </a:ext>
              </a:extLst>
            </p:cNvPr>
            <p:cNvSpPr/>
            <p:nvPr/>
          </p:nvSpPr>
          <p:spPr>
            <a:xfrm>
              <a:off x="5416731" y="6097374"/>
              <a:ext cx="1201784" cy="33614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53215415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838199" y="175591"/>
            <a:ext cx="10515600"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已登入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sz="3200" b="1" dirty="0">
                <a:latin typeface="微軟正黑體" panose="020B0604030504040204" pitchFamily="34" charset="-120"/>
                <a:ea typeface="微軟正黑體" panose="020B0604030504040204" pitchFamily="34" charset="-120"/>
                <a:cs typeface="Microsoft JhengHei"/>
              </a:rPr>
              <a:t>-</a:t>
            </a:r>
            <a:r>
              <a:rPr lang="zh-TW" altLang="en-US" sz="3200" b="1" dirty="0">
                <a:latin typeface="微軟正黑體" panose="020B0604030504040204" pitchFamily="34" charset="-120"/>
                <a:ea typeface="微軟正黑體" panose="020B0604030504040204" pitchFamily="34" charset="-120"/>
                <a:cs typeface="Microsoft JhengHei"/>
              </a:rPr>
              <a:t>尚未送給縣市審查之狀態</a:t>
            </a: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1182497" y="1412714"/>
            <a:ext cx="9827005" cy="5009605"/>
            <a:chOff x="1182497" y="1412714"/>
            <a:chExt cx="9827005" cy="5009605"/>
          </a:xfrm>
        </p:grpSpPr>
        <p:pic>
          <p:nvPicPr>
            <p:cNvPr id="4" name="圖片 3"/>
            <p:cNvPicPr>
              <a:picLocks noChangeAspect="1"/>
            </p:cNvPicPr>
            <p:nvPr/>
          </p:nvPicPr>
          <p:blipFill>
            <a:blip r:embed="rId3"/>
            <a:stretch>
              <a:fillRect/>
            </a:stretch>
          </p:blipFill>
          <p:spPr>
            <a:xfrm>
              <a:off x="1182497" y="1417685"/>
              <a:ext cx="9827005" cy="5004634"/>
            </a:xfrm>
            <a:prstGeom prst="rect">
              <a:avLst/>
            </a:prstGeom>
            <a:ln>
              <a:solidFill>
                <a:schemeClr val="tx1"/>
              </a:solidFill>
            </a:ln>
          </p:spPr>
        </p:pic>
        <p:sp>
          <p:nvSpPr>
            <p:cNvPr id="18" name="圓角矩形 11">
              <a:extLst>
                <a:ext uri="{FF2B5EF4-FFF2-40B4-BE49-F238E27FC236}">
                  <a16:creationId xmlns:a16="http://schemas.microsoft.com/office/drawing/2014/main" id="{D3C8EDA4-4FB2-48DB-8889-43CBF97B5389}"/>
                </a:ext>
              </a:extLst>
            </p:cNvPr>
            <p:cNvSpPr/>
            <p:nvPr/>
          </p:nvSpPr>
          <p:spPr>
            <a:xfrm>
              <a:off x="2726055" y="2554352"/>
              <a:ext cx="1636785" cy="34354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9" name="橢圓形圖說文字 9">
              <a:extLst>
                <a:ext uri="{FF2B5EF4-FFF2-40B4-BE49-F238E27FC236}">
                  <a16:creationId xmlns:a16="http://schemas.microsoft.com/office/drawing/2014/main" id="{895E8A56-8674-4B58-A064-EAC3231BDE46}"/>
                </a:ext>
              </a:extLst>
            </p:cNvPr>
            <p:cNvSpPr/>
            <p:nvPr/>
          </p:nvSpPr>
          <p:spPr>
            <a:xfrm>
              <a:off x="4362840" y="2976074"/>
              <a:ext cx="3855241" cy="992519"/>
            </a:xfrm>
            <a:prstGeom prst="wedgeEllipseCallout">
              <a:avLst>
                <a:gd name="adj1" fmla="val -47999"/>
                <a:gd name="adj2" fmla="val -4745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儲存規劃配對後的狀態為</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已規劃配對</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由學校編輯</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24" name="矩形 23">
              <a:extLst>
                <a:ext uri="{FF2B5EF4-FFF2-40B4-BE49-F238E27FC236}">
                  <a16:creationId xmlns:a16="http://schemas.microsoft.com/office/drawing/2014/main" id="{153FC740-2593-4622-8FC2-46FBA11D072D}"/>
                </a:ext>
              </a:extLst>
            </p:cNvPr>
            <p:cNvSpPr/>
            <p:nvPr/>
          </p:nvSpPr>
          <p:spPr>
            <a:xfrm>
              <a:off x="5105538" y="1412714"/>
              <a:ext cx="4251265" cy="970168"/>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想查看所有配對內容，</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非第一次填寫申請表或新申請配對</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案件查詢</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查看</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5" name="向上箭號 5">
              <a:extLst>
                <a:ext uri="{FF2B5EF4-FFF2-40B4-BE49-F238E27FC236}">
                  <a16:creationId xmlns:a16="http://schemas.microsoft.com/office/drawing/2014/main" id="{AB6FF346-B724-402B-B874-21F68B8A7642}"/>
                </a:ext>
              </a:extLst>
            </p:cNvPr>
            <p:cNvSpPr/>
            <p:nvPr/>
          </p:nvSpPr>
          <p:spPr>
            <a:xfrm rot="5400000">
              <a:off x="9321562" y="1713077"/>
              <a:ext cx="560462" cy="369443"/>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6" name="圓角矩形 6">
              <a:extLst>
                <a:ext uri="{FF2B5EF4-FFF2-40B4-BE49-F238E27FC236}">
                  <a16:creationId xmlns:a16="http://schemas.microsoft.com/office/drawing/2014/main" id="{67A5893F-74E6-4BB2-901C-88FD0C92676F}"/>
                </a:ext>
              </a:extLst>
            </p:cNvPr>
            <p:cNvSpPr/>
            <p:nvPr/>
          </p:nvSpPr>
          <p:spPr>
            <a:xfrm>
              <a:off x="9830078" y="1554255"/>
              <a:ext cx="951140" cy="34354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35368427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3"/>
          <p:cNvSpPr>
            <a:spLocks noGrp="1"/>
          </p:cNvSpPr>
          <p:nvPr>
            <p:ph type="ctrTitle"/>
          </p:nvPr>
        </p:nvSpPr>
        <p:spPr/>
        <p:txBody>
          <a:bodyPr/>
          <a:lstStyle/>
          <a:p>
            <a:r>
              <a:rPr lang="zh-TW" altLang="en-US" b="1" dirty="0">
                <a:latin typeface="微軟正黑體" panose="020B0604030504040204" pitchFamily="34" charset="-120"/>
                <a:ea typeface="微軟正黑體" panose="020B0604030504040204" pitchFamily="34" charset="-120"/>
              </a:rPr>
              <a:t>薪傳輔導</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學校端</a:t>
            </a:r>
          </a:p>
        </p:txBody>
      </p:sp>
      <p:sp>
        <p:nvSpPr>
          <p:cNvPr id="5" name="副標題 4"/>
          <p:cNvSpPr>
            <a:spLocks noGrp="1"/>
          </p:cNvSpPr>
          <p:nvPr>
            <p:ph type="subTitle" idx="1"/>
          </p:nvPr>
        </p:nvSpPr>
        <p:spPr/>
        <p:txBody>
          <a:bodyPr>
            <a:normAutofit/>
          </a:bodyPr>
          <a:lstStyle/>
          <a:p>
            <a:r>
              <a:rPr lang="zh-TW" altLang="en-US" sz="4000" b="1" dirty="0">
                <a:solidFill>
                  <a:schemeClr val="tx1">
                    <a:lumMod val="50000"/>
                    <a:lumOff val="50000"/>
                  </a:schemeClr>
                </a:solidFill>
                <a:latin typeface="微軟正黑體" panose="020B0604030504040204" pitchFamily="34" charset="-120"/>
                <a:ea typeface="微軟正黑體" panose="020B0604030504040204" pitchFamily="34" charset="-120"/>
              </a:rPr>
              <a:t>規劃配對</a:t>
            </a:r>
            <a:r>
              <a:rPr lang="en-US" altLang="zh-TW" sz="4000" b="1" dirty="0">
                <a:solidFill>
                  <a:schemeClr val="tx1">
                    <a:lumMod val="50000"/>
                    <a:lumOff val="50000"/>
                  </a:schemeClr>
                </a:solidFill>
                <a:latin typeface="微軟正黑體" panose="020B0604030504040204" pitchFamily="34" charset="-120"/>
                <a:ea typeface="微軟正黑體" panose="020B0604030504040204" pitchFamily="34" charset="-120"/>
              </a:rPr>
              <a:t>-</a:t>
            </a:r>
            <a:r>
              <a:rPr lang="zh-TW" altLang="en-US" sz="4000" b="1" dirty="0">
                <a:solidFill>
                  <a:schemeClr val="tx1">
                    <a:lumMod val="50000"/>
                    <a:lumOff val="50000"/>
                  </a:schemeClr>
                </a:solidFill>
                <a:latin typeface="微軟正黑體" panose="020B0604030504040204" pitchFamily="34" charset="-120"/>
                <a:ea typeface="微軟正黑體" panose="020B0604030504040204" pitchFamily="34" charset="-120"/>
              </a:rPr>
              <a:t>薪傳教師及初任教師</a:t>
            </a:r>
            <a:r>
              <a:rPr lang="zh-TW" altLang="en-US" sz="4000" b="1" dirty="0">
                <a:solidFill>
                  <a:srgbClr val="FF0000"/>
                </a:solidFill>
                <a:latin typeface="微軟正黑體" panose="020B0604030504040204" pitchFamily="34" charset="-120"/>
                <a:ea typeface="微軟正黑體" panose="020B0604030504040204" pitchFamily="34" charset="-120"/>
              </a:rPr>
              <a:t>未登入</a:t>
            </a:r>
          </a:p>
        </p:txBody>
      </p:sp>
      <p:sp>
        <p:nvSpPr>
          <p:cNvPr id="6" name="投影片編號版面配置區 5"/>
          <p:cNvSpPr>
            <a:spLocks noGrp="1"/>
          </p:cNvSpPr>
          <p:nvPr>
            <p:ph type="sldNum" sz="quarter" idx="12"/>
          </p:nvPr>
        </p:nvSpPr>
        <p:spPr/>
        <p:txBody>
          <a:bodyPr/>
          <a:lstStyle/>
          <a:p>
            <a:fld id="{85F319A6-5F49-4F9E-A6CB-3F1D7C502F75}" type="slidenum">
              <a:rPr lang="zh-TW" altLang="en-US" smtClean="0"/>
              <a:t>35</a:t>
            </a:fld>
            <a:endParaRPr lang="zh-TW" altLang="en-US"/>
          </a:p>
        </p:txBody>
      </p:sp>
    </p:spTree>
    <p:extLst>
      <p:ext uri="{BB962C8B-B14F-4D97-AF65-F5344CB8AC3E}">
        <p14:creationId xmlns:p14="http://schemas.microsoft.com/office/powerpoint/2010/main" val="5301889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436765" y="1288256"/>
            <a:ext cx="11318469" cy="4818901"/>
          </a:xfrm>
          <a:prstGeom prst="rect">
            <a:avLst/>
          </a:prstGeom>
          <a:ln>
            <a:solidFill>
              <a:schemeClr val="tx1"/>
            </a:solidFill>
          </a:ln>
        </p:spPr>
      </p:pic>
      <p:sp>
        <p:nvSpPr>
          <p:cNvPr id="5"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由 功能專區 進入</a:t>
            </a:r>
          </a:p>
        </p:txBody>
      </p:sp>
      <p:sp>
        <p:nvSpPr>
          <p:cNvPr id="11" name="投影片編號版面配置區 1">
            <a:extLst>
              <a:ext uri="{FF2B5EF4-FFF2-40B4-BE49-F238E27FC236}">
                <a16:creationId xmlns:a16="http://schemas.microsoft.com/office/drawing/2014/main" id="{3EF21F6F-C23C-49F1-8F70-51A92C9F10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3EA82-2DF2-40E5-A5E9-DE3D45C1E98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12" name="群組 11"/>
          <p:cNvGrpSpPr/>
          <p:nvPr/>
        </p:nvGrpSpPr>
        <p:grpSpPr>
          <a:xfrm>
            <a:off x="3387634" y="1238624"/>
            <a:ext cx="3958960" cy="377814"/>
            <a:chOff x="4049207" y="2643915"/>
            <a:chExt cx="3958960" cy="377814"/>
          </a:xfrm>
        </p:grpSpPr>
        <p:sp>
          <p:nvSpPr>
            <p:cNvPr id="13" name="圓角矩形 12"/>
            <p:cNvSpPr/>
            <p:nvPr/>
          </p:nvSpPr>
          <p:spPr>
            <a:xfrm>
              <a:off x="4049207" y="2693548"/>
              <a:ext cx="1008091"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4" name="圖片 13">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rot="16200000">
              <a:off x="5208942" y="2645979"/>
              <a:ext cx="364382" cy="387117"/>
            </a:xfrm>
            <a:prstGeom prst="rect">
              <a:avLst/>
            </a:prstGeom>
          </p:spPr>
        </p:pic>
        <p:sp>
          <p:nvSpPr>
            <p:cNvPr id="15" name="Google Shape;659;p95">
              <a:extLst>
                <a:ext uri="{FF2B5EF4-FFF2-40B4-BE49-F238E27FC236}">
                  <a16:creationId xmlns:a16="http://schemas.microsoft.com/office/drawing/2014/main" id="{7E4706B0-B811-407D-8C39-2077D19A9C2F}"/>
                </a:ext>
              </a:extLst>
            </p:cNvPr>
            <p:cNvSpPr txBox="1"/>
            <p:nvPr/>
          </p:nvSpPr>
          <p:spPr>
            <a:xfrm>
              <a:off x="6126403" y="2643915"/>
              <a:ext cx="188176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功能專區</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16" name="橢圓 15">
            <a:extLst>
              <a:ext uri="{FF2B5EF4-FFF2-40B4-BE49-F238E27FC236}">
                <a16:creationId xmlns:a16="http://schemas.microsoft.com/office/drawing/2014/main" id="{E1E14D5D-4F7A-4892-9154-C56A90FB645D}"/>
              </a:ext>
            </a:extLst>
          </p:cNvPr>
          <p:cNvSpPr/>
          <p:nvPr/>
        </p:nvSpPr>
        <p:spPr>
          <a:xfrm>
            <a:off x="5078558" y="118153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nvGrpSpPr>
          <p:cNvPr id="17" name="群組 16"/>
          <p:cNvGrpSpPr/>
          <p:nvPr/>
        </p:nvGrpSpPr>
        <p:grpSpPr>
          <a:xfrm>
            <a:off x="3483428" y="2358543"/>
            <a:ext cx="5984652" cy="377814"/>
            <a:chOff x="4049206" y="2643915"/>
            <a:chExt cx="5466980" cy="377814"/>
          </a:xfrm>
        </p:grpSpPr>
        <p:sp>
          <p:nvSpPr>
            <p:cNvPr id="18" name="圓角矩形 17"/>
            <p:cNvSpPr/>
            <p:nvPr/>
          </p:nvSpPr>
          <p:spPr>
            <a:xfrm>
              <a:off x="4049206" y="2693548"/>
              <a:ext cx="1302963"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9" name="圖片 18">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rot="16200000">
              <a:off x="5423502" y="2645979"/>
              <a:ext cx="364382" cy="387117"/>
            </a:xfrm>
            <a:prstGeom prst="rect">
              <a:avLst/>
            </a:prstGeom>
          </p:spPr>
        </p:pic>
        <p:sp>
          <p:nvSpPr>
            <p:cNvPr id="20" name="Google Shape;659;p95">
              <a:extLst>
                <a:ext uri="{FF2B5EF4-FFF2-40B4-BE49-F238E27FC236}">
                  <a16:creationId xmlns:a16="http://schemas.microsoft.com/office/drawing/2014/main" id="{7E4706B0-B811-407D-8C39-2077D19A9C2F}"/>
                </a:ext>
              </a:extLst>
            </p:cNvPr>
            <p:cNvSpPr txBox="1"/>
            <p:nvPr/>
          </p:nvSpPr>
          <p:spPr>
            <a:xfrm>
              <a:off x="6126402" y="2643915"/>
              <a:ext cx="338978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lang="zh-TW" altLang="en-US" b="1" dirty="0">
                  <a:solidFill>
                    <a:srgbClr val="FF0000"/>
                  </a:solidFill>
                  <a:latin typeface="Microsoft JhengHei"/>
                  <a:ea typeface="Microsoft JhengHei"/>
                  <a:cs typeface="Microsoft JhengHei"/>
                  <a:sym typeface="Microsoft JhengHei"/>
                </a:rPr>
                <a:t>初任教師輔導</a:t>
              </a:r>
              <a:r>
                <a:rPr lang="en-US" altLang="zh-TW" b="1" dirty="0">
                  <a:solidFill>
                    <a:srgbClr val="FF0000"/>
                  </a:solidFill>
                  <a:latin typeface="Microsoft JhengHei"/>
                  <a:ea typeface="Microsoft JhengHei"/>
                  <a:cs typeface="Microsoft JhengHei"/>
                  <a:sym typeface="Microsoft JhengHei"/>
                </a:rPr>
                <a:t>-</a:t>
              </a:r>
              <a:r>
                <a:rPr lang="zh-TW" altLang="en-US" b="1" dirty="0">
                  <a:solidFill>
                    <a:srgbClr val="FF0000"/>
                  </a:solidFill>
                  <a:latin typeface="Microsoft JhengHei"/>
                  <a:ea typeface="Microsoft JhengHei"/>
                  <a:cs typeface="Microsoft JhengHei"/>
                  <a:sym typeface="Microsoft JhengHei"/>
                </a:rPr>
                <a:t>薪傳教師</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21" name="橢圓 20">
            <a:extLst>
              <a:ext uri="{FF2B5EF4-FFF2-40B4-BE49-F238E27FC236}">
                <a16:creationId xmlns:a16="http://schemas.microsoft.com/office/drawing/2014/main" id="{E1E14D5D-4F7A-4892-9154-C56A90FB645D}"/>
              </a:ext>
            </a:extLst>
          </p:cNvPr>
          <p:cNvSpPr/>
          <p:nvPr/>
        </p:nvSpPr>
        <p:spPr>
          <a:xfrm>
            <a:off x="5464830" y="224436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45264453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未登入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b="1" dirty="0">
                <a:latin typeface="微軟正黑體" panose="020B0604030504040204" pitchFamily="34" charset="-120"/>
                <a:ea typeface="微軟正黑體" panose="020B0604030504040204" pitchFamily="34" charset="-120"/>
                <a:cs typeface="Microsoft JhengHei"/>
              </a:rPr>
              <a:t>(1/3)</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12" name="群組 11"/>
          <p:cNvGrpSpPr/>
          <p:nvPr/>
        </p:nvGrpSpPr>
        <p:grpSpPr>
          <a:xfrm>
            <a:off x="1026365" y="1491830"/>
            <a:ext cx="10139269" cy="4904276"/>
            <a:chOff x="1026365" y="1491830"/>
            <a:chExt cx="10139269" cy="4904276"/>
          </a:xfrm>
        </p:grpSpPr>
        <p:pic>
          <p:nvPicPr>
            <p:cNvPr id="13" name="圖片 12"/>
            <p:cNvPicPr>
              <a:picLocks noChangeAspect="1"/>
            </p:cNvPicPr>
            <p:nvPr/>
          </p:nvPicPr>
          <p:blipFill>
            <a:blip r:embed="rId3"/>
            <a:stretch>
              <a:fillRect/>
            </a:stretch>
          </p:blipFill>
          <p:spPr>
            <a:xfrm>
              <a:off x="1026365" y="1491830"/>
              <a:ext cx="10139269" cy="4904276"/>
            </a:xfrm>
            <a:prstGeom prst="rect">
              <a:avLst/>
            </a:prstGeom>
            <a:ln>
              <a:solidFill>
                <a:schemeClr val="tx1"/>
              </a:solidFill>
            </a:ln>
          </p:spPr>
        </p:pic>
        <p:sp>
          <p:nvSpPr>
            <p:cNvPr id="14" name="圓角矩形 13"/>
            <p:cNvSpPr/>
            <p:nvPr/>
          </p:nvSpPr>
          <p:spPr>
            <a:xfrm>
              <a:off x="2653990" y="2352906"/>
              <a:ext cx="3098038" cy="15373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5" name="橢圓形圖說文字 14"/>
            <p:cNvSpPr/>
            <p:nvPr/>
          </p:nvSpPr>
          <p:spPr>
            <a:xfrm>
              <a:off x="6096000" y="3628222"/>
              <a:ext cx="4612888" cy="1958109"/>
            </a:xfrm>
            <a:prstGeom prst="wedgeEllipseCallout">
              <a:avLst>
                <a:gd name="adj1" fmla="val -54767"/>
                <a:gd name="adj2" fmla="val -40674"/>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路徑：首頁</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功能專區</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初任教師輔導</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薪傳教師</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申請</a:t>
              </a:r>
              <a:endPar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16" name="圖片 15">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a:off x="4646505" y="4041174"/>
              <a:ext cx="395443" cy="487742"/>
            </a:xfrm>
            <a:prstGeom prst="rect">
              <a:avLst/>
            </a:prstGeom>
          </p:spPr>
        </p:pic>
        <p:sp>
          <p:nvSpPr>
            <p:cNvPr id="17" name="Google Shape;659;p95">
              <a:extLst>
                <a:ext uri="{FF2B5EF4-FFF2-40B4-BE49-F238E27FC236}">
                  <a16:creationId xmlns:a16="http://schemas.microsoft.com/office/drawing/2014/main" id="{7E4706B0-B811-407D-8C39-2077D19A9C2F}"/>
                </a:ext>
              </a:extLst>
            </p:cNvPr>
            <p:cNvSpPr txBox="1"/>
            <p:nvPr/>
          </p:nvSpPr>
          <p:spPr>
            <a:xfrm>
              <a:off x="3988849" y="4607277"/>
              <a:ext cx="1763179" cy="37184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申請</a:t>
              </a:r>
            </a:p>
          </p:txBody>
        </p:sp>
      </p:grpSp>
    </p:spTree>
    <p:extLst>
      <p:ext uri="{BB962C8B-B14F-4D97-AF65-F5344CB8AC3E}">
        <p14:creationId xmlns:p14="http://schemas.microsoft.com/office/powerpoint/2010/main" val="352665397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5" name="圖片 4"/>
          <p:cNvPicPr>
            <a:picLocks noChangeAspect="1"/>
          </p:cNvPicPr>
          <p:nvPr/>
        </p:nvPicPr>
        <p:blipFill>
          <a:blip r:embed="rId3"/>
          <a:stretch>
            <a:fillRect/>
          </a:stretch>
        </p:blipFill>
        <p:spPr>
          <a:xfrm>
            <a:off x="225456" y="2040163"/>
            <a:ext cx="11741088" cy="2660027"/>
          </a:xfrm>
          <a:prstGeom prst="rect">
            <a:avLst/>
          </a:prstGeom>
          <a:ln>
            <a:solidFill>
              <a:schemeClr val="tx1"/>
            </a:solidFill>
          </a:ln>
        </p:spPr>
      </p:pic>
      <p:sp>
        <p:nvSpPr>
          <p:cNvPr id="2"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規劃配對</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cs typeface="Microsoft JhengHei"/>
              </a:rPr>
              <a:t>未登入</a:t>
            </a:r>
            <a:br>
              <a:rPr lang="zh-TW" altLang="en-US" b="1" dirty="0">
                <a:solidFill>
                  <a:srgbClr val="FF0000"/>
                </a:solidFill>
                <a:latin typeface="微軟正黑體" panose="020B0604030504040204" pitchFamily="34" charset="-120"/>
                <a:ea typeface="微軟正黑體" panose="020B0604030504040204" pitchFamily="34" charset="-120"/>
                <a:cs typeface="Microsoft JhengHei"/>
              </a:rPr>
            </a:br>
            <a:r>
              <a:rPr lang="en-US" altLang="zh-TW" b="1" dirty="0">
                <a:latin typeface="微軟正黑體" panose="020B0604030504040204" pitchFamily="34" charset="-120"/>
                <a:ea typeface="微軟正黑體" panose="020B0604030504040204" pitchFamily="34" charset="-120"/>
                <a:cs typeface="Microsoft JhengHei"/>
              </a:rPr>
              <a:t>(2/3)</a:t>
            </a:r>
            <a:endParaRPr lang="zh-TW" altLang="en-US" b="1" dirty="0">
              <a:latin typeface="微軟正黑體" panose="020B0604030504040204" pitchFamily="34" charset="-120"/>
              <a:ea typeface="微軟正黑體" panose="020B0604030504040204" pitchFamily="34" charset="-120"/>
              <a:cs typeface="Microsoft JhengHei"/>
            </a:endParaRPr>
          </a:p>
        </p:txBody>
      </p:sp>
      <p:grpSp>
        <p:nvGrpSpPr>
          <p:cNvPr id="8" name="群組 7"/>
          <p:cNvGrpSpPr/>
          <p:nvPr/>
        </p:nvGrpSpPr>
        <p:grpSpPr>
          <a:xfrm>
            <a:off x="5181600" y="3370175"/>
            <a:ext cx="1743587" cy="1341081"/>
            <a:chOff x="5418745" y="4632195"/>
            <a:chExt cx="1743587" cy="1354613"/>
          </a:xfrm>
        </p:grpSpPr>
        <p:sp>
          <p:nvSpPr>
            <p:cNvPr id="4" name="圓角矩形 3"/>
            <p:cNvSpPr/>
            <p:nvPr/>
          </p:nvSpPr>
          <p:spPr>
            <a:xfrm>
              <a:off x="5418745" y="4632195"/>
              <a:ext cx="1743587" cy="39588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9" name="圖片 8">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a:off x="6048896" y="5095773"/>
              <a:ext cx="364382" cy="449431"/>
            </a:xfrm>
            <a:prstGeom prst="rect">
              <a:avLst/>
            </a:prstGeom>
          </p:spPr>
        </p:pic>
        <p:sp>
          <p:nvSpPr>
            <p:cNvPr id="10" name="Google Shape;659;p95">
              <a:extLst>
                <a:ext uri="{FF2B5EF4-FFF2-40B4-BE49-F238E27FC236}">
                  <a16:creationId xmlns:a16="http://schemas.microsoft.com/office/drawing/2014/main" id="{7E4706B0-B811-407D-8C39-2077D19A9C2F}"/>
                </a:ext>
              </a:extLst>
            </p:cNvPr>
            <p:cNvSpPr txBox="1"/>
            <p:nvPr/>
          </p:nvSpPr>
          <p:spPr>
            <a:xfrm>
              <a:off x="5418745" y="5635071"/>
              <a:ext cx="1624685" cy="351737"/>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申請</a:t>
              </a:r>
            </a:p>
          </p:txBody>
        </p:sp>
      </p:gr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96256028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規劃配對</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rPr>
              <a:t>未登入</a:t>
            </a:r>
            <a:br>
              <a:rPr lang="zh-TW" altLang="en-US"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(3/30)</a:t>
            </a:r>
            <a:endParaRPr lang="zh-TW" altLang="en-US" b="1" dirty="0">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2"/>
          <a:stretch>
            <a:fillRect/>
          </a:stretch>
        </p:blipFill>
        <p:spPr>
          <a:xfrm>
            <a:off x="466915" y="1541581"/>
            <a:ext cx="11131170" cy="4919426"/>
          </a:xfrm>
          <a:prstGeom prst="rect">
            <a:avLst/>
          </a:prstGeom>
          <a:ln>
            <a:solidFill>
              <a:schemeClr val="tx1"/>
            </a:solidFill>
          </a:ln>
        </p:spPr>
      </p:pic>
      <p:sp>
        <p:nvSpPr>
          <p:cNvPr id="6" name="圓角矩形 5"/>
          <p:cNvSpPr/>
          <p:nvPr/>
        </p:nvSpPr>
        <p:spPr>
          <a:xfrm>
            <a:off x="2096429" y="3552927"/>
            <a:ext cx="7159084" cy="56871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7" name="橢圓形圖說文字 6"/>
          <p:cNvSpPr/>
          <p:nvPr/>
        </p:nvSpPr>
        <p:spPr>
          <a:xfrm>
            <a:off x="4699236" y="2445659"/>
            <a:ext cx="4954563" cy="740209"/>
          </a:xfrm>
          <a:prstGeom prst="wedgeEllipseCallout">
            <a:avLst>
              <a:gd name="adj1" fmla="val -27871"/>
              <a:gd name="adj2" fmla="val 73498"/>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可查看</a:t>
            </a:r>
            <a:r>
              <a:rPr kumimoji="0" lang="zh-TW" altLang="en-US" sz="21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rPr>
              <a:t>縣市政府相關訊息</a:t>
            </a:r>
            <a:endPar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8" name="投影片編號版面配置區 7"/>
          <p:cNvSpPr>
            <a:spLocks noGrp="1"/>
          </p:cNvSpPr>
          <p:nvPr>
            <p:ph type="sldNum" sz="quarter" idx="12"/>
          </p:nvPr>
        </p:nvSpPr>
        <p:spPr/>
        <p:txBody>
          <a:bodyPr/>
          <a:lstStyle/>
          <a:p>
            <a:fld id="{85F319A6-5F49-4F9E-A6CB-3F1D7C502F75}" type="slidenum">
              <a:rPr lang="zh-TW" altLang="en-US" smtClean="0"/>
              <a:t>39</a:t>
            </a:fld>
            <a:endParaRPr lang="zh-TW" altLang="en-US"/>
          </a:p>
        </p:txBody>
      </p:sp>
    </p:spTree>
    <p:extLst>
      <p:ext uri="{BB962C8B-B14F-4D97-AF65-F5344CB8AC3E}">
        <p14:creationId xmlns:p14="http://schemas.microsoft.com/office/powerpoint/2010/main" val="1068510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規劃配對</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薪傳教師及初任教師</a:t>
            </a:r>
            <a:r>
              <a:rPr lang="zh-TW" altLang="en-US" b="1" dirty="0">
                <a:solidFill>
                  <a:srgbClr val="FF0000"/>
                </a:solidFill>
                <a:latin typeface="微軟正黑體" panose="020B0604030504040204" pitchFamily="34" charset="-120"/>
                <a:ea typeface="微軟正黑體" panose="020B0604030504040204" pitchFamily="34" charset="-120"/>
              </a:rPr>
              <a:t>未登入</a:t>
            </a:r>
            <a:br>
              <a:rPr lang="zh-TW" altLang="en-US" b="1" dirty="0">
                <a:solidFill>
                  <a:srgbClr val="FF0000"/>
                </a:solidFill>
                <a:latin typeface="微軟正黑體" panose="020B0604030504040204" pitchFamily="34" charset="-120"/>
                <a:ea typeface="微軟正黑體" panose="020B0604030504040204" pitchFamily="34" charset="-120"/>
              </a:rPr>
            </a:br>
            <a:r>
              <a:rPr lang="en-US" altLang="zh-TW" sz="3200" b="1" dirty="0">
                <a:latin typeface="微軟正黑體" panose="020B0604030504040204" pitchFamily="34" charset="-120"/>
                <a:ea typeface="微軟正黑體" panose="020B0604030504040204" pitchFamily="34" charset="-120"/>
              </a:rPr>
              <a:t>-</a:t>
            </a:r>
            <a:r>
              <a:rPr lang="zh-TW" altLang="en-US" sz="3200" b="1" dirty="0">
                <a:latin typeface="微軟正黑體" panose="020B0604030504040204" pitchFamily="34" charset="-120"/>
                <a:ea typeface="微軟正黑體" panose="020B0604030504040204" pitchFamily="34" charset="-120"/>
              </a:rPr>
              <a:t>填寫計畫申請表</a:t>
            </a:r>
            <a:r>
              <a:rPr lang="en-US" altLang="zh-TW" sz="3200" b="1" dirty="0">
                <a:latin typeface="微軟正黑體" panose="020B0604030504040204" pitchFamily="34" charset="-120"/>
                <a:ea typeface="微軟正黑體" panose="020B0604030504040204" pitchFamily="34" charset="-120"/>
              </a:rPr>
              <a:t>(4/30)</a:t>
            </a:r>
            <a:endParaRPr lang="zh-TW" altLang="en-US" sz="3200" b="1" dirty="0">
              <a:latin typeface="微軟正黑體" panose="020B0604030504040204" pitchFamily="34" charset="-120"/>
              <a:ea typeface="微軟正黑體" panose="020B0604030504040204" pitchFamily="34" charset="-120"/>
            </a:endParaRPr>
          </a:p>
        </p:txBody>
      </p:sp>
      <p:grpSp>
        <p:nvGrpSpPr>
          <p:cNvPr id="11" name="群組 10"/>
          <p:cNvGrpSpPr/>
          <p:nvPr/>
        </p:nvGrpSpPr>
        <p:grpSpPr>
          <a:xfrm>
            <a:off x="1116874" y="1563402"/>
            <a:ext cx="9812383" cy="4975510"/>
            <a:chOff x="838200" y="1409352"/>
            <a:chExt cx="10119882" cy="5131432"/>
          </a:xfrm>
        </p:grpSpPr>
        <p:pic>
          <p:nvPicPr>
            <p:cNvPr id="10" name="圖片 9"/>
            <p:cNvPicPr>
              <a:picLocks noChangeAspect="1"/>
            </p:cNvPicPr>
            <p:nvPr/>
          </p:nvPicPr>
          <p:blipFill>
            <a:blip r:embed="rId2"/>
            <a:stretch>
              <a:fillRect/>
            </a:stretch>
          </p:blipFill>
          <p:spPr>
            <a:xfrm>
              <a:off x="838200" y="1409352"/>
              <a:ext cx="10119882" cy="5131432"/>
            </a:xfrm>
            <a:prstGeom prst="rect">
              <a:avLst/>
            </a:prstGeom>
            <a:ln>
              <a:solidFill>
                <a:schemeClr val="tx1"/>
              </a:solidFill>
            </a:ln>
          </p:spPr>
        </p:pic>
        <p:sp>
          <p:nvSpPr>
            <p:cNvPr id="7" name="矩形 6">
              <a:extLst>
                <a:ext uri="{FF2B5EF4-FFF2-40B4-BE49-F238E27FC236}">
                  <a16:creationId xmlns:a16="http://schemas.microsoft.com/office/drawing/2014/main" id="{4B99C89D-9CF7-4E0B-90E6-8F9FE3EE1577}"/>
                </a:ext>
              </a:extLst>
            </p:cNvPr>
            <p:cNvSpPr/>
            <p:nvPr/>
          </p:nvSpPr>
          <p:spPr>
            <a:xfrm>
              <a:off x="8520823" y="3470170"/>
              <a:ext cx="2261794" cy="457074"/>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填寫表單</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8" name="向下箭號 5">
              <a:extLst>
                <a:ext uri="{FF2B5EF4-FFF2-40B4-BE49-F238E27FC236}">
                  <a16:creationId xmlns:a16="http://schemas.microsoft.com/office/drawing/2014/main" id="{18B44FD9-0A65-40FA-B909-08BF95F16747}"/>
                </a:ext>
              </a:extLst>
            </p:cNvPr>
            <p:cNvSpPr/>
            <p:nvPr/>
          </p:nvSpPr>
          <p:spPr>
            <a:xfrm>
              <a:off x="9435408" y="4031553"/>
              <a:ext cx="506066" cy="38213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圓角矩形 6">
              <a:extLst>
                <a:ext uri="{FF2B5EF4-FFF2-40B4-BE49-F238E27FC236}">
                  <a16:creationId xmlns:a16="http://schemas.microsoft.com/office/drawing/2014/main" id="{6AB150F1-4421-4263-BB33-D0ADD291346F}"/>
                </a:ext>
              </a:extLst>
            </p:cNvPr>
            <p:cNvSpPr/>
            <p:nvPr/>
          </p:nvSpPr>
          <p:spPr>
            <a:xfrm>
              <a:off x="9349908" y="4517994"/>
              <a:ext cx="678591" cy="34002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2" name="投影片編號版面配置區 11"/>
          <p:cNvSpPr>
            <a:spLocks noGrp="1"/>
          </p:cNvSpPr>
          <p:nvPr>
            <p:ph type="sldNum" sz="quarter" idx="12"/>
          </p:nvPr>
        </p:nvSpPr>
        <p:spPr/>
        <p:txBody>
          <a:bodyPr/>
          <a:lstStyle/>
          <a:p>
            <a:fld id="{85F319A6-5F49-4F9E-A6CB-3F1D7C502F75}" type="slidenum">
              <a:rPr lang="zh-TW" altLang="en-US" smtClean="0"/>
              <a:t>40</a:t>
            </a:fld>
            <a:endParaRPr lang="zh-TW" altLang="en-US"/>
          </a:p>
        </p:txBody>
      </p:sp>
    </p:spTree>
    <p:extLst>
      <p:ext uri="{BB962C8B-B14F-4D97-AF65-F5344CB8AC3E}">
        <p14:creationId xmlns:p14="http://schemas.microsoft.com/office/powerpoint/2010/main" val="2523571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填寫計畫申請表</a:t>
            </a:r>
            <a:r>
              <a:rPr lang="en-US" altLang="zh-TW" sz="3200" dirty="0"/>
              <a:t>(5/30)</a:t>
            </a:r>
            <a:endParaRPr lang="zh-TW" altLang="en-US" sz="3200" dirty="0"/>
          </a:p>
        </p:txBody>
      </p:sp>
      <p:grpSp>
        <p:nvGrpSpPr>
          <p:cNvPr id="13" name="群組 12"/>
          <p:cNvGrpSpPr/>
          <p:nvPr/>
        </p:nvGrpSpPr>
        <p:grpSpPr>
          <a:xfrm>
            <a:off x="2231431" y="1533504"/>
            <a:ext cx="7975015" cy="5187971"/>
            <a:chOff x="1752459" y="1101294"/>
            <a:chExt cx="8681979" cy="5647871"/>
          </a:xfrm>
        </p:grpSpPr>
        <p:pic>
          <p:nvPicPr>
            <p:cNvPr id="12" name="圖片 11"/>
            <p:cNvPicPr>
              <a:picLocks noChangeAspect="1"/>
            </p:cNvPicPr>
            <p:nvPr/>
          </p:nvPicPr>
          <p:blipFill>
            <a:blip r:embed="rId2"/>
            <a:stretch>
              <a:fillRect/>
            </a:stretch>
          </p:blipFill>
          <p:spPr>
            <a:xfrm>
              <a:off x="1752459" y="1101294"/>
              <a:ext cx="8681979" cy="5647871"/>
            </a:xfrm>
            <a:prstGeom prst="rect">
              <a:avLst/>
            </a:prstGeom>
            <a:ln>
              <a:solidFill>
                <a:schemeClr val="tx1"/>
              </a:solidFill>
            </a:ln>
          </p:spPr>
        </p:pic>
        <p:sp>
          <p:nvSpPr>
            <p:cNvPr id="7" name="矩形 6"/>
            <p:cNvSpPr/>
            <p:nvPr/>
          </p:nvSpPr>
          <p:spPr>
            <a:xfrm>
              <a:off x="5949646" y="3925229"/>
              <a:ext cx="3112578" cy="101426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請在</a:t>
              </a:r>
              <a:r>
                <a:rPr lang="zh-TW" altLang="en-US" sz="2300" b="1" dirty="0">
                  <a:solidFill>
                    <a:srgbClr val="FF0000"/>
                  </a:solidFill>
                  <a:latin typeface="微軟正黑體" panose="020B0604030504040204" pitchFamily="34" charset="-120"/>
                  <a:ea typeface="微軟正黑體" panose="020B0604030504040204" pitchFamily="34" charset="-120"/>
                </a:rPr>
                <a:t>未登入</a:t>
              </a:r>
              <a:r>
                <a:rPr lang="zh-TW" altLang="en-US" sz="2300" b="1" dirty="0">
                  <a:solidFill>
                    <a:schemeClr val="tx1"/>
                  </a:solidFill>
                  <a:latin typeface="微軟正黑體" panose="020B0604030504040204" pitchFamily="34" charset="-120"/>
                  <a:ea typeface="微軟正黑體" panose="020B0604030504040204" pitchFamily="34" charset="-120"/>
                </a:rPr>
                <a:t>的欄位</a:t>
              </a:r>
              <a:endParaRPr lang="en-US" altLang="zh-TW" sz="2300" b="1" dirty="0">
                <a:solidFill>
                  <a:schemeClr val="tx1"/>
                </a:solidFill>
                <a:latin typeface="微軟正黑體" panose="020B0604030504040204" pitchFamily="34" charset="-120"/>
                <a:ea typeface="微軟正黑體" panose="020B0604030504040204" pitchFamily="34" charset="-120"/>
              </a:endParaRPr>
            </a:p>
            <a:p>
              <a:pPr algn="ctr"/>
              <a:r>
                <a:rPr lang="zh-TW" altLang="en-US" sz="2300" b="1" dirty="0">
                  <a:solidFill>
                    <a:schemeClr val="tx1"/>
                  </a:solidFill>
                  <a:latin typeface="微軟正黑體" panose="020B0604030504040204" pitchFamily="34" charset="-120"/>
                  <a:ea typeface="微軟正黑體" panose="020B0604030504040204" pitchFamily="34" charset="-120"/>
                </a:rPr>
                <a:t>填寫</a:t>
              </a:r>
              <a:r>
                <a:rPr lang="zh-TW" altLang="en-US" sz="2300" b="1" dirty="0">
                  <a:solidFill>
                    <a:srgbClr val="FF0000"/>
                  </a:solidFill>
                  <a:latin typeface="微軟正黑體" panose="020B0604030504040204" pitchFamily="34" charset="-120"/>
                  <a:ea typeface="微軟正黑體" panose="020B0604030504040204" pitchFamily="34" charset="-120"/>
                </a:rPr>
                <a:t>薪傳教師</a:t>
              </a:r>
              <a:r>
                <a:rPr lang="zh-TW" altLang="en-US" sz="2300" b="1" dirty="0">
                  <a:solidFill>
                    <a:schemeClr val="tx1"/>
                  </a:solidFill>
                  <a:latin typeface="微軟正黑體" panose="020B0604030504040204" pitchFamily="34" charset="-120"/>
                  <a:ea typeface="微軟正黑體" panose="020B0604030504040204" pitchFamily="34" charset="-120"/>
                </a:rPr>
                <a:t>的姓名</a:t>
              </a:r>
              <a:endParaRPr lang="zh-TW" altLang="en-US" sz="23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rot="5400000">
              <a:off x="5270117" y="4214580"/>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2304585" y="4209005"/>
              <a:ext cx="2810110" cy="63062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2304585" y="1650152"/>
              <a:ext cx="873512" cy="27901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4" name="投影片編號版面配置區 13"/>
          <p:cNvSpPr>
            <a:spLocks noGrp="1"/>
          </p:cNvSpPr>
          <p:nvPr>
            <p:ph type="sldNum" sz="quarter" idx="12"/>
          </p:nvPr>
        </p:nvSpPr>
        <p:spPr/>
        <p:txBody>
          <a:bodyPr/>
          <a:lstStyle/>
          <a:p>
            <a:fld id="{85F319A6-5F49-4F9E-A6CB-3F1D7C502F75}" type="slidenum">
              <a:rPr lang="zh-TW" altLang="en-US" smtClean="0"/>
              <a:t>41</a:t>
            </a:fld>
            <a:endParaRPr lang="zh-TW" altLang="en-US"/>
          </a:p>
        </p:txBody>
      </p:sp>
    </p:spTree>
    <p:extLst>
      <p:ext uri="{BB962C8B-B14F-4D97-AF65-F5344CB8AC3E}">
        <p14:creationId xmlns:p14="http://schemas.microsoft.com/office/powerpoint/2010/main" val="1528078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填寫計畫申請表</a:t>
            </a:r>
            <a:r>
              <a:rPr lang="en-US" altLang="zh-TW" sz="3200" dirty="0"/>
              <a:t>(6/30)</a:t>
            </a:r>
            <a:endParaRPr lang="zh-TW" altLang="en-US" sz="3200" dirty="0"/>
          </a:p>
        </p:txBody>
      </p:sp>
      <p:grpSp>
        <p:nvGrpSpPr>
          <p:cNvPr id="2" name="群組 1"/>
          <p:cNvGrpSpPr/>
          <p:nvPr/>
        </p:nvGrpSpPr>
        <p:grpSpPr>
          <a:xfrm>
            <a:off x="2071956" y="1584808"/>
            <a:ext cx="8019898" cy="5136667"/>
            <a:chOff x="1845532" y="1094868"/>
            <a:chExt cx="8835489" cy="5659045"/>
          </a:xfrm>
        </p:grpSpPr>
        <p:pic>
          <p:nvPicPr>
            <p:cNvPr id="13" name="圖片 12"/>
            <p:cNvPicPr>
              <a:picLocks noChangeAspect="1"/>
            </p:cNvPicPr>
            <p:nvPr/>
          </p:nvPicPr>
          <p:blipFill>
            <a:blip r:embed="rId2"/>
            <a:stretch>
              <a:fillRect/>
            </a:stretch>
          </p:blipFill>
          <p:spPr>
            <a:xfrm>
              <a:off x="1845532" y="1094868"/>
              <a:ext cx="8645127" cy="5659045"/>
            </a:xfrm>
            <a:prstGeom prst="rect">
              <a:avLst/>
            </a:prstGeom>
            <a:ln>
              <a:solidFill>
                <a:schemeClr val="tx1"/>
              </a:solidFill>
            </a:ln>
          </p:spPr>
        </p:pic>
        <p:sp>
          <p:nvSpPr>
            <p:cNvPr id="7" name="矩形 6">
              <a:extLst>
                <a:ext uri="{FF2B5EF4-FFF2-40B4-BE49-F238E27FC236}">
                  <a16:creationId xmlns:a16="http://schemas.microsoft.com/office/drawing/2014/main" id="{D0C1386A-8867-4C29-BDEA-19D38203A5D5}"/>
                </a:ext>
              </a:extLst>
            </p:cNvPr>
            <p:cNvSpPr/>
            <p:nvPr/>
          </p:nvSpPr>
          <p:spPr>
            <a:xfrm>
              <a:off x="7573391" y="2519205"/>
              <a:ext cx="3107630" cy="956267"/>
            </a:xfrm>
            <a:prstGeom prst="rect">
              <a:avLst/>
            </a:prstGeom>
            <a:solidFill>
              <a:sysClr val="window" lastClr="FFFFFF"/>
            </a:solidFill>
            <a:ln w="381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依序填入薪傳教師的</a:t>
              </a:r>
              <a:endParaRPr kumimoji="0" lang="en-US" altLang="zh-TW" sz="1800" b="1"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正式教學年資</a:t>
              </a:r>
              <a:endParaRPr kumimoji="0" lang="en-US" altLang="zh-TW"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資格、身分別</a:t>
              </a:r>
            </a:p>
          </p:txBody>
        </p:sp>
        <p:sp>
          <p:nvSpPr>
            <p:cNvPr id="8" name="圓角矩形 7">
              <a:extLst>
                <a:ext uri="{FF2B5EF4-FFF2-40B4-BE49-F238E27FC236}">
                  <a16:creationId xmlns:a16="http://schemas.microsoft.com/office/drawing/2014/main" id="{32693D36-F878-4087-B312-1DA073A3F19B}"/>
                </a:ext>
              </a:extLst>
            </p:cNvPr>
            <p:cNvSpPr/>
            <p:nvPr/>
          </p:nvSpPr>
          <p:spPr>
            <a:xfrm>
              <a:off x="5531005" y="2162381"/>
              <a:ext cx="1363392" cy="3993091"/>
            </a:xfrm>
            <a:prstGeom prst="roundRect">
              <a:avLst/>
            </a:prstGeom>
            <a:noFill/>
            <a:ln w="57150" cap="flat" cmpd="sng" algn="ctr">
              <a:solidFill>
                <a:srgbClr val="FF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向左箭號 8">
              <a:extLst>
                <a:ext uri="{FF2B5EF4-FFF2-40B4-BE49-F238E27FC236}">
                  <a16:creationId xmlns:a16="http://schemas.microsoft.com/office/drawing/2014/main" id="{72F85823-8574-4D0C-9E33-5D24C7DC010C}"/>
                </a:ext>
              </a:extLst>
            </p:cNvPr>
            <p:cNvSpPr/>
            <p:nvPr/>
          </p:nvSpPr>
          <p:spPr>
            <a:xfrm>
              <a:off x="6977964" y="2644565"/>
              <a:ext cx="511860" cy="437480"/>
            </a:xfrm>
            <a:prstGeom prst="leftArrow">
              <a:avLst/>
            </a:prstGeom>
            <a:solidFill>
              <a:srgbClr val="FF0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橢圓形圖說文字 16">
              <a:extLst>
                <a:ext uri="{FF2B5EF4-FFF2-40B4-BE49-F238E27FC236}">
                  <a16:creationId xmlns:a16="http://schemas.microsoft.com/office/drawing/2014/main" id="{6701FBBC-CF3B-46E1-8B21-571FF1A5C393}"/>
                </a:ext>
              </a:extLst>
            </p:cNvPr>
            <p:cNvSpPr/>
            <p:nvPr/>
          </p:nvSpPr>
          <p:spPr>
            <a:xfrm>
              <a:off x="6810148" y="4084391"/>
              <a:ext cx="3870873" cy="940778"/>
            </a:xfrm>
            <a:prstGeom prst="wedgeEllipseCallout">
              <a:avLst>
                <a:gd name="adj1" fmla="val -39544"/>
                <a:gd name="adj2" fmla="val 67788"/>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依據縣市收件填寫全部或部分內容</a:t>
              </a:r>
            </a:p>
          </p:txBody>
        </p:sp>
      </p:grpSp>
      <p:sp>
        <p:nvSpPr>
          <p:cNvPr id="16" name="投影片編號版面配置區 15"/>
          <p:cNvSpPr>
            <a:spLocks noGrp="1"/>
          </p:cNvSpPr>
          <p:nvPr>
            <p:ph type="sldNum" sz="quarter" idx="12"/>
          </p:nvPr>
        </p:nvSpPr>
        <p:spPr/>
        <p:txBody>
          <a:bodyPr/>
          <a:lstStyle/>
          <a:p>
            <a:fld id="{85F319A6-5F49-4F9E-A6CB-3F1D7C502F75}" type="slidenum">
              <a:rPr lang="zh-TW" altLang="en-US" smtClean="0"/>
              <a:t>42</a:t>
            </a:fld>
            <a:endParaRPr lang="zh-TW" altLang="en-US"/>
          </a:p>
        </p:txBody>
      </p:sp>
    </p:spTree>
    <p:extLst>
      <p:ext uri="{BB962C8B-B14F-4D97-AF65-F5344CB8AC3E}">
        <p14:creationId xmlns:p14="http://schemas.microsoft.com/office/powerpoint/2010/main" val="2476040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填寫計畫申請表</a:t>
            </a:r>
            <a:r>
              <a:rPr lang="en-US" altLang="zh-TW" sz="3200" dirty="0"/>
              <a:t>(7/30)</a:t>
            </a:r>
            <a:endParaRPr lang="zh-TW" altLang="en-US" sz="3200" dirty="0"/>
          </a:p>
        </p:txBody>
      </p:sp>
      <p:grpSp>
        <p:nvGrpSpPr>
          <p:cNvPr id="19" name="群組 18"/>
          <p:cNvGrpSpPr/>
          <p:nvPr/>
        </p:nvGrpSpPr>
        <p:grpSpPr>
          <a:xfrm>
            <a:off x="1118573" y="1558573"/>
            <a:ext cx="9627803" cy="5223862"/>
            <a:chOff x="148471" y="1091324"/>
            <a:chExt cx="10280719" cy="5578122"/>
          </a:xfrm>
        </p:grpSpPr>
        <p:pic>
          <p:nvPicPr>
            <p:cNvPr id="18" name="圖片 17"/>
            <p:cNvPicPr>
              <a:picLocks noChangeAspect="1"/>
            </p:cNvPicPr>
            <p:nvPr/>
          </p:nvPicPr>
          <p:blipFill>
            <a:blip r:embed="rId2"/>
            <a:stretch>
              <a:fillRect/>
            </a:stretch>
          </p:blipFill>
          <p:spPr>
            <a:xfrm>
              <a:off x="1814006" y="1091324"/>
              <a:ext cx="8615184" cy="5578122"/>
            </a:xfrm>
            <a:prstGeom prst="rect">
              <a:avLst/>
            </a:prstGeom>
            <a:ln>
              <a:solidFill>
                <a:schemeClr val="tx1"/>
              </a:solidFill>
            </a:ln>
          </p:spPr>
        </p:pic>
        <p:sp>
          <p:nvSpPr>
            <p:cNvPr id="9" name="圓角矩形 5">
              <a:extLst>
                <a:ext uri="{FF2B5EF4-FFF2-40B4-BE49-F238E27FC236}">
                  <a16:creationId xmlns:a16="http://schemas.microsoft.com/office/drawing/2014/main" id="{C25653CB-89E1-40C5-8FDE-09F60F681314}"/>
                </a:ext>
              </a:extLst>
            </p:cNvPr>
            <p:cNvSpPr/>
            <p:nvPr/>
          </p:nvSpPr>
          <p:spPr>
            <a:xfrm>
              <a:off x="1814006" y="4098704"/>
              <a:ext cx="2472463" cy="64877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矩形 9">
              <a:extLst>
                <a:ext uri="{FF2B5EF4-FFF2-40B4-BE49-F238E27FC236}">
                  <a16:creationId xmlns:a16="http://schemas.microsoft.com/office/drawing/2014/main" id="{E5CA9491-4164-4A37-BC07-82B1804E8658}"/>
                </a:ext>
              </a:extLst>
            </p:cNvPr>
            <p:cNvSpPr/>
            <p:nvPr/>
          </p:nvSpPr>
          <p:spPr>
            <a:xfrm>
              <a:off x="2117593" y="2580938"/>
              <a:ext cx="2421041" cy="95778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請在</a:t>
              </a:r>
              <a:r>
                <a:rPr lang="zh-TW" altLang="en-US" b="1" dirty="0">
                  <a:solidFill>
                    <a:srgbClr val="FF0000"/>
                  </a:solidFill>
                  <a:latin typeface="微軟正黑體" panose="020B0604030504040204" pitchFamily="34" charset="-120"/>
                  <a:ea typeface="微軟正黑體" panose="020B0604030504040204" pitchFamily="34" charset="-120"/>
                </a:rPr>
                <a:t>未登入</a:t>
              </a:r>
              <a:r>
                <a:rPr lang="zh-TW" altLang="en-US" b="1" dirty="0">
                  <a:solidFill>
                    <a:schemeClr val="tx1"/>
                  </a:solidFill>
                  <a:latin typeface="微軟正黑體" panose="020B0604030504040204" pitchFamily="34" charset="-120"/>
                  <a:ea typeface="微軟正黑體" panose="020B0604030504040204" pitchFamily="34" charset="-120"/>
                </a:rPr>
                <a:t>的欄位</a:t>
              </a:r>
              <a:endParaRPr lang="en-US" altLang="zh-TW"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初任教師</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的姓名</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1" name="向下箭號 7">
              <a:extLst>
                <a:ext uri="{FF2B5EF4-FFF2-40B4-BE49-F238E27FC236}">
                  <a16:creationId xmlns:a16="http://schemas.microsoft.com/office/drawing/2014/main" id="{AC676561-9A65-4112-BB03-FCF475423EC3}"/>
                </a:ext>
              </a:extLst>
            </p:cNvPr>
            <p:cNvSpPr/>
            <p:nvPr/>
          </p:nvSpPr>
          <p:spPr>
            <a:xfrm>
              <a:off x="3027936" y="3618356"/>
              <a:ext cx="441260" cy="38542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2" name="圓角矩形 5">
              <a:extLst>
                <a:ext uri="{FF2B5EF4-FFF2-40B4-BE49-F238E27FC236}">
                  <a16:creationId xmlns:a16="http://schemas.microsoft.com/office/drawing/2014/main" id="{508ABFF8-05A2-4817-962E-9E49EA941666}"/>
                </a:ext>
              </a:extLst>
            </p:cNvPr>
            <p:cNvSpPr/>
            <p:nvPr/>
          </p:nvSpPr>
          <p:spPr>
            <a:xfrm>
              <a:off x="1814005" y="6081523"/>
              <a:ext cx="8344755" cy="29575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向下箭號 7">
              <a:extLst>
                <a:ext uri="{FF2B5EF4-FFF2-40B4-BE49-F238E27FC236}">
                  <a16:creationId xmlns:a16="http://schemas.microsoft.com/office/drawing/2014/main" id="{61BEBA54-7FBB-4A94-9639-F9D443CB7ACD}"/>
                </a:ext>
              </a:extLst>
            </p:cNvPr>
            <p:cNvSpPr/>
            <p:nvPr/>
          </p:nvSpPr>
          <p:spPr>
            <a:xfrm rot="17645402">
              <a:off x="1327392" y="5848119"/>
              <a:ext cx="441260" cy="38542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a:extLst>
                <a:ext uri="{FF2B5EF4-FFF2-40B4-BE49-F238E27FC236}">
                  <a16:creationId xmlns:a16="http://schemas.microsoft.com/office/drawing/2014/main" id="{3577B74E-5E5A-4EB5-BCF7-95171C06764C}"/>
                </a:ext>
              </a:extLst>
            </p:cNvPr>
            <p:cNvSpPr/>
            <p:nvPr/>
          </p:nvSpPr>
          <p:spPr>
            <a:xfrm>
              <a:off x="404161" y="4937213"/>
              <a:ext cx="2261945" cy="770854"/>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向右滑動</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卷軸</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表單拖曳到最右邊</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5" name="橢圓 14">
              <a:extLst>
                <a:ext uri="{FF2B5EF4-FFF2-40B4-BE49-F238E27FC236}">
                  <a16:creationId xmlns:a16="http://schemas.microsoft.com/office/drawing/2014/main" id="{C4127A54-83A6-41C0-8E55-30A67E8E1A8F}"/>
                </a:ext>
              </a:extLst>
            </p:cNvPr>
            <p:cNvSpPr/>
            <p:nvPr/>
          </p:nvSpPr>
          <p:spPr>
            <a:xfrm>
              <a:off x="1861902" y="2299324"/>
              <a:ext cx="511380" cy="51138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7" name="橢圓 6">
              <a:extLst>
                <a:ext uri="{FF2B5EF4-FFF2-40B4-BE49-F238E27FC236}">
                  <a16:creationId xmlns:a16="http://schemas.microsoft.com/office/drawing/2014/main" id="{E1E14D5D-4F7A-4892-9154-C56A90FB645D}"/>
                </a:ext>
              </a:extLst>
            </p:cNvPr>
            <p:cNvSpPr/>
            <p:nvPr/>
          </p:nvSpPr>
          <p:spPr>
            <a:xfrm>
              <a:off x="148471" y="4641454"/>
              <a:ext cx="511379" cy="51138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sp>
        <p:nvSpPr>
          <p:cNvPr id="20" name="投影片編號版面配置區 19"/>
          <p:cNvSpPr>
            <a:spLocks noGrp="1"/>
          </p:cNvSpPr>
          <p:nvPr>
            <p:ph type="sldNum" sz="quarter" idx="12"/>
          </p:nvPr>
        </p:nvSpPr>
        <p:spPr/>
        <p:txBody>
          <a:bodyPr/>
          <a:lstStyle/>
          <a:p>
            <a:fld id="{85F319A6-5F49-4F9E-A6CB-3F1D7C502F75}" type="slidenum">
              <a:rPr lang="zh-TW" altLang="en-US" smtClean="0"/>
              <a:t>43</a:t>
            </a:fld>
            <a:endParaRPr lang="zh-TW" altLang="en-US"/>
          </a:p>
        </p:txBody>
      </p:sp>
    </p:spTree>
    <p:extLst>
      <p:ext uri="{BB962C8B-B14F-4D97-AF65-F5344CB8AC3E}">
        <p14:creationId xmlns:p14="http://schemas.microsoft.com/office/powerpoint/2010/main" val="1732217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txBox="1">
            <a:spLocks noGrp="1"/>
          </p:cNvSpPr>
          <p:nvPr>
            <p:ph type="title"/>
          </p:nvPr>
        </p:nvSpPr>
        <p:spPr>
          <a:xfrm>
            <a:off x="838200" y="4764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填寫計畫申請表</a:t>
            </a:r>
            <a:r>
              <a:rPr lang="en-US" altLang="zh-TW" sz="3200" dirty="0"/>
              <a:t>(8/30)</a:t>
            </a:r>
            <a:endParaRPr lang="zh-TW" altLang="en-US" sz="3200" dirty="0"/>
          </a:p>
        </p:txBody>
      </p:sp>
      <p:grpSp>
        <p:nvGrpSpPr>
          <p:cNvPr id="5" name="群組 4"/>
          <p:cNvGrpSpPr/>
          <p:nvPr/>
        </p:nvGrpSpPr>
        <p:grpSpPr>
          <a:xfrm>
            <a:off x="165147" y="1278891"/>
            <a:ext cx="11723467" cy="5477420"/>
            <a:chOff x="163063" y="1156926"/>
            <a:chExt cx="11698012" cy="5465527"/>
          </a:xfrm>
        </p:grpSpPr>
        <p:grpSp>
          <p:nvGrpSpPr>
            <p:cNvPr id="3" name="群組 2"/>
            <p:cNvGrpSpPr/>
            <p:nvPr/>
          </p:nvGrpSpPr>
          <p:grpSpPr>
            <a:xfrm>
              <a:off x="163063" y="1156926"/>
              <a:ext cx="11698012" cy="5465527"/>
              <a:chOff x="163062" y="1147786"/>
              <a:chExt cx="11717575" cy="5474667"/>
            </a:xfrm>
          </p:grpSpPr>
          <p:pic>
            <p:nvPicPr>
              <p:cNvPr id="14" name="圖片 13"/>
              <p:cNvPicPr>
                <a:picLocks noChangeAspect="1"/>
              </p:cNvPicPr>
              <p:nvPr/>
            </p:nvPicPr>
            <p:blipFill>
              <a:blip r:embed="rId2"/>
              <a:stretch>
                <a:fillRect/>
              </a:stretch>
            </p:blipFill>
            <p:spPr>
              <a:xfrm>
                <a:off x="838200" y="1147786"/>
                <a:ext cx="8412838" cy="5474667"/>
              </a:xfrm>
              <a:prstGeom prst="rect">
                <a:avLst/>
              </a:prstGeom>
              <a:ln>
                <a:solidFill>
                  <a:schemeClr val="tx1"/>
                </a:solidFill>
              </a:ln>
            </p:spPr>
          </p:pic>
          <p:sp>
            <p:nvSpPr>
              <p:cNvPr id="7" name="矩形 6">
                <a:extLst>
                  <a:ext uri="{FF2B5EF4-FFF2-40B4-BE49-F238E27FC236}">
                    <a16:creationId xmlns:a16="http://schemas.microsoft.com/office/drawing/2014/main" id="{85D6382E-5CB8-4FB7-B306-468990197367}"/>
                  </a:ext>
                </a:extLst>
              </p:cNvPr>
              <p:cNvSpPr/>
              <p:nvPr/>
            </p:nvSpPr>
            <p:spPr>
              <a:xfrm>
                <a:off x="8500382" y="1269722"/>
                <a:ext cx="3380255" cy="777499"/>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學科領域</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可複選</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、職稱、</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到職學年度、正式教學年資</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8" name="圓角矩形 9">
                <a:extLst>
                  <a:ext uri="{FF2B5EF4-FFF2-40B4-BE49-F238E27FC236}">
                    <a16:creationId xmlns:a16="http://schemas.microsoft.com/office/drawing/2014/main" id="{D796F705-F4AC-422E-BE0C-924259387313}"/>
                  </a:ext>
                </a:extLst>
              </p:cNvPr>
              <p:cNvSpPr/>
              <p:nvPr/>
            </p:nvSpPr>
            <p:spPr>
              <a:xfrm>
                <a:off x="3443430" y="2156642"/>
                <a:ext cx="5050547" cy="377952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向下箭號 10">
                <a:extLst>
                  <a:ext uri="{FF2B5EF4-FFF2-40B4-BE49-F238E27FC236}">
                    <a16:creationId xmlns:a16="http://schemas.microsoft.com/office/drawing/2014/main" id="{4D568C3A-849F-4AA9-9D0E-AA5067F140D3}"/>
                  </a:ext>
                </a:extLst>
              </p:cNvPr>
              <p:cNvSpPr/>
              <p:nvPr/>
            </p:nvSpPr>
            <p:spPr>
              <a:xfrm rot="2595599">
                <a:off x="7918105" y="1530748"/>
                <a:ext cx="441260" cy="44968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橢圓形圖說文字 1">
                <a:extLst>
                  <a:ext uri="{FF2B5EF4-FFF2-40B4-BE49-F238E27FC236}">
                    <a16:creationId xmlns:a16="http://schemas.microsoft.com/office/drawing/2014/main" id="{198559D4-30B3-4110-9BC1-7D9DFE3A7DD6}"/>
                  </a:ext>
                </a:extLst>
              </p:cNvPr>
              <p:cNvSpPr/>
              <p:nvPr/>
            </p:nvSpPr>
            <p:spPr>
              <a:xfrm>
                <a:off x="163062" y="4931092"/>
                <a:ext cx="3721672" cy="1253479"/>
              </a:xfrm>
              <a:prstGeom prst="wedgeEllipseCallout">
                <a:avLst>
                  <a:gd name="adj1" fmla="val 57866"/>
                  <a:gd name="adj2" fmla="val 22948"/>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srgbClr val="000000"/>
                    </a:solidFill>
                    <a:effectLst/>
                    <a:uLnTx/>
                    <a:uFillTx/>
                    <a:latin typeface="Microsoft JhengHei"/>
                    <a:ea typeface="Microsoft JhengHei"/>
                    <a:cs typeface="Microsoft JhengHei"/>
                    <a:sym typeface="Microsoft JhengHei"/>
                  </a:rPr>
                  <a:t>是否補充資料上傳</a:t>
                </a:r>
                <a:endParaRPr kumimoji="0" lang="en-US" altLang="zh-TW" sz="2400" b="1" i="0" u="none" strike="noStrike" kern="0" cap="none" spc="0" normalizeH="0" baseline="0" noProof="0" dirty="0">
                  <a:ln>
                    <a:noFill/>
                  </a:ln>
                  <a:solidFill>
                    <a:srgbClr val="000000"/>
                  </a:solidFill>
                  <a:effectLst/>
                  <a:uLnTx/>
                  <a:uFillTx/>
                  <a:latin typeface="Microsoft JhengHei"/>
                  <a:ea typeface="Microsoft JhengHei"/>
                  <a:cs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srgbClr val="000000"/>
                    </a:solidFill>
                    <a:effectLst/>
                    <a:uLnTx/>
                    <a:uFillTx/>
                    <a:latin typeface="Microsoft JhengHei"/>
                    <a:ea typeface="Microsoft JhengHei"/>
                    <a:cs typeface="Microsoft JhengHei"/>
                    <a:sym typeface="Microsoft JhengHei"/>
                  </a:rPr>
                  <a:t>依據各縣市規範</a:t>
                </a:r>
                <a:endParaRPr kumimoji="0" lang="zh-TW" altLang="en-US" sz="2400" b="0" i="0" u="none" strike="noStrike" kern="0" cap="none" spc="0" normalizeH="0" baseline="0" noProof="0" dirty="0">
                  <a:ln>
                    <a:noFill/>
                  </a:ln>
                  <a:solidFill>
                    <a:srgbClr val="FFFFFF"/>
                  </a:solidFill>
                  <a:effectLst/>
                  <a:uLnTx/>
                  <a:uFillTx/>
                  <a:latin typeface="Arial"/>
                  <a:ea typeface="新細明體" panose="02020500000000000000" pitchFamily="18" charset="-120"/>
                  <a:cs typeface="+mn-cs"/>
                  <a:sym typeface="Arial"/>
                </a:endParaRPr>
              </a:p>
            </p:txBody>
          </p:sp>
          <p:pic>
            <p:nvPicPr>
              <p:cNvPr id="13" name="圖片 12"/>
              <p:cNvPicPr>
                <a:picLocks noChangeAspect="1"/>
              </p:cNvPicPr>
              <p:nvPr/>
            </p:nvPicPr>
            <p:blipFill>
              <a:blip r:embed="rId3"/>
              <a:stretch>
                <a:fillRect/>
              </a:stretch>
            </p:blipFill>
            <p:spPr>
              <a:xfrm>
                <a:off x="4675318" y="2451381"/>
                <a:ext cx="5896798" cy="2124371"/>
              </a:xfrm>
              <a:prstGeom prst="rect">
                <a:avLst/>
              </a:prstGeom>
              <a:ln>
                <a:solidFill>
                  <a:schemeClr val="tx1"/>
                </a:solidFill>
              </a:ln>
            </p:spPr>
          </p:pic>
        </p:grpSp>
        <p:sp>
          <p:nvSpPr>
            <p:cNvPr id="12" name="橢圓形圖說文字 1">
              <a:extLst>
                <a:ext uri="{FF2B5EF4-FFF2-40B4-BE49-F238E27FC236}">
                  <a16:creationId xmlns:a16="http://schemas.microsoft.com/office/drawing/2014/main" id="{198559D4-30B3-4110-9BC1-7D9DFE3A7DD6}"/>
                </a:ext>
              </a:extLst>
            </p:cNvPr>
            <p:cNvSpPr/>
            <p:nvPr/>
          </p:nvSpPr>
          <p:spPr>
            <a:xfrm flipH="1">
              <a:off x="7725512" y="2451381"/>
              <a:ext cx="2829227" cy="999388"/>
            </a:xfrm>
            <a:prstGeom prst="wedgeEllipseCallout">
              <a:avLst>
                <a:gd name="adj1" fmla="val 57866"/>
                <a:gd name="adj2" fmla="val 22948"/>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srgbClr val="000000"/>
                  </a:solidFill>
                  <a:latin typeface="Microsoft JhengHei"/>
                  <a:ea typeface="Microsoft JhengHei"/>
                  <a:sym typeface="Microsoft JhengHei"/>
                </a:rPr>
                <a:t>學科領域為</a:t>
              </a:r>
              <a:endParaRPr lang="en-US" altLang="zh-TW" sz="2400" b="1" kern="0" dirty="0">
                <a:solidFill>
                  <a:srgbClr val="000000"/>
                </a:solidFill>
                <a:latin typeface="Microsoft JhengHei"/>
                <a:ea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srgbClr val="000000"/>
                  </a:solidFill>
                  <a:latin typeface="Microsoft JhengHei"/>
                  <a:ea typeface="Microsoft JhengHei"/>
                  <a:sym typeface="Microsoft JhengHei"/>
                </a:rPr>
                <a:t>下拉選單</a:t>
              </a:r>
              <a:endParaRPr kumimoji="0" lang="zh-TW" altLang="en-US" sz="2400" b="0" i="0" u="none" strike="noStrike" kern="0" cap="none" spc="0" normalizeH="0" baseline="0" noProof="0" dirty="0">
                <a:ln>
                  <a:noFill/>
                </a:ln>
                <a:solidFill>
                  <a:srgbClr val="FFFFFF"/>
                </a:solidFill>
                <a:effectLst/>
                <a:uLnTx/>
                <a:uFillTx/>
                <a:latin typeface="Arial"/>
                <a:ea typeface="新細明體" panose="02020500000000000000" pitchFamily="18" charset="-120"/>
                <a:cs typeface="+mn-cs"/>
                <a:sym typeface="Arial"/>
              </a:endParaRPr>
            </a:p>
          </p:txBody>
        </p:sp>
      </p:grpSp>
      <p:sp>
        <p:nvSpPr>
          <p:cNvPr id="15" name="投影片編號版面配置區 14"/>
          <p:cNvSpPr>
            <a:spLocks noGrp="1"/>
          </p:cNvSpPr>
          <p:nvPr>
            <p:ph type="sldNum" sz="quarter" idx="12"/>
          </p:nvPr>
        </p:nvSpPr>
        <p:spPr/>
        <p:txBody>
          <a:bodyPr/>
          <a:lstStyle/>
          <a:p>
            <a:fld id="{85F319A6-5F49-4F9E-A6CB-3F1D7C502F75}" type="slidenum">
              <a:rPr lang="zh-TW" altLang="en-US" smtClean="0"/>
              <a:t>44</a:t>
            </a:fld>
            <a:endParaRPr lang="zh-TW" altLang="en-US"/>
          </a:p>
        </p:txBody>
      </p:sp>
    </p:spTree>
    <p:extLst>
      <p:ext uri="{BB962C8B-B14F-4D97-AF65-F5344CB8AC3E}">
        <p14:creationId xmlns:p14="http://schemas.microsoft.com/office/powerpoint/2010/main" val="31752846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txBox="1">
            <a:spLocks noGrp="1"/>
          </p:cNvSpPr>
          <p:nvPr>
            <p:ph type="title"/>
          </p:nvPr>
        </p:nvSpPr>
        <p:spPr>
          <a:xfrm>
            <a:off x="856413" y="12170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t>填寫計畫申請表</a:t>
            </a:r>
            <a:r>
              <a:rPr lang="en-US" altLang="zh-TW" sz="3200" dirty="0"/>
              <a:t>(9/30)</a:t>
            </a:r>
            <a:endParaRPr lang="zh-TW" altLang="en-US" sz="3200" dirty="0"/>
          </a:p>
        </p:txBody>
      </p:sp>
      <p:grpSp>
        <p:nvGrpSpPr>
          <p:cNvPr id="12" name="群組 11"/>
          <p:cNvGrpSpPr/>
          <p:nvPr/>
        </p:nvGrpSpPr>
        <p:grpSpPr>
          <a:xfrm>
            <a:off x="414852" y="1470351"/>
            <a:ext cx="11469459" cy="4454801"/>
            <a:chOff x="414852" y="1470351"/>
            <a:chExt cx="11469459" cy="4454801"/>
          </a:xfrm>
        </p:grpSpPr>
        <p:pic>
          <p:nvPicPr>
            <p:cNvPr id="5" name="圖片 4"/>
            <p:cNvPicPr>
              <a:picLocks noChangeAspect="1"/>
            </p:cNvPicPr>
            <p:nvPr/>
          </p:nvPicPr>
          <p:blipFill>
            <a:blip r:embed="rId2"/>
            <a:stretch>
              <a:fillRect/>
            </a:stretch>
          </p:blipFill>
          <p:spPr>
            <a:xfrm>
              <a:off x="414852" y="1470351"/>
              <a:ext cx="6143467" cy="4454801"/>
            </a:xfrm>
            <a:prstGeom prst="rect">
              <a:avLst/>
            </a:prstGeom>
            <a:ln>
              <a:solidFill>
                <a:schemeClr val="tx1"/>
              </a:solidFill>
            </a:ln>
          </p:spPr>
        </p:pic>
        <p:pic>
          <p:nvPicPr>
            <p:cNvPr id="6" name="圖片 5"/>
            <p:cNvPicPr>
              <a:picLocks noChangeAspect="1"/>
            </p:cNvPicPr>
            <p:nvPr/>
          </p:nvPicPr>
          <p:blipFill>
            <a:blip r:embed="rId3"/>
            <a:stretch>
              <a:fillRect/>
            </a:stretch>
          </p:blipFill>
          <p:spPr>
            <a:xfrm>
              <a:off x="6912012" y="1610714"/>
              <a:ext cx="4972299" cy="2359120"/>
            </a:xfrm>
            <a:prstGeom prst="rect">
              <a:avLst/>
            </a:prstGeom>
            <a:ln>
              <a:solidFill>
                <a:schemeClr val="tx1"/>
              </a:solidFill>
            </a:ln>
          </p:spPr>
        </p:pic>
        <p:sp>
          <p:nvSpPr>
            <p:cNvPr id="7" name="圓角矩形 7">
              <a:extLst>
                <a:ext uri="{FF2B5EF4-FFF2-40B4-BE49-F238E27FC236}">
                  <a16:creationId xmlns:a16="http://schemas.microsoft.com/office/drawing/2014/main" id="{42FE8D22-17C2-435E-8F1F-22F239233792}"/>
                </a:ext>
              </a:extLst>
            </p:cNvPr>
            <p:cNvSpPr/>
            <p:nvPr/>
          </p:nvSpPr>
          <p:spPr>
            <a:xfrm>
              <a:off x="7065790" y="3254273"/>
              <a:ext cx="726966" cy="23505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橢圓形圖說文字 1">
              <a:extLst>
                <a:ext uri="{FF2B5EF4-FFF2-40B4-BE49-F238E27FC236}">
                  <a16:creationId xmlns:a16="http://schemas.microsoft.com/office/drawing/2014/main" id="{E8DFD454-145C-4C20-8651-A84DE4DF9DAE}"/>
                </a:ext>
              </a:extLst>
            </p:cNvPr>
            <p:cNvSpPr/>
            <p:nvPr/>
          </p:nvSpPr>
          <p:spPr>
            <a:xfrm>
              <a:off x="1152658" y="4404031"/>
              <a:ext cx="3721672" cy="1253479"/>
            </a:xfrm>
            <a:prstGeom prst="wedgeEllipseCallout">
              <a:avLst>
                <a:gd name="adj1" fmla="val -49862"/>
                <a:gd name="adj2" fmla="val 42989"/>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填寫下一組輔導配對，請點選</a:t>
              </a:r>
              <a:r>
                <a:rPr kumimoji="0" lang="zh-TW" altLang="en-US" sz="2400" b="1" i="0" u="none" strike="noStrike" kern="0" cap="none" spc="0" normalizeH="0" baseline="0" noProof="0" dirty="0">
                  <a:ln>
                    <a:noFill/>
                  </a:ln>
                  <a:solidFill>
                    <a:srgbClr val="FF0000"/>
                  </a:solidFill>
                  <a:effectLst/>
                  <a:uLnTx/>
                  <a:uFillTx/>
                  <a:latin typeface="Microsoft JhengHei"/>
                  <a:ea typeface="Microsoft JhengHei"/>
                  <a:cs typeface="Microsoft JhengHei"/>
                  <a:sym typeface="Microsoft JhengHei"/>
                </a:rPr>
                <a:t>新增</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sp>
          <p:nvSpPr>
            <p:cNvPr id="9" name="圓角矩形 7">
              <a:extLst>
                <a:ext uri="{FF2B5EF4-FFF2-40B4-BE49-F238E27FC236}">
                  <a16:creationId xmlns:a16="http://schemas.microsoft.com/office/drawing/2014/main" id="{C00F3601-A47C-49FD-8298-84FECCE7BF4E}"/>
                </a:ext>
              </a:extLst>
            </p:cNvPr>
            <p:cNvSpPr/>
            <p:nvPr/>
          </p:nvSpPr>
          <p:spPr>
            <a:xfrm>
              <a:off x="467476" y="5759712"/>
              <a:ext cx="318307" cy="15334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橢圓形圖說文字 1">
              <a:extLst>
                <a:ext uri="{FF2B5EF4-FFF2-40B4-BE49-F238E27FC236}">
                  <a16:creationId xmlns:a16="http://schemas.microsoft.com/office/drawing/2014/main" id="{E8DFD454-145C-4C20-8651-A84DE4DF9DAE}"/>
                </a:ext>
              </a:extLst>
            </p:cNvPr>
            <p:cNvSpPr/>
            <p:nvPr/>
          </p:nvSpPr>
          <p:spPr>
            <a:xfrm>
              <a:off x="7697089" y="2496291"/>
              <a:ext cx="3732824" cy="1253479"/>
            </a:xfrm>
            <a:prstGeom prst="wedgeEllipseCallout">
              <a:avLst>
                <a:gd name="adj1" fmla="val -49862"/>
                <a:gd name="adj2" fmla="val 42989"/>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prstClr val="black"/>
                  </a:solidFill>
                  <a:latin typeface="Microsoft JhengHei"/>
                  <a:ea typeface="Microsoft JhengHei"/>
                  <a:sym typeface="Microsoft JhengHei"/>
                </a:rPr>
                <a:t>新增後，</a:t>
              </a:r>
              <a:endParaRPr lang="en-US" altLang="zh-TW" sz="2400" b="1" kern="0" dirty="0">
                <a:solidFill>
                  <a:prstClr val="black"/>
                </a:solidFill>
                <a:latin typeface="Microsoft JhengHei"/>
                <a:ea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400" b="1" kern="0" dirty="0">
                  <a:solidFill>
                    <a:prstClr val="black"/>
                  </a:solidFill>
                  <a:latin typeface="Microsoft JhengHei"/>
                  <a:ea typeface="Microsoft JhengHei"/>
                  <a:sym typeface="Microsoft JhengHei"/>
                </a:rPr>
                <a:t>會統計有幾組配對</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sp>
          <p:nvSpPr>
            <p:cNvPr id="11" name="向下箭號 11">
              <a:extLst>
                <a:ext uri="{FF2B5EF4-FFF2-40B4-BE49-F238E27FC236}">
                  <a16:creationId xmlns:a16="http://schemas.microsoft.com/office/drawing/2014/main" id="{7237C9D5-96C8-49C4-9737-26E8664A2CEC}"/>
                </a:ext>
              </a:extLst>
            </p:cNvPr>
            <p:cNvSpPr/>
            <p:nvPr/>
          </p:nvSpPr>
          <p:spPr>
            <a:xfrm rot="16200000">
              <a:off x="6512096" y="2096075"/>
              <a:ext cx="757981" cy="904619"/>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3" name="投影片編號版面配置區 12"/>
          <p:cNvSpPr>
            <a:spLocks noGrp="1"/>
          </p:cNvSpPr>
          <p:nvPr>
            <p:ph type="sldNum" sz="quarter" idx="12"/>
          </p:nvPr>
        </p:nvSpPr>
        <p:spPr/>
        <p:txBody>
          <a:bodyPr/>
          <a:lstStyle/>
          <a:p>
            <a:fld id="{85F319A6-5F49-4F9E-A6CB-3F1D7C502F75}" type="slidenum">
              <a:rPr lang="zh-TW" altLang="en-US" smtClean="0"/>
              <a:t>45</a:t>
            </a:fld>
            <a:endParaRPr lang="zh-TW" altLang="en-US"/>
          </a:p>
        </p:txBody>
      </p:sp>
    </p:spTree>
    <p:extLst>
      <p:ext uri="{BB962C8B-B14F-4D97-AF65-F5344CB8AC3E}">
        <p14:creationId xmlns:p14="http://schemas.microsoft.com/office/powerpoint/2010/main" val="2331145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txBox="1">
            <a:spLocks noGrp="1"/>
          </p:cNvSpPr>
          <p:nvPr>
            <p:ph type="title"/>
          </p:nvPr>
        </p:nvSpPr>
        <p:spPr>
          <a:xfrm>
            <a:off x="838200" y="1710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t>填寫計畫申請表</a:t>
            </a:r>
            <a:r>
              <a:rPr lang="en-US" altLang="zh-TW" sz="3200" dirty="0"/>
              <a:t>(10/30)</a:t>
            </a:r>
            <a:endParaRPr lang="zh-TW" altLang="en-US" sz="3200" dirty="0"/>
          </a:p>
        </p:txBody>
      </p:sp>
      <p:grpSp>
        <p:nvGrpSpPr>
          <p:cNvPr id="13" name="群組 12"/>
          <p:cNvGrpSpPr/>
          <p:nvPr/>
        </p:nvGrpSpPr>
        <p:grpSpPr>
          <a:xfrm>
            <a:off x="838200" y="1411280"/>
            <a:ext cx="10106198" cy="5235956"/>
            <a:chOff x="1042901" y="1078231"/>
            <a:chExt cx="10106198" cy="5235956"/>
          </a:xfrm>
        </p:grpSpPr>
        <p:pic>
          <p:nvPicPr>
            <p:cNvPr id="12" name="圖片 11"/>
            <p:cNvPicPr>
              <a:picLocks noChangeAspect="1"/>
            </p:cNvPicPr>
            <p:nvPr/>
          </p:nvPicPr>
          <p:blipFill>
            <a:blip r:embed="rId2"/>
            <a:stretch>
              <a:fillRect/>
            </a:stretch>
          </p:blipFill>
          <p:spPr>
            <a:xfrm>
              <a:off x="1042901" y="1078231"/>
              <a:ext cx="10106198" cy="5235956"/>
            </a:xfrm>
            <a:prstGeom prst="rect">
              <a:avLst/>
            </a:prstGeom>
            <a:ln>
              <a:solidFill>
                <a:schemeClr val="tx1"/>
              </a:solidFill>
            </a:ln>
          </p:spPr>
        </p:pic>
        <p:grpSp>
          <p:nvGrpSpPr>
            <p:cNvPr id="7" name="群組 6">
              <a:extLst>
                <a:ext uri="{FF2B5EF4-FFF2-40B4-BE49-F238E27FC236}">
                  <a16:creationId xmlns:a16="http://schemas.microsoft.com/office/drawing/2014/main" id="{F30329B9-8013-45EA-8899-705628DB6BC2}"/>
                </a:ext>
              </a:extLst>
            </p:cNvPr>
            <p:cNvGrpSpPr/>
            <p:nvPr/>
          </p:nvGrpSpPr>
          <p:grpSpPr>
            <a:xfrm>
              <a:off x="6550926" y="2638789"/>
              <a:ext cx="4403066" cy="1253479"/>
              <a:chOff x="2534005" y="3799595"/>
              <a:chExt cx="4403066" cy="1253479"/>
            </a:xfrm>
          </p:grpSpPr>
          <p:grpSp>
            <p:nvGrpSpPr>
              <p:cNvPr id="8" name="群組 7">
                <a:extLst>
                  <a:ext uri="{FF2B5EF4-FFF2-40B4-BE49-F238E27FC236}">
                    <a16:creationId xmlns:a16="http://schemas.microsoft.com/office/drawing/2014/main" id="{D1B3ACB5-8314-4990-A259-B35A94015DCD}"/>
                  </a:ext>
                </a:extLst>
              </p:cNvPr>
              <p:cNvGrpSpPr/>
              <p:nvPr/>
            </p:nvGrpSpPr>
            <p:grpSpPr>
              <a:xfrm>
                <a:off x="2534005" y="3799595"/>
                <a:ext cx="4403066" cy="1253479"/>
                <a:chOff x="3801412" y="5388078"/>
                <a:chExt cx="4403066" cy="1253479"/>
              </a:xfrm>
            </p:grpSpPr>
            <p:sp>
              <p:nvSpPr>
                <p:cNvPr id="10" name="橢圓形圖說文字 1">
                  <a:extLst>
                    <a:ext uri="{FF2B5EF4-FFF2-40B4-BE49-F238E27FC236}">
                      <a16:creationId xmlns:a16="http://schemas.microsoft.com/office/drawing/2014/main" id="{E8DFD454-145C-4C20-8651-A84DE4DF9DAE}"/>
                    </a:ext>
                  </a:extLst>
                </p:cNvPr>
                <p:cNvSpPr/>
                <p:nvPr/>
              </p:nvSpPr>
              <p:spPr>
                <a:xfrm>
                  <a:off x="3801412" y="5388078"/>
                  <a:ext cx="3721672" cy="1253479"/>
                </a:xfrm>
                <a:prstGeom prst="wedgeEllipseCallout">
                  <a:avLst>
                    <a:gd name="adj1" fmla="val 55436"/>
                    <a:gd name="adj2" fmla="val 22948"/>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刪除輔導配對，</a:t>
                  </a:r>
                  <a:endPar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請點選          </a:t>
                  </a:r>
                  <a:r>
                    <a:rPr kumimoji="0" lang="zh-TW" altLang="en-US" sz="2400" b="1" i="0" u="none" strike="noStrike" kern="0" cap="none" spc="0" normalizeH="0" baseline="0" noProof="0" dirty="0">
                      <a:ln>
                        <a:noFill/>
                      </a:ln>
                      <a:solidFill>
                        <a:srgbClr val="FF0000"/>
                      </a:solidFill>
                      <a:effectLst/>
                      <a:uLnTx/>
                      <a:uFillTx/>
                      <a:latin typeface="Microsoft JhengHei"/>
                      <a:ea typeface="Microsoft JhengHei"/>
                      <a:cs typeface="Microsoft JhengHei"/>
                      <a:sym typeface="Microsoft JhengHei"/>
                    </a:rPr>
                    <a:t>符號</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sp>
              <p:nvSpPr>
                <p:cNvPr id="11" name="圓角矩形 7">
                  <a:extLst>
                    <a:ext uri="{FF2B5EF4-FFF2-40B4-BE49-F238E27FC236}">
                      <a16:creationId xmlns:a16="http://schemas.microsoft.com/office/drawing/2014/main" id="{C00F3601-A47C-49FD-8298-84FECCE7BF4E}"/>
                    </a:ext>
                  </a:extLst>
                </p:cNvPr>
                <p:cNvSpPr/>
                <p:nvPr/>
              </p:nvSpPr>
              <p:spPr>
                <a:xfrm>
                  <a:off x="7886171" y="6232191"/>
                  <a:ext cx="318307" cy="221064"/>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pic>
            <p:nvPicPr>
              <p:cNvPr id="9" name="圖片 8">
                <a:extLst>
                  <a:ext uri="{FF2B5EF4-FFF2-40B4-BE49-F238E27FC236}">
                    <a16:creationId xmlns:a16="http://schemas.microsoft.com/office/drawing/2014/main" id="{732A78AB-01C0-47B1-94F3-F193B1ECB355}"/>
                  </a:ext>
                </a:extLst>
              </p:cNvPr>
              <p:cNvPicPr>
                <a:picLocks noChangeAspect="1"/>
              </p:cNvPicPr>
              <p:nvPr/>
            </p:nvPicPr>
            <p:blipFill>
              <a:blip r:embed="rId3"/>
              <a:stretch>
                <a:fillRect/>
              </a:stretch>
            </p:blipFill>
            <p:spPr>
              <a:xfrm>
                <a:off x="4299063" y="4364298"/>
                <a:ext cx="581973" cy="626740"/>
              </a:xfrm>
              <a:prstGeom prst="rect">
                <a:avLst/>
              </a:prstGeom>
            </p:spPr>
          </p:pic>
        </p:grpSp>
      </p:grpSp>
      <p:sp>
        <p:nvSpPr>
          <p:cNvPr id="14" name="投影片編號版面配置區 13"/>
          <p:cNvSpPr>
            <a:spLocks noGrp="1"/>
          </p:cNvSpPr>
          <p:nvPr>
            <p:ph type="sldNum" sz="quarter" idx="12"/>
          </p:nvPr>
        </p:nvSpPr>
        <p:spPr/>
        <p:txBody>
          <a:bodyPr/>
          <a:lstStyle/>
          <a:p>
            <a:fld id="{85F319A6-5F49-4F9E-A6CB-3F1D7C502F75}" type="slidenum">
              <a:rPr lang="zh-TW" altLang="en-US" smtClean="0"/>
              <a:t>46</a:t>
            </a:fld>
            <a:endParaRPr lang="zh-TW" altLang="en-US"/>
          </a:p>
        </p:txBody>
      </p:sp>
    </p:spTree>
    <p:extLst>
      <p:ext uri="{BB962C8B-B14F-4D97-AF65-F5344CB8AC3E}">
        <p14:creationId xmlns:p14="http://schemas.microsoft.com/office/powerpoint/2010/main" val="26801350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標題 1"/>
          <p:cNvSpPr txBox="1">
            <a:spLocks noGrp="1"/>
          </p:cNvSpPr>
          <p:nvPr>
            <p:ph type="title"/>
          </p:nvPr>
        </p:nvSpPr>
        <p:spPr>
          <a:xfrm>
            <a:off x="796473" y="15809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t>填寫計畫申請表</a:t>
            </a:r>
            <a:r>
              <a:rPr lang="en-US" altLang="zh-TW" sz="3200" dirty="0"/>
              <a:t>(11/30)</a:t>
            </a:r>
            <a:endParaRPr lang="zh-TW" altLang="en-US" sz="3200" dirty="0"/>
          </a:p>
        </p:txBody>
      </p:sp>
      <p:sp>
        <p:nvSpPr>
          <p:cNvPr id="6" name="投影片編號版面配置區 5"/>
          <p:cNvSpPr>
            <a:spLocks noGrp="1"/>
          </p:cNvSpPr>
          <p:nvPr>
            <p:ph type="sldNum" sz="quarter" idx="12"/>
          </p:nvPr>
        </p:nvSpPr>
        <p:spPr/>
        <p:txBody>
          <a:bodyPr/>
          <a:lstStyle/>
          <a:p>
            <a:fld id="{85F319A6-5F49-4F9E-A6CB-3F1D7C502F75}" type="slidenum">
              <a:rPr lang="zh-TW" altLang="en-US" smtClean="0"/>
              <a:t>47</a:t>
            </a:fld>
            <a:endParaRPr lang="zh-TW" altLang="en-US"/>
          </a:p>
        </p:txBody>
      </p:sp>
      <p:grpSp>
        <p:nvGrpSpPr>
          <p:cNvPr id="9" name="群組 8"/>
          <p:cNvGrpSpPr/>
          <p:nvPr/>
        </p:nvGrpSpPr>
        <p:grpSpPr>
          <a:xfrm>
            <a:off x="1340790" y="1483654"/>
            <a:ext cx="10013010" cy="5082866"/>
            <a:chOff x="1340790" y="1261302"/>
            <a:chExt cx="10013010" cy="5082866"/>
          </a:xfrm>
        </p:grpSpPr>
        <p:pic>
          <p:nvPicPr>
            <p:cNvPr id="5" name="圖片 4"/>
            <p:cNvPicPr>
              <a:picLocks noChangeAspect="1"/>
            </p:cNvPicPr>
            <p:nvPr/>
          </p:nvPicPr>
          <p:blipFill>
            <a:blip r:embed="rId2"/>
            <a:stretch>
              <a:fillRect/>
            </a:stretch>
          </p:blipFill>
          <p:spPr>
            <a:xfrm>
              <a:off x="1340790" y="1261302"/>
              <a:ext cx="9510420" cy="5082866"/>
            </a:xfrm>
            <a:prstGeom prst="rect">
              <a:avLst/>
            </a:prstGeom>
            <a:ln>
              <a:solidFill>
                <a:schemeClr val="tx1"/>
              </a:solidFill>
            </a:ln>
          </p:spPr>
        </p:pic>
        <p:sp>
          <p:nvSpPr>
            <p:cNvPr id="7" name="圓角矩形 5">
              <a:extLst>
                <a:ext uri="{FF2B5EF4-FFF2-40B4-BE49-F238E27FC236}">
                  <a16:creationId xmlns:a16="http://schemas.microsoft.com/office/drawing/2014/main" id="{5289C9EF-56C5-4E07-AEA5-3409B52280C8}"/>
                </a:ext>
              </a:extLst>
            </p:cNvPr>
            <p:cNvSpPr/>
            <p:nvPr/>
          </p:nvSpPr>
          <p:spPr>
            <a:xfrm>
              <a:off x="5653838" y="5207619"/>
              <a:ext cx="800871" cy="45863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橢圓形圖說文字 1">
              <a:extLst>
                <a:ext uri="{FF2B5EF4-FFF2-40B4-BE49-F238E27FC236}">
                  <a16:creationId xmlns:a16="http://schemas.microsoft.com/office/drawing/2014/main" id="{0B1F31EC-82D9-4C3F-BADF-12BE30014696}"/>
                </a:ext>
              </a:extLst>
            </p:cNvPr>
            <p:cNvSpPr/>
            <p:nvPr/>
          </p:nvSpPr>
          <p:spPr>
            <a:xfrm>
              <a:off x="4265023" y="3680752"/>
              <a:ext cx="7088777" cy="1253987"/>
            </a:xfrm>
            <a:prstGeom prst="wedgeEllipseCallout">
              <a:avLst>
                <a:gd name="adj1" fmla="val -22135"/>
                <a:gd name="adj2" fmla="val 60667"/>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請依縣市規定上傳附件檔</a:t>
              </a:r>
              <a:endPar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a:t>
              </a: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如有身分證字號等個資請確實遮蔽</a:t>
              </a:r>
              <a:r>
                <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icrosoft JhengHei"/>
                  <a:sym typeface="Microsoft JhengHei"/>
                </a:rPr>
                <a:t>)</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grpSp>
    </p:spTree>
    <p:extLst>
      <p:ext uri="{BB962C8B-B14F-4D97-AF65-F5344CB8AC3E}">
        <p14:creationId xmlns:p14="http://schemas.microsoft.com/office/powerpoint/2010/main" val="6731194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48</a:t>
            </a:fld>
            <a:endParaRPr lang="zh-TW" altLang="en-US"/>
          </a:p>
        </p:txBody>
      </p:sp>
      <p:sp>
        <p:nvSpPr>
          <p:cNvPr id="5" name="標題 1"/>
          <p:cNvSpPr txBox="1">
            <a:spLocks noGrp="1"/>
          </p:cNvSpPr>
          <p:nvPr>
            <p:ph type="title"/>
          </p:nvPr>
        </p:nvSpPr>
        <p:spPr>
          <a:xfrm>
            <a:off x="838200" y="574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填寫計畫申請表</a:t>
            </a:r>
            <a:r>
              <a:rPr lang="en-US" altLang="zh-TW" sz="3200" dirty="0"/>
              <a:t>(12/30)</a:t>
            </a:r>
            <a:endParaRPr lang="zh-TW" altLang="en-US" sz="3200" dirty="0"/>
          </a:p>
        </p:txBody>
      </p:sp>
      <p:grpSp>
        <p:nvGrpSpPr>
          <p:cNvPr id="6" name="群組 5"/>
          <p:cNvGrpSpPr/>
          <p:nvPr/>
        </p:nvGrpSpPr>
        <p:grpSpPr>
          <a:xfrm>
            <a:off x="2814825" y="1326458"/>
            <a:ext cx="7095529" cy="5412435"/>
            <a:chOff x="2440357" y="1104847"/>
            <a:chExt cx="7311284" cy="5577012"/>
          </a:xfrm>
        </p:grpSpPr>
        <p:pic>
          <p:nvPicPr>
            <p:cNvPr id="7" name="圖片 6"/>
            <p:cNvPicPr>
              <a:picLocks noChangeAspect="1"/>
            </p:cNvPicPr>
            <p:nvPr/>
          </p:nvPicPr>
          <p:blipFill>
            <a:blip r:embed="rId2"/>
            <a:stretch>
              <a:fillRect/>
            </a:stretch>
          </p:blipFill>
          <p:spPr>
            <a:xfrm>
              <a:off x="2440357" y="1104847"/>
              <a:ext cx="7311284" cy="5577012"/>
            </a:xfrm>
            <a:prstGeom prst="rect">
              <a:avLst/>
            </a:prstGeom>
            <a:ln>
              <a:solidFill>
                <a:schemeClr val="tx1"/>
              </a:solidFill>
            </a:ln>
          </p:spPr>
        </p:pic>
        <p:sp>
          <p:nvSpPr>
            <p:cNvPr id="8" name="圓角矩形 4">
              <a:extLst>
                <a:ext uri="{FF2B5EF4-FFF2-40B4-BE49-F238E27FC236}">
                  <a16:creationId xmlns:a16="http://schemas.microsoft.com/office/drawing/2014/main" id="{D25632E5-1054-4CD2-8FED-E06E7408E3E4}"/>
                </a:ext>
              </a:extLst>
            </p:cNvPr>
            <p:cNvSpPr/>
            <p:nvPr/>
          </p:nvSpPr>
          <p:spPr>
            <a:xfrm>
              <a:off x="5836548" y="5691421"/>
              <a:ext cx="474299" cy="47341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2EF60AA8-0751-4B0D-BBD1-8F99F2EFF618}"/>
                </a:ext>
              </a:extLst>
            </p:cNvPr>
            <p:cNvSpPr/>
            <p:nvPr/>
          </p:nvSpPr>
          <p:spPr>
            <a:xfrm>
              <a:off x="4172794" y="5586016"/>
              <a:ext cx="1012485" cy="80474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向下箭號 6">
              <a:extLst>
                <a:ext uri="{FF2B5EF4-FFF2-40B4-BE49-F238E27FC236}">
                  <a16:creationId xmlns:a16="http://schemas.microsoft.com/office/drawing/2014/main" id="{24D71219-0036-4C79-BEF8-12350A09A66D}"/>
                </a:ext>
              </a:extLst>
            </p:cNvPr>
            <p:cNvSpPr/>
            <p:nvPr/>
          </p:nvSpPr>
          <p:spPr>
            <a:xfrm rot="16200000">
              <a:off x="5320436" y="5773589"/>
              <a:ext cx="380955" cy="32249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橢圓 10">
              <a:extLst>
                <a:ext uri="{FF2B5EF4-FFF2-40B4-BE49-F238E27FC236}">
                  <a16:creationId xmlns:a16="http://schemas.microsoft.com/office/drawing/2014/main" id="{21C2134C-1A02-48D5-B098-AE8FEE038B10}"/>
                </a:ext>
              </a:extLst>
            </p:cNvPr>
            <p:cNvSpPr/>
            <p:nvPr/>
          </p:nvSpPr>
          <p:spPr>
            <a:xfrm>
              <a:off x="3909858" y="5428486"/>
              <a:ext cx="525870" cy="52587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2" name="圓角矩形 8">
              <a:extLst>
                <a:ext uri="{FF2B5EF4-FFF2-40B4-BE49-F238E27FC236}">
                  <a16:creationId xmlns:a16="http://schemas.microsoft.com/office/drawing/2014/main" id="{ECFE02B6-6B2A-4426-8E95-D96467C0F1E0}"/>
                </a:ext>
              </a:extLst>
            </p:cNvPr>
            <p:cNvSpPr/>
            <p:nvPr/>
          </p:nvSpPr>
          <p:spPr>
            <a:xfrm>
              <a:off x="3919120" y="2846964"/>
              <a:ext cx="1505968" cy="24458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矩形 12">
              <a:extLst>
                <a:ext uri="{FF2B5EF4-FFF2-40B4-BE49-F238E27FC236}">
                  <a16:creationId xmlns:a16="http://schemas.microsoft.com/office/drawing/2014/main" id="{9D9237C7-9AD9-4870-93F3-72BA0F086E1B}"/>
                </a:ext>
              </a:extLst>
            </p:cNvPr>
            <p:cNvSpPr/>
            <p:nvPr/>
          </p:nvSpPr>
          <p:spPr>
            <a:xfrm>
              <a:off x="5994659" y="2397142"/>
              <a:ext cx="2318251" cy="80474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選擇要上傳的檔案</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4" name="橢圓 13">
              <a:extLst>
                <a:ext uri="{FF2B5EF4-FFF2-40B4-BE49-F238E27FC236}">
                  <a16:creationId xmlns:a16="http://schemas.microsoft.com/office/drawing/2014/main" id="{2601F8A3-065B-4899-B6FD-1521D6241DEF}"/>
                </a:ext>
              </a:extLst>
            </p:cNvPr>
            <p:cNvSpPr/>
            <p:nvPr/>
          </p:nvSpPr>
          <p:spPr>
            <a:xfrm>
              <a:off x="5672161" y="2134207"/>
              <a:ext cx="525870" cy="52587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5" name="向下箭號 11">
              <a:extLst>
                <a:ext uri="{FF2B5EF4-FFF2-40B4-BE49-F238E27FC236}">
                  <a16:creationId xmlns:a16="http://schemas.microsoft.com/office/drawing/2014/main" id="{7237C9D5-96C8-49C4-9737-26E8664A2CEC}"/>
                </a:ext>
              </a:extLst>
            </p:cNvPr>
            <p:cNvSpPr/>
            <p:nvPr/>
          </p:nvSpPr>
          <p:spPr>
            <a:xfrm rot="5400000">
              <a:off x="5481684" y="2793828"/>
              <a:ext cx="380955" cy="32249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圓角矩形 12">
              <a:extLst>
                <a:ext uri="{FF2B5EF4-FFF2-40B4-BE49-F238E27FC236}">
                  <a16:creationId xmlns:a16="http://schemas.microsoft.com/office/drawing/2014/main" id="{80DC358A-EDD8-4D33-9157-BA73E7CBA029}"/>
                </a:ext>
              </a:extLst>
            </p:cNvPr>
            <p:cNvSpPr/>
            <p:nvPr/>
          </p:nvSpPr>
          <p:spPr>
            <a:xfrm>
              <a:off x="6435634" y="3814354"/>
              <a:ext cx="670560" cy="15675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7" name="矩形 16">
              <a:extLst>
                <a:ext uri="{FF2B5EF4-FFF2-40B4-BE49-F238E27FC236}">
                  <a16:creationId xmlns:a16="http://schemas.microsoft.com/office/drawing/2014/main" id="{8ABFD05E-3478-4F2A-888B-6CF5D1DAF58B}"/>
                </a:ext>
              </a:extLst>
            </p:cNvPr>
            <p:cNvSpPr/>
            <p:nvPr/>
          </p:nvSpPr>
          <p:spPr>
            <a:xfrm>
              <a:off x="7747325" y="3446014"/>
              <a:ext cx="1688866" cy="52896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點選開啟</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8" name="橢圓 17">
              <a:extLst>
                <a:ext uri="{FF2B5EF4-FFF2-40B4-BE49-F238E27FC236}">
                  <a16:creationId xmlns:a16="http://schemas.microsoft.com/office/drawing/2014/main" id="{7DD51745-8106-4750-99FC-471F1516F941}"/>
                </a:ext>
              </a:extLst>
            </p:cNvPr>
            <p:cNvSpPr/>
            <p:nvPr/>
          </p:nvSpPr>
          <p:spPr>
            <a:xfrm>
              <a:off x="7484388" y="3288484"/>
              <a:ext cx="525870" cy="52587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3</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9" name="向下箭號 15">
              <a:extLst>
                <a:ext uri="{FF2B5EF4-FFF2-40B4-BE49-F238E27FC236}">
                  <a16:creationId xmlns:a16="http://schemas.microsoft.com/office/drawing/2014/main" id="{7C7C66AC-38DC-4A9A-B73A-55EB30063F03}"/>
                </a:ext>
              </a:extLst>
            </p:cNvPr>
            <p:cNvSpPr/>
            <p:nvPr/>
          </p:nvSpPr>
          <p:spPr>
            <a:xfrm rot="5400000">
              <a:off x="7170552" y="3682074"/>
              <a:ext cx="380955" cy="32249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684226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49</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填寫計畫申請表</a:t>
            </a:r>
            <a:r>
              <a:rPr lang="en-US" altLang="zh-TW" sz="3200" dirty="0"/>
              <a:t>(13/30)</a:t>
            </a:r>
            <a:endParaRPr lang="zh-TW" altLang="en-US" sz="3200" dirty="0"/>
          </a:p>
        </p:txBody>
      </p:sp>
      <p:grpSp>
        <p:nvGrpSpPr>
          <p:cNvPr id="11" name="群組 10"/>
          <p:cNvGrpSpPr/>
          <p:nvPr/>
        </p:nvGrpSpPr>
        <p:grpSpPr>
          <a:xfrm>
            <a:off x="689808" y="1810474"/>
            <a:ext cx="10812384" cy="3516204"/>
            <a:chOff x="689808" y="1810474"/>
            <a:chExt cx="10812384" cy="3516204"/>
          </a:xfrm>
        </p:grpSpPr>
        <p:pic>
          <p:nvPicPr>
            <p:cNvPr id="6" name="圖片 5"/>
            <p:cNvPicPr>
              <a:picLocks noChangeAspect="1"/>
            </p:cNvPicPr>
            <p:nvPr/>
          </p:nvPicPr>
          <p:blipFill>
            <a:blip r:embed="rId2"/>
            <a:stretch>
              <a:fillRect/>
            </a:stretch>
          </p:blipFill>
          <p:spPr>
            <a:xfrm>
              <a:off x="689808" y="1972140"/>
              <a:ext cx="10812384" cy="3315163"/>
            </a:xfrm>
            <a:prstGeom prst="rect">
              <a:avLst/>
            </a:prstGeom>
            <a:ln>
              <a:solidFill>
                <a:schemeClr val="tx1"/>
              </a:solidFill>
            </a:ln>
          </p:spPr>
        </p:pic>
        <p:sp>
          <p:nvSpPr>
            <p:cNvPr id="7" name="圓角矩形 5">
              <a:extLst>
                <a:ext uri="{FF2B5EF4-FFF2-40B4-BE49-F238E27FC236}">
                  <a16:creationId xmlns:a16="http://schemas.microsoft.com/office/drawing/2014/main" id="{0B419DD4-C2DA-4405-90A6-796A3514DFEB}"/>
                </a:ext>
              </a:extLst>
            </p:cNvPr>
            <p:cNvSpPr/>
            <p:nvPr/>
          </p:nvSpPr>
          <p:spPr>
            <a:xfrm>
              <a:off x="689809" y="4336381"/>
              <a:ext cx="2018280" cy="35901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橢圓形圖說文字 1">
              <a:extLst>
                <a:ext uri="{FF2B5EF4-FFF2-40B4-BE49-F238E27FC236}">
                  <a16:creationId xmlns:a16="http://schemas.microsoft.com/office/drawing/2014/main" id="{A0B7E40E-AD48-40A0-A1F2-388939AE4BA8}"/>
                </a:ext>
              </a:extLst>
            </p:cNvPr>
            <p:cNvSpPr/>
            <p:nvPr/>
          </p:nvSpPr>
          <p:spPr>
            <a:xfrm>
              <a:off x="2708088" y="4673224"/>
              <a:ext cx="7132661" cy="653454"/>
            </a:xfrm>
            <a:prstGeom prst="wedgeEllipseCallout">
              <a:avLst>
                <a:gd name="adj1" fmla="val -47263"/>
                <a:gd name="adj2" fmla="val -48798"/>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n-cs"/>
                  <a:sym typeface="Microsoft JhengHei"/>
                </a:rPr>
                <a:t>上傳成功將可看到檔案名稱</a:t>
              </a:r>
              <a:endParaRPr kumimoji="0" lang="en-US" altLang="zh-TW" sz="2400" b="1" i="0" u="none" strike="noStrike" kern="0" cap="none" spc="0" normalizeH="0" baseline="0" noProof="0" dirty="0">
                <a:ln>
                  <a:noFill/>
                </a:ln>
                <a:solidFill>
                  <a:prstClr val="black"/>
                </a:solidFill>
                <a:effectLst/>
                <a:uLnTx/>
                <a:uFillTx/>
                <a:latin typeface="Microsoft JhengHei"/>
                <a:ea typeface="Microsoft JhengHei"/>
                <a:cs typeface="+mn-cs"/>
                <a:sym typeface="Microsoft JhengHei"/>
              </a:endParaRPr>
            </a:p>
          </p:txBody>
        </p:sp>
        <p:sp>
          <p:nvSpPr>
            <p:cNvPr id="9" name="圓角矩形 4">
              <a:extLst>
                <a:ext uri="{FF2B5EF4-FFF2-40B4-BE49-F238E27FC236}">
                  <a16:creationId xmlns:a16="http://schemas.microsoft.com/office/drawing/2014/main" id="{1F624447-32F3-42AD-A560-9693DBE064E7}"/>
                </a:ext>
              </a:extLst>
            </p:cNvPr>
            <p:cNvSpPr/>
            <p:nvPr/>
          </p:nvSpPr>
          <p:spPr>
            <a:xfrm>
              <a:off x="862826" y="2001892"/>
              <a:ext cx="810028" cy="29418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橢圓形圖說文字 1">
              <a:extLst>
                <a:ext uri="{FF2B5EF4-FFF2-40B4-BE49-F238E27FC236}">
                  <a16:creationId xmlns:a16="http://schemas.microsoft.com/office/drawing/2014/main" id="{514C2ECC-2605-4309-9A43-58344C7F40F1}"/>
                </a:ext>
              </a:extLst>
            </p:cNvPr>
            <p:cNvSpPr/>
            <p:nvPr/>
          </p:nvSpPr>
          <p:spPr>
            <a:xfrm>
              <a:off x="2122523" y="1810474"/>
              <a:ext cx="5529892" cy="543959"/>
            </a:xfrm>
            <a:prstGeom prst="wedgeEllipseCallout">
              <a:avLst>
                <a:gd name="adj1" fmla="val -55207"/>
                <a:gd name="adj2" fmla="val 35126"/>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prstClr val="black"/>
                  </a:solidFill>
                  <a:effectLst/>
                  <a:uLnTx/>
                  <a:uFillTx/>
                  <a:latin typeface="Microsoft JhengHei"/>
                  <a:ea typeface="Microsoft JhengHei"/>
                  <a:cs typeface="+mn-cs"/>
                  <a:sym typeface="Microsoft JhengHei"/>
                </a:rPr>
                <a:t>系統自動加總此表配對組數</a:t>
              </a:r>
              <a:endParaRPr kumimoji="0" lang="zh-TW" altLang="en-US" sz="2400" b="0" i="0" u="none" strike="noStrike" kern="0" cap="none" spc="0" normalizeH="0" baseline="0" noProof="0" dirty="0">
                <a:ln>
                  <a:noFill/>
                </a:ln>
                <a:solidFill>
                  <a:srgbClr val="FF0000"/>
                </a:solidFill>
                <a:effectLst/>
                <a:uLnTx/>
                <a:uFillTx/>
                <a:latin typeface="Arial"/>
                <a:ea typeface="新細明體" panose="02020500000000000000" pitchFamily="18" charset="-120"/>
                <a:cs typeface="+mn-cs"/>
                <a:sym typeface="Arial"/>
              </a:endParaRPr>
            </a:p>
          </p:txBody>
        </p:sp>
      </p:grpSp>
    </p:spTree>
    <p:extLst>
      <p:ext uri="{BB962C8B-B14F-4D97-AF65-F5344CB8AC3E}">
        <p14:creationId xmlns:p14="http://schemas.microsoft.com/office/powerpoint/2010/main" val="3770224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50</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填寫計畫申請表</a:t>
            </a:r>
            <a:r>
              <a:rPr lang="en-US" altLang="zh-TW" sz="3200" dirty="0"/>
              <a:t>(14/30)</a:t>
            </a:r>
            <a:endParaRPr lang="zh-TW" altLang="en-US" sz="3200" dirty="0"/>
          </a:p>
        </p:txBody>
      </p:sp>
      <p:grpSp>
        <p:nvGrpSpPr>
          <p:cNvPr id="10" name="群組 9"/>
          <p:cNvGrpSpPr/>
          <p:nvPr/>
        </p:nvGrpSpPr>
        <p:grpSpPr>
          <a:xfrm>
            <a:off x="689808" y="1972140"/>
            <a:ext cx="10812384" cy="3493342"/>
            <a:chOff x="689808" y="1972140"/>
            <a:chExt cx="10812384" cy="3493342"/>
          </a:xfrm>
        </p:grpSpPr>
        <p:pic>
          <p:nvPicPr>
            <p:cNvPr id="6" name="圖片 5"/>
            <p:cNvPicPr>
              <a:picLocks noChangeAspect="1"/>
            </p:cNvPicPr>
            <p:nvPr/>
          </p:nvPicPr>
          <p:blipFill>
            <a:blip r:embed="rId2"/>
            <a:stretch>
              <a:fillRect/>
            </a:stretch>
          </p:blipFill>
          <p:spPr>
            <a:xfrm>
              <a:off x="689808" y="1972140"/>
              <a:ext cx="10812384" cy="3315163"/>
            </a:xfrm>
            <a:prstGeom prst="rect">
              <a:avLst/>
            </a:prstGeom>
            <a:ln>
              <a:solidFill>
                <a:schemeClr val="tx1"/>
              </a:solidFill>
            </a:ln>
          </p:spPr>
        </p:pic>
        <p:sp>
          <p:nvSpPr>
            <p:cNvPr id="7" name="矩形 6">
              <a:extLst>
                <a:ext uri="{FF2B5EF4-FFF2-40B4-BE49-F238E27FC236}">
                  <a16:creationId xmlns:a16="http://schemas.microsoft.com/office/drawing/2014/main" id="{994E65E9-A439-4594-92E5-F83DD8512C7A}"/>
                </a:ext>
              </a:extLst>
            </p:cNvPr>
            <p:cNvSpPr/>
            <p:nvPr/>
          </p:nvSpPr>
          <p:spPr>
            <a:xfrm>
              <a:off x="6314433" y="4439432"/>
              <a:ext cx="3812092" cy="1026050"/>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確認資料填寫完畢，</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佐證或補充附件資料上傳後，</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儲存</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8" name="圓角矩形 6">
              <a:extLst>
                <a:ext uri="{FF2B5EF4-FFF2-40B4-BE49-F238E27FC236}">
                  <a16:creationId xmlns:a16="http://schemas.microsoft.com/office/drawing/2014/main" id="{349A4ABA-729F-4742-A5DA-3AD4FC91A7FB}"/>
                </a:ext>
              </a:extLst>
            </p:cNvPr>
            <p:cNvSpPr/>
            <p:nvPr/>
          </p:nvSpPr>
          <p:spPr>
            <a:xfrm>
              <a:off x="10894229" y="4900271"/>
              <a:ext cx="459571" cy="23809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向右箭號 7">
              <a:extLst>
                <a:ext uri="{FF2B5EF4-FFF2-40B4-BE49-F238E27FC236}">
                  <a16:creationId xmlns:a16="http://schemas.microsoft.com/office/drawing/2014/main" id="{D9D909C7-BCE0-42BC-9F60-05D98441D2B6}"/>
                </a:ext>
              </a:extLst>
            </p:cNvPr>
            <p:cNvSpPr/>
            <p:nvPr/>
          </p:nvSpPr>
          <p:spPr>
            <a:xfrm>
              <a:off x="10207818" y="4691310"/>
              <a:ext cx="523824" cy="56366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1477517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0E009C7-7117-07C3-CA9E-6A24E9C38B8D}"/>
              </a:ext>
            </a:extLst>
          </p:cNvPr>
          <p:cNvSpPr>
            <a:spLocks noGrp="1"/>
          </p:cNvSpPr>
          <p:nvPr>
            <p:ph type="sldNum" sz="quarter" idx="12"/>
          </p:nvPr>
        </p:nvSpPr>
        <p:spPr/>
        <p:txBody>
          <a:bodyPr/>
          <a:lstStyle/>
          <a:p>
            <a:fld id="{280462E0-822D-40CE-A387-DA35F51E142C}" type="slidenum">
              <a:rPr lang="zh-TW" altLang="en-US" smtClean="0"/>
              <a:t>51</a:t>
            </a:fld>
            <a:endParaRPr lang="zh-TW" altLang="en-US"/>
          </a:p>
        </p:txBody>
      </p:sp>
      <p:sp>
        <p:nvSpPr>
          <p:cNvPr id="5" name="標題 1">
            <a:extLst>
              <a:ext uri="{FF2B5EF4-FFF2-40B4-BE49-F238E27FC236}">
                <a16:creationId xmlns:a16="http://schemas.microsoft.com/office/drawing/2014/main" id="{33109E82-073E-66EC-2D20-76EEC1CC82ED}"/>
              </a:ext>
            </a:extLst>
          </p:cNvPr>
          <p:cNvSpPr txBox="1">
            <a:spLocks noGrp="1"/>
          </p:cNvSpPr>
          <p:nvPr>
            <p:ph type="title"/>
          </p:nvPr>
        </p:nvSpPr>
        <p:spPr>
          <a:xfrm>
            <a:off x="838200" y="3206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solidFill>
                  <a:srgbClr val="FF0000"/>
                </a:solidFill>
              </a:rPr>
              <a:t>列印</a:t>
            </a:r>
            <a:r>
              <a:rPr lang="zh-TW" altLang="en-US" sz="3200" dirty="0"/>
              <a:t>計畫申請表</a:t>
            </a:r>
            <a:r>
              <a:rPr lang="en-US" altLang="zh-TW" sz="3200" dirty="0"/>
              <a:t>(15/30)</a:t>
            </a:r>
            <a:endParaRPr lang="zh-TW" altLang="en-US" sz="3200" dirty="0"/>
          </a:p>
        </p:txBody>
      </p:sp>
      <p:pic>
        <p:nvPicPr>
          <p:cNvPr id="6" name="圖片 5">
            <a:extLst>
              <a:ext uri="{FF2B5EF4-FFF2-40B4-BE49-F238E27FC236}">
                <a16:creationId xmlns:a16="http://schemas.microsoft.com/office/drawing/2014/main" id="{31804F15-26F5-4981-3A83-4536062163E0}"/>
              </a:ext>
            </a:extLst>
          </p:cNvPr>
          <p:cNvPicPr>
            <a:picLocks noChangeAspect="1"/>
          </p:cNvPicPr>
          <p:nvPr/>
        </p:nvPicPr>
        <p:blipFill>
          <a:blip r:embed="rId2"/>
          <a:stretch>
            <a:fillRect/>
          </a:stretch>
        </p:blipFill>
        <p:spPr>
          <a:xfrm>
            <a:off x="1105478" y="1471110"/>
            <a:ext cx="9956222" cy="4954703"/>
          </a:xfrm>
          <a:prstGeom prst="rect">
            <a:avLst/>
          </a:prstGeom>
          <a:ln>
            <a:solidFill>
              <a:schemeClr val="tx1"/>
            </a:solidFill>
          </a:ln>
        </p:spPr>
      </p:pic>
      <p:sp>
        <p:nvSpPr>
          <p:cNvPr id="7" name="圓角矩形 5">
            <a:extLst>
              <a:ext uri="{FF2B5EF4-FFF2-40B4-BE49-F238E27FC236}">
                <a16:creationId xmlns:a16="http://schemas.microsoft.com/office/drawing/2014/main" id="{987CF032-66A3-5AFD-2A46-95FBCA312BD2}"/>
              </a:ext>
            </a:extLst>
          </p:cNvPr>
          <p:cNvSpPr/>
          <p:nvPr/>
        </p:nvSpPr>
        <p:spPr>
          <a:xfrm>
            <a:off x="9442032" y="4493744"/>
            <a:ext cx="617458" cy="25172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矩形 7">
            <a:extLst>
              <a:ext uri="{FF2B5EF4-FFF2-40B4-BE49-F238E27FC236}">
                <a16:creationId xmlns:a16="http://schemas.microsoft.com/office/drawing/2014/main" id="{A54192AE-A22B-E0DA-C413-55C0BB4F3A54}"/>
              </a:ext>
            </a:extLst>
          </p:cNvPr>
          <p:cNvSpPr/>
          <p:nvPr/>
        </p:nvSpPr>
        <p:spPr>
          <a:xfrm>
            <a:off x="7525507" y="2543741"/>
            <a:ext cx="4370926" cy="127507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表單儲存資料成功後，</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按鈕會變為</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若要列印申請表，點選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再次進入表單</a:t>
            </a:r>
          </a:p>
        </p:txBody>
      </p:sp>
      <p:sp>
        <p:nvSpPr>
          <p:cNvPr id="9" name="向左箭號 6">
            <a:extLst>
              <a:ext uri="{FF2B5EF4-FFF2-40B4-BE49-F238E27FC236}">
                <a16:creationId xmlns:a16="http://schemas.microsoft.com/office/drawing/2014/main" id="{620CB7A5-DE08-F8C6-1968-B26F095FD6D6}"/>
              </a:ext>
            </a:extLst>
          </p:cNvPr>
          <p:cNvSpPr/>
          <p:nvPr/>
        </p:nvSpPr>
        <p:spPr>
          <a:xfrm rot="16200000">
            <a:off x="9460908" y="3878263"/>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1353610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0DAD6E65-90BA-9EB8-580B-07D3EBB7E7FC}"/>
              </a:ext>
            </a:extLst>
          </p:cNvPr>
          <p:cNvSpPr>
            <a:spLocks noGrp="1"/>
          </p:cNvSpPr>
          <p:nvPr>
            <p:ph type="sldNum" sz="quarter" idx="12"/>
          </p:nvPr>
        </p:nvSpPr>
        <p:spPr/>
        <p:txBody>
          <a:bodyPr/>
          <a:lstStyle/>
          <a:p>
            <a:fld id="{280462E0-822D-40CE-A387-DA35F51E142C}" type="slidenum">
              <a:rPr lang="zh-TW" altLang="en-US" smtClean="0"/>
              <a:t>52</a:t>
            </a:fld>
            <a:endParaRPr lang="zh-TW" altLang="en-US"/>
          </a:p>
        </p:txBody>
      </p:sp>
      <p:sp>
        <p:nvSpPr>
          <p:cNvPr id="5" name="標題 1">
            <a:extLst>
              <a:ext uri="{FF2B5EF4-FFF2-40B4-BE49-F238E27FC236}">
                <a16:creationId xmlns:a16="http://schemas.microsoft.com/office/drawing/2014/main" id="{A6BFDC96-7722-292A-4457-2DE50E06DCD2}"/>
              </a:ext>
            </a:extLst>
          </p:cNvPr>
          <p:cNvSpPr txBox="1">
            <a:spLocks noGrp="1"/>
          </p:cNvSpPr>
          <p:nvPr>
            <p:ph type="title"/>
          </p:nvPr>
        </p:nvSpPr>
        <p:spPr>
          <a:xfrm>
            <a:off x="838200" y="3206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solidFill>
                  <a:srgbClr val="FF0000"/>
                </a:solidFill>
              </a:rPr>
              <a:t>列印</a:t>
            </a:r>
            <a:r>
              <a:rPr lang="zh-TW" altLang="en-US" sz="3200" dirty="0"/>
              <a:t>計畫申請表</a:t>
            </a:r>
            <a:r>
              <a:rPr lang="en-US" altLang="zh-TW" sz="3200" dirty="0"/>
              <a:t>(16/30)</a:t>
            </a:r>
            <a:endParaRPr lang="zh-TW" altLang="en-US" sz="3200" dirty="0"/>
          </a:p>
        </p:txBody>
      </p:sp>
      <p:grpSp>
        <p:nvGrpSpPr>
          <p:cNvPr id="12" name="群組 11">
            <a:extLst>
              <a:ext uri="{FF2B5EF4-FFF2-40B4-BE49-F238E27FC236}">
                <a16:creationId xmlns:a16="http://schemas.microsoft.com/office/drawing/2014/main" id="{F74B79E8-8D31-8ED2-FBB6-D708978705FA}"/>
              </a:ext>
            </a:extLst>
          </p:cNvPr>
          <p:cNvGrpSpPr/>
          <p:nvPr/>
        </p:nvGrpSpPr>
        <p:grpSpPr>
          <a:xfrm>
            <a:off x="2562397" y="1458815"/>
            <a:ext cx="7929305" cy="5322984"/>
            <a:chOff x="2562397" y="1458815"/>
            <a:chExt cx="7929305" cy="5322984"/>
          </a:xfrm>
        </p:grpSpPr>
        <p:pic>
          <p:nvPicPr>
            <p:cNvPr id="7" name="圖片 6">
              <a:extLst>
                <a:ext uri="{FF2B5EF4-FFF2-40B4-BE49-F238E27FC236}">
                  <a16:creationId xmlns:a16="http://schemas.microsoft.com/office/drawing/2014/main" id="{2AA8A90D-439F-2534-EEFF-7BC2EB7A37FE}"/>
                </a:ext>
              </a:extLst>
            </p:cNvPr>
            <p:cNvPicPr>
              <a:picLocks noChangeAspect="1"/>
            </p:cNvPicPr>
            <p:nvPr/>
          </p:nvPicPr>
          <p:blipFill>
            <a:blip r:embed="rId2"/>
            <a:stretch>
              <a:fillRect/>
            </a:stretch>
          </p:blipFill>
          <p:spPr>
            <a:xfrm>
              <a:off x="2562397" y="1458815"/>
              <a:ext cx="7067206" cy="5322984"/>
            </a:xfrm>
            <a:prstGeom prst="rect">
              <a:avLst/>
            </a:prstGeom>
            <a:ln>
              <a:solidFill>
                <a:schemeClr val="tx1"/>
              </a:solidFill>
            </a:ln>
          </p:spPr>
        </p:pic>
        <p:sp>
          <p:nvSpPr>
            <p:cNvPr id="8" name="圓角矩形 5">
              <a:extLst>
                <a:ext uri="{FF2B5EF4-FFF2-40B4-BE49-F238E27FC236}">
                  <a16:creationId xmlns:a16="http://schemas.microsoft.com/office/drawing/2014/main" id="{4871DDEE-AE4E-2696-7B60-B290CC4BCC2A}"/>
                </a:ext>
              </a:extLst>
            </p:cNvPr>
            <p:cNvSpPr/>
            <p:nvPr/>
          </p:nvSpPr>
          <p:spPr>
            <a:xfrm>
              <a:off x="9095131" y="1646238"/>
              <a:ext cx="347319" cy="20363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1ACC1592-D376-C251-2260-1CC2C8D72EDC}"/>
                </a:ext>
              </a:extLst>
            </p:cNvPr>
            <p:cNvSpPr/>
            <p:nvPr/>
          </p:nvSpPr>
          <p:spPr>
            <a:xfrm>
              <a:off x="8168950" y="2520914"/>
              <a:ext cx="2322752" cy="500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點選</a:t>
              </a:r>
              <a:r>
                <a:rPr lang="zh-TW" altLang="en-US" b="1" dirty="0">
                  <a:solidFill>
                    <a:srgbClr val="FF0000"/>
                  </a:solidFill>
                  <a:latin typeface="微軟正黑體" panose="020B0604030504040204" pitchFamily="34" charset="-120"/>
                  <a:ea typeface="微軟正黑體" panose="020B0604030504040204" pitchFamily="34" charset="-120"/>
                </a:rPr>
                <a:t>列印</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向左箭號 6">
              <a:extLst>
                <a:ext uri="{FF2B5EF4-FFF2-40B4-BE49-F238E27FC236}">
                  <a16:creationId xmlns:a16="http://schemas.microsoft.com/office/drawing/2014/main" id="{7DEBD20A-871A-9C35-A0D8-D557D9C45E1D}"/>
                </a:ext>
              </a:extLst>
            </p:cNvPr>
            <p:cNvSpPr/>
            <p:nvPr/>
          </p:nvSpPr>
          <p:spPr>
            <a:xfrm rot="5400000">
              <a:off x="9071295" y="1898201"/>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0800605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8C575015-D1A4-5792-9D3C-D4375DBB372B}"/>
              </a:ext>
            </a:extLst>
          </p:cNvPr>
          <p:cNvSpPr>
            <a:spLocks noGrp="1"/>
          </p:cNvSpPr>
          <p:nvPr>
            <p:ph type="sldNum" sz="quarter" idx="12"/>
          </p:nvPr>
        </p:nvSpPr>
        <p:spPr/>
        <p:txBody>
          <a:bodyPr/>
          <a:lstStyle/>
          <a:p>
            <a:fld id="{280462E0-822D-40CE-A387-DA35F51E142C}" type="slidenum">
              <a:rPr lang="zh-TW" altLang="en-US" smtClean="0"/>
              <a:t>53</a:t>
            </a:fld>
            <a:endParaRPr lang="zh-TW" altLang="en-US"/>
          </a:p>
        </p:txBody>
      </p:sp>
      <p:sp>
        <p:nvSpPr>
          <p:cNvPr id="5" name="標題 1">
            <a:extLst>
              <a:ext uri="{FF2B5EF4-FFF2-40B4-BE49-F238E27FC236}">
                <a16:creationId xmlns:a16="http://schemas.microsoft.com/office/drawing/2014/main" id="{94504E24-7647-1D0D-0CD2-4C7ADC58C9EF}"/>
              </a:ext>
            </a:extLst>
          </p:cNvPr>
          <p:cNvSpPr txBox="1">
            <a:spLocks noGrp="1"/>
          </p:cNvSpPr>
          <p:nvPr>
            <p:ph type="title"/>
          </p:nvPr>
        </p:nvSpPr>
        <p:spPr>
          <a:xfrm>
            <a:off x="838200" y="3206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solidFill>
                  <a:srgbClr val="FF0000"/>
                </a:solidFill>
              </a:rPr>
              <a:t>列印</a:t>
            </a:r>
            <a:r>
              <a:rPr lang="zh-TW" altLang="en-US" sz="3200" dirty="0"/>
              <a:t>計畫申請表</a:t>
            </a:r>
            <a:r>
              <a:rPr lang="en-US" altLang="zh-TW" sz="3200" dirty="0"/>
              <a:t>(17/30)</a:t>
            </a:r>
            <a:endParaRPr lang="zh-TW" altLang="en-US" sz="3200" dirty="0"/>
          </a:p>
        </p:txBody>
      </p:sp>
      <p:grpSp>
        <p:nvGrpSpPr>
          <p:cNvPr id="9" name="群組 8">
            <a:extLst>
              <a:ext uri="{FF2B5EF4-FFF2-40B4-BE49-F238E27FC236}">
                <a16:creationId xmlns:a16="http://schemas.microsoft.com/office/drawing/2014/main" id="{AC98FA42-514B-B94E-3BA7-906DF70CCE3F}"/>
              </a:ext>
            </a:extLst>
          </p:cNvPr>
          <p:cNvGrpSpPr/>
          <p:nvPr/>
        </p:nvGrpSpPr>
        <p:grpSpPr>
          <a:xfrm>
            <a:off x="1136135" y="1509713"/>
            <a:ext cx="7939187" cy="5211762"/>
            <a:chOff x="1136135" y="1509713"/>
            <a:chExt cx="7939187" cy="5211762"/>
          </a:xfrm>
        </p:grpSpPr>
        <p:pic>
          <p:nvPicPr>
            <p:cNvPr id="7" name="圖片 6">
              <a:extLst>
                <a:ext uri="{FF2B5EF4-FFF2-40B4-BE49-F238E27FC236}">
                  <a16:creationId xmlns:a16="http://schemas.microsoft.com/office/drawing/2014/main" id="{5E1FA02B-DF22-F03A-4320-3B4132635BCD}"/>
                </a:ext>
              </a:extLst>
            </p:cNvPr>
            <p:cNvPicPr>
              <a:picLocks noChangeAspect="1"/>
            </p:cNvPicPr>
            <p:nvPr/>
          </p:nvPicPr>
          <p:blipFill>
            <a:blip r:embed="rId2"/>
            <a:stretch>
              <a:fillRect/>
            </a:stretch>
          </p:blipFill>
          <p:spPr>
            <a:xfrm>
              <a:off x="3116677" y="1509713"/>
              <a:ext cx="5958645" cy="5211762"/>
            </a:xfrm>
            <a:prstGeom prst="rect">
              <a:avLst/>
            </a:prstGeom>
            <a:ln>
              <a:solidFill>
                <a:schemeClr val="tx1"/>
              </a:solidFill>
            </a:ln>
          </p:spPr>
        </p:pic>
        <p:sp>
          <p:nvSpPr>
            <p:cNvPr id="8" name="橢圓形圖說文字 6">
              <a:extLst>
                <a:ext uri="{FF2B5EF4-FFF2-40B4-BE49-F238E27FC236}">
                  <a16:creationId xmlns:a16="http://schemas.microsoft.com/office/drawing/2014/main" id="{23B457F3-82F5-A4E0-1964-F30AFBC3DF24}"/>
                </a:ext>
              </a:extLst>
            </p:cNvPr>
            <p:cNvSpPr/>
            <p:nvPr/>
          </p:nvSpPr>
          <p:spPr>
            <a:xfrm>
              <a:off x="1136135" y="4705578"/>
              <a:ext cx="2612906" cy="1325563"/>
            </a:xfrm>
            <a:prstGeom prst="wedgeEllipseCallout">
              <a:avLst>
                <a:gd name="adj1" fmla="val 47808"/>
                <a:gd name="adj2" fmla="val 4287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點選</a:t>
              </a:r>
              <a:r>
                <a:rPr lang="zh-TW" altLang="en-US" sz="2000" b="1" dirty="0">
                  <a:solidFill>
                    <a:srgbClr val="FF0000"/>
                  </a:solidFill>
                  <a:latin typeface="微軟正黑體" panose="020B0604030504040204" pitchFamily="34" charset="-120"/>
                  <a:ea typeface="微軟正黑體" panose="020B0604030504040204" pitchFamily="34" charset="-120"/>
                </a:rPr>
                <a:t>列印</a:t>
              </a:r>
              <a:r>
                <a:rPr lang="zh-TW" altLang="en-US" sz="2000" b="1" dirty="0">
                  <a:solidFill>
                    <a:schemeClr val="tx1"/>
                  </a:solidFill>
                  <a:latin typeface="微軟正黑體" panose="020B0604030504040204" pitchFamily="34" charset="-120"/>
                  <a:ea typeface="微軟正黑體" panose="020B0604030504040204" pitchFamily="34" charset="-120"/>
                </a:rPr>
                <a:t>後會</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跳出新視窗</a:t>
              </a:r>
              <a:endParaRPr kumimoji="0" lang="zh-TW" altLang="en-US" sz="20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2274016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418BC12C-A1B6-6583-C45D-BF760B2127F9}"/>
              </a:ext>
            </a:extLst>
          </p:cNvPr>
          <p:cNvSpPr>
            <a:spLocks noGrp="1"/>
          </p:cNvSpPr>
          <p:nvPr>
            <p:ph type="sldNum" sz="quarter" idx="12"/>
          </p:nvPr>
        </p:nvSpPr>
        <p:spPr/>
        <p:txBody>
          <a:bodyPr/>
          <a:lstStyle/>
          <a:p>
            <a:fld id="{280462E0-822D-40CE-A387-DA35F51E142C}" type="slidenum">
              <a:rPr lang="zh-TW" altLang="en-US" smtClean="0"/>
              <a:t>54</a:t>
            </a:fld>
            <a:endParaRPr lang="zh-TW" altLang="en-US"/>
          </a:p>
        </p:txBody>
      </p:sp>
      <p:sp>
        <p:nvSpPr>
          <p:cNvPr id="5" name="標題 1">
            <a:extLst>
              <a:ext uri="{FF2B5EF4-FFF2-40B4-BE49-F238E27FC236}">
                <a16:creationId xmlns:a16="http://schemas.microsoft.com/office/drawing/2014/main" id="{286A09F1-9D90-7F94-ABB4-AB1403A53F66}"/>
              </a:ext>
            </a:extLst>
          </p:cNvPr>
          <p:cNvSpPr txBox="1">
            <a:spLocks noGrp="1"/>
          </p:cNvSpPr>
          <p:nvPr>
            <p:ph type="title"/>
          </p:nvPr>
        </p:nvSpPr>
        <p:spPr>
          <a:xfrm>
            <a:off x="838200" y="32067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solidFill>
                  <a:srgbClr val="FF0000"/>
                </a:solidFill>
              </a:rPr>
              <a:t>列印</a:t>
            </a:r>
            <a:r>
              <a:rPr lang="zh-TW" altLang="en-US" sz="3200" dirty="0"/>
              <a:t>計畫申請表</a:t>
            </a:r>
            <a:r>
              <a:rPr lang="en-US" altLang="zh-TW" sz="3200" dirty="0"/>
              <a:t>(18/30)</a:t>
            </a:r>
            <a:endParaRPr lang="zh-TW" altLang="en-US" sz="3200" dirty="0"/>
          </a:p>
        </p:txBody>
      </p:sp>
      <p:grpSp>
        <p:nvGrpSpPr>
          <p:cNvPr id="16" name="群組 15">
            <a:extLst>
              <a:ext uri="{FF2B5EF4-FFF2-40B4-BE49-F238E27FC236}">
                <a16:creationId xmlns:a16="http://schemas.microsoft.com/office/drawing/2014/main" id="{26B79304-4AF3-36D0-1A08-EABD1E572696}"/>
              </a:ext>
            </a:extLst>
          </p:cNvPr>
          <p:cNvGrpSpPr/>
          <p:nvPr/>
        </p:nvGrpSpPr>
        <p:grpSpPr>
          <a:xfrm>
            <a:off x="2200440" y="1441707"/>
            <a:ext cx="7010670" cy="5330568"/>
            <a:chOff x="2200440" y="1441707"/>
            <a:chExt cx="7010670" cy="5330568"/>
          </a:xfrm>
        </p:grpSpPr>
        <p:pic>
          <p:nvPicPr>
            <p:cNvPr id="7" name="圖片 6">
              <a:extLst>
                <a:ext uri="{FF2B5EF4-FFF2-40B4-BE49-F238E27FC236}">
                  <a16:creationId xmlns:a16="http://schemas.microsoft.com/office/drawing/2014/main" id="{013A944B-1C4D-0789-C7DC-EC7C14637676}"/>
                </a:ext>
              </a:extLst>
            </p:cNvPr>
            <p:cNvPicPr>
              <a:picLocks noChangeAspect="1"/>
            </p:cNvPicPr>
            <p:nvPr/>
          </p:nvPicPr>
          <p:blipFill>
            <a:blip r:embed="rId2"/>
            <a:stretch>
              <a:fillRect/>
            </a:stretch>
          </p:blipFill>
          <p:spPr>
            <a:xfrm>
              <a:off x="2980889" y="1441707"/>
              <a:ext cx="6230221" cy="5330568"/>
            </a:xfrm>
            <a:prstGeom prst="rect">
              <a:avLst/>
            </a:prstGeom>
            <a:ln>
              <a:solidFill>
                <a:schemeClr val="tx1"/>
              </a:solidFill>
            </a:ln>
          </p:spPr>
        </p:pic>
        <p:sp>
          <p:nvSpPr>
            <p:cNvPr id="8" name="圓角矩形 5">
              <a:extLst>
                <a:ext uri="{FF2B5EF4-FFF2-40B4-BE49-F238E27FC236}">
                  <a16:creationId xmlns:a16="http://schemas.microsoft.com/office/drawing/2014/main" id="{618E3E1E-64D8-E055-F004-8B5DF9B116DE}"/>
                </a:ext>
              </a:extLst>
            </p:cNvPr>
            <p:cNvSpPr/>
            <p:nvPr/>
          </p:nvSpPr>
          <p:spPr>
            <a:xfrm>
              <a:off x="3072285" y="6522281"/>
              <a:ext cx="579063" cy="19919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21D2100B-E6C2-1CE0-5694-87B332BA9ACE}"/>
                </a:ext>
              </a:extLst>
            </p:cNvPr>
            <p:cNvSpPr/>
            <p:nvPr/>
          </p:nvSpPr>
          <p:spPr>
            <a:xfrm>
              <a:off x="2200440" y="5317641"/>
              <a:ext cx="2322752" cy="500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選擇</a:t>
              </a:r>
              <a:r>
                <a:rPr lang="zh-TW" altLang="en-US" b="1" dirty="0">
                  <a:solidFill>
                    <a:srgbClr val="FF0000"/>
                  </a:solidFill>
                  <a:latin typeface="微軟正黑體" panose="020B0604030504040204" pitchFamily="34" charset="-120"/>
                  <a:ea typeface="微軟正黑體" panose="020B0604030504040204" pitchFamily="34" charset="-120"/>
                </a:rPr>
                <a:t>列印</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向左箭號 6">
              <a:extLst>
                <a:ext uri="{FF2B5EF4-FFF2-40B4-BE49-F238E27FC236}">
                  <a16:creationId xmlns:a16="http://schemas.microsoft.com/office/drawing/2014/main" id="{B665DE32-6C45-2364-551A-45F4B9856DDA}"/>
                </a:ext>
              </a:extLst>
            </p:cNvPr>
            <p:cNvSpPr/>
            <p:nvPr/>
          </p:nvSpPr>
          <p:spPr>
            <a:xfrm rot="16200000">
              <a:off x="3112854" y="5896502"/>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圓角矩形 5">
              <a:extLst>
                <a:ext uri="{FF2B5EF4-FFF2-40B4-BE49-F238E27FC236}">
                  <a16:creationId xmlns:a16="http://schemas.microsoft.com/office/drawing/2014/main" id="{D7D9353A-8A75-DE70-BF73-6494C1AB8981}"/>
                </a:ext>
              </a:extLst>
            </p:cNvPr>
            <p:cNvSpPr/>
            <p:nvPr/>
          </p:nvSpPr>
          <p:spPr>
            <a:xfrm>
              <a:off x="3072285" y="2170522"/>
              <a:ext cx="761944" cy="21890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橢圓形圖說文字 6">
              <a:extLst>
                <a:ext uri="{FF2B5EF4-FFF2-40B4-BE49-F238E27FC236}">
                  <a16:creationId xmlns:a16="http://schemas.microsoft.com/office/drawing/2014/main" id="{B127FCB0-4979-732B-97EC-3104D08867E8}"/>
                </a:ext>
              </a:extLst>
            </p:cNvPr>
            <p:cNvSpPr/>
            <p:nvPr/>
          </p:nvSpPr>
          <p:spPr>
            <a:xfrm>
              <a:off x="4614678" y="2071689"/>
              <a:ext cx="3068822" cy="760412"/>
            </a:xfrm>
            <a:prstGeom prst="wedgeEllipseCallout">
              <a:avLst>
                <a:gd name="adj1" fmla="val -67385"/>
                <a:gd name="adj2" fmla="val -1317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prstClr val="black"/>
                  </a:solidFill>
                  <a:latin typeface="微軟正黑體" panose="020B0604030504040204" pitchFamily="34" charset="-120"/>
                  <a:ea typeface="微軟正黑體" panose="020B0604030504040204" pitchFamily="34" charset="-120"/>
                </a:rPr>
                <a:t>或另存為</a:t>
              </a:r>
              <a:r>
                <a:rPr lang="en-US" altLang="zh-TW" sz="2000" b="1" dirty="0">
                  <a:solidFill>
                    <a:prstClr val="black"/>
                  </a:solidFill>
                  <a:latin typeface="微軟正黑體" panose="020B0604030504040204" pitchFamily="34" charset="-120"/>
                  <a:ea typeface="微軟正黑體" panose="020B0604030504040204" pitchFamily="34" charset="-120"/>
                </a:rPr>
                <a:t>PDF</a:t>
              </a:r>
              <a:r>
                <a:rPr lang="zh-TW" altLang="en-US" sz="2000" b="1" dirty="0">
                  <a:solidFill>
                    <a:prstClr val="black"/>
                  </a:solidFill>
                  <a:latin typeface="微軟正黑體" panose="020B0604030504040204" pitchFamily="34" charset="-120"/>
                  <a:ea typeface="微軟正黑體" panose="020B0604030504040204" pitchFamily="34" charset="-120"/>
                </a:rPr>
                <a:t>檔</a:t>
              </a:r>
              <a:endPar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10813742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55</a:t>
            </a:fld>
            <a:endParaRPr lang="zh-TW" altLang="en-US"/>
          </a:p>
        </p:txBody>
      </p:sp>
      <p:sp>
        <p:nvSpPr>
          <p:cNvPr id="5" name="標題 1"/>
          <p:cNvSpPr txBox="1">
            <a:spLocks noGrp="1"/>
          </p:cNvSpPr>
          <p:nvPr>
            <p:ph type="title"/>
          </p:nvPr>
        </p:nvSpPr>
        <p:spPr>
          <a:xfrm>
            <a:off x="951411" y="8183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填寫計畫經費申請表</a:t>
            </a:r>
            <a:r>
              <a:rPr lang="en-US" altLang="zh-TW" sz="3200" dirty="0"/>
              <a:t>(19/30)</a:t>
            </a:r>
            <a:endParaRPr lang="zh-TW" altLang="en-US" sz="3200" dirty="0"/>
          </a:p>
        </p:txBody>
      </p:sp>
      <p:grpSp>
        <p:nvGrpSpPr>
          <p:cNvPr id="13" name="群組 12"/>
          <p:cNvGrpSpPr/>
          <p:nvPr/>
        </p:nvGrpSpPr>
        <p:grpSpPr>
          <a:xfrm>
            <a:off x="579863" y="1346080"/>
            <a:ext cx="11483235" cy="5375395"/>
            <a:chOff x="466652" y="1195456"/>
            <a:chExt cx="11483235" cy="5375395"/>
          </a:xfrm>
        </p:grpSpPr>
        <p:pic>
          <p:nvPicPr>
            <p:cNvPr id="6" name="圖片 5"/>
            <p:cNvPicPr>
              <a:picLocks noChangeAspect="1"/>
            </p:cNvPicPr>
            <p:nvPr/>
          </p:nvPicPr>
          <p:blipFill>
            <a:blip r:embed="rId2"/>
            <a:stretch>
              <a:fillRect/>
            </a:stretch>
          </p:blipFill>
          <p:spPr>
            <a:xfrm>
              <a:off x="992267" y="1195456"/>
              <a:ext cx="10207466" cy="5079734"/>
            </a:xfrm>
            <a:prstGeom prst="rect">
              <a:avLst/>
            </a:prstGeom>
            <a:ln>
              <a:solidFill>
                <a:schemeClr val="tx1"/>
              </a:solidFill>
            </a:ln>
          </p:spPr>
        </p:pic>
        <p:sp>
          <p:nvSpPr>
            <p:cNvPr id="7" name="圓角矩形 5">
              <a:extLst>
                <a:ext uri="{FF2B5EF4-FFF2-40B4-BE49-F238E27FC236}">
                  <a16:creationId xmlns:a16="http://schemas.microsoft.com/office/drawing/2014/main" id="{13E8F49D-4C78-4362-BFC9-A471217FD196}"/>
                </a:ext>
              </a:extLst>
            </p:cNvPr>
            <p:cNvSpPr/>
            <p:nvPr/>
          </p:nvSpPr>
          <p:spPr>
            <a:xfrm>
              <a:off x="9555570" y="4250332"/>
              <a:ext cx="617458" cy="32780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圓角矩形 4">
              <a:extLst>
                <a:ext uri="{FF2B5EF4-FFF2-40B4-BE49-F238E27FC236}">
                  <a16:creationId xmlns:a16="http://schemas.microsoft.com/office/drawing/2014/main" id="{3EC101C1-0B29-4952-A97F-F208558B54B1}"/>
                </a:ext>
              </a:extLst>
            </p:cNvPr>
            <p:cNvSpPr/>
            <p:nvPr/>
          </p:nvSpPr>
          <p:spPr>
            <a:xfrm>
              <a:off x="9595361" y="4822995"/>
              <a:ext cx="617458" cy="29286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AECF8C1B-BF7D-4F57-A1B5-693CAFDC8FF3}"/>
                </a:ext>
              </a:extLst>
            </p:cNvPr>
            <p:cNvSpPr/>
            <p:nvPr/>
          </p:nvSpPr>
          <p:spPr>
            <a:xfrm>
              <a:off x="8895066" y="5748744"/>
              <a:ext cx="1938466" cy="82210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填寫經費表</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0" name="向左箭號 6">
              <a:extLst>
                <a:ext uri="{FF2B5EF4-FFF2-40B4-BE49-F238E27FC236}">
                  <a16:creationId xmlns:a16="http://schemas.microsoft.com/office/drawing/2014/main" id="{5BB3DB48-04CA-469D-AB5C-A013696BF312}"/>
                </a:ext>
              </a:extLst>
            </p:cNvPr>
            <p:cNvSpPr/>
            <p:nvPr/>
          </p:nvSpPr>
          <p:spPr>
            <a:xfrm rot="5400000">
              <a:off x="9577314" y="5146623"/>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橢圓形圖說文字 6">
              <a:extLst>
                <a:ext uri="{FF2B5EF4-FFF2-40B4-BE49-F238E27FC236}">
                  <a16:creationId xmlns:a16="http://schemas.microsoft.com/office/drawing/2014/main" id="{0EB8D56B-8DF9-43B4-A911-D24BE2074E02}"/>
                </a:ext>
              </a:extLst>
            </p:cNvPr>
            <p:cNvSpPr/>
            <p:nvPr/>
          </p:nvSpPr>
          <p:spPr>
            <a:xfrm>
              <a:off x="466652" y="2692937"/>
              <a:ext cx="4610127" cy="1644756"/>
            </a:xfrm>
            <a:prstGeom prst="wedgeEllipseCallout">
              <a:avLst>
                <a:gd name="adj1" fmla="val 47808"/>
                <a:gd name="adj2" fmla="val 4287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若儲存完申請表就離開畫面，</a:t>
              </a:r>
              <a:endParaRPr kumimoji="0" lang="en-US" altLang="zh-TW"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請學校到</a:t>
              </a:r>
              <a:r>
                <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案件查詢</a:t>
              </a:r>
              <a:endParaRPr kumimoji="0" lang="en-US" altLang="zh-TW"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繼續編輯下一張表。</a:t>
              </a:r>
              <a:endParaRPr kumimoji="0" lang="zh-TW" altLang="en-US" sz="2000" b="1" i="0" u="none" strike="noStrike" kern="1200" cap="none" spc="0" normalizeH="0" baseline="0" noProof="0" dirty="0">
                <a:ln>
                  <a:noFill/>
                </a:ln>
                <a:solidFill>
                  <a:srgbClr val="C00000"/>
                </a:solidFill>
                <a:effectLst/>
                <a:uLnTx/>
                <a:uFillTx/>
                <a:latin typeface="微軟正黑體" panose="020B0604030504040204" pitchFamily="34" charset="-120"/>
                <a:ea typeface="微軟正黑體" panose="020B0604030504040204" pitchFamily="34" charset="-120"/>
                <a:cs typeface="+mn-cs"/>
              </a:endParaRPr>
            </a:p>
          </p:txBody>
        </p:sp>
        <p:sp>
          <p:nvSpPr>
            <p:cNvPr id="12" name="橢圓形圖說文字 6">
              <a:extLst>
                <a:ext uri="{FF2B5EF4-FFF2-40B4-BE49-F238E27FC236}">
                  <a16:creationId xmlns:a16="http://schemas.microsoft.com/office/drawing/2014/main" id="{89956BB6-AA14-47CE-BA2D-94E07AC5FF73}"/>
                </a:ext>
              </a:extLst>
            </p:cNvPr>
            <p:cNvSpPr/>
            <p:nvPr/>
          </p:nvSpPr>
          <p:spPr>
            <a:xfrm>
              <a:off x="8286127" y="2425930"/>
              <a:ext cx="3663760" cy="1441486"/>
            </a:xfrm>
            <a:prstGeom prst="wedgeEllipseCallout">
              <a:avLst>
                <a:gd name="adj1" fmla="val -10674"/>
                <a:gd name="adj2" fmla="val 68679"/>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表單儲存資料成功後，</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按鈕會變為</a:t>
              </a: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p>
          </p:txBody>
        </p:sp>
      </p:grpSp>
    </p:spTree>
    <p:extLst>
      <p:ext uri="{BB962C8B-B14F-4D97-AF65-F5344CB8AC3E}">
        <p14:creationId xmlns:p14="http://schemas.microsoft.com/office/powerpoint/2010/main" val="7203312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56</a:t>
            </a:fld>
            <a:endParaRPr lang="zh-TW" altLang="en-US"/>
          </a:p>
        </p:txBody>
      </p:sp>
      <p:sp>
        <p:nvSpPr>
          <p:cNvPr id="5" name="標題 1"/>
          <p:cNvSpPr txBox="1">
            <a:spLocks noGrp="1"/>
          </p:cNvSpPr>
          <p:nvPr>
            <p:ph type="title"/>
          </p:nvPr>
        </p:nvSpPr>
        <p:spPr>
          <a:xfrm>
            <a:off x="838200" y="15809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填寫計畫經費申請表</a:t>
            </a:r>
            <a:r>
              <a:rPr lang="en-US" altLang="zh-TW" sz="3200" dirty="0"/>
              <a:t>(20/30)</a:t>
            </a:r>
            <a:endParaRPr lang="zh-TW" altLang="en-US" sz="3200" dirty="0"/>
          </a:p>
        </p:txBody>
      </p:sp>
      <p:grpSp>
        <p:nvGrpSpPr>
          <p:cNvPr id="13" name="群組 12"/>
          <p:cNvGrpSpPr/>
          <p:nvPr/>
        </p:nvGrpSpPr>
        <p:grpSpPr>
          <a:xfrm>
            <a:off x="1137133" y="1483654"/>
            <a:ext cx="10638491" cy="5230149"/>
            <a:chOff x="1285178" y="1300774"/>
            <a:chExt cx="10638491" cy="5230149"/>
          </a:xfrm>
        </p:grpSpPr>
        <p:grpSp>
          <p:nvGrpSpPr>
            <p:cNvPr id="11" name="群組 10"/>
            <p:cNvGrpSpPr/>
            <p:nvPr/>
          </p:nvGrpSpPr>
          <p:grpSpPr>
            <a:xfrm>
              <a:off x="1285178" y="1300774"/>
              <a:ext cx="10638491" cy="5230149"/>
              <a:chOff x="1285178" y="1300774"/>
              <a:chExt cx="10638491" cy="5230149"/>
            </a:xfrm>
          </p:grpSpPr>
          <p:pic>
            <p:nvPicPr>
              <p:cNvPr id="6" name="圖片 5"/>
              <p:cNvPicPr>
                <a:picLocks noChangeAspect="1"/>
              </p:cNvPicPr>
              <p:nvPr/>
            </p:nvPicPr>
            <p:blipFill>
              <a:blip r:embed="rId2"/>
              <a:stretch>
                <a:fillRect/>
              </a:stretch>
            </p:blipFill>
            <p:spPr>
              <a:xfrm>
                <a:off x="1285178" y="1300774"/>
                <a:ext cx="9621644" cy="5230149"/>
              </a:xfrm>
              <a:prstGeom prst="rect">
                <a:avLst/>
              </a:prstGeom>
              <a:ln>
                <a:solidFill>
                  <a:schemeClr val="tx1"/>
                </a:solidFill>
              </a:ln>
            </p:spPr>
          </p:pic>
          <p:sp>
            <p:nvSpPr>
              <p:cNvPr id="7" name="矩形 6">
                <a:extLst>
                  <a:ext uri="{FF2B5EF4-FFF2-40B4-BE49-F238E27FC236}">
                    <a16:creationId xmlns:a16="http://schemas.microsoft.com/office/drawing/2014/main" id="{2EF76CDC-018D-4AA3-9E65-99175C4A0034}"/>
                  </a:ext>
                </a:extLst>
              </p:cNvPr>
              <p:cNvSpPr/>
              <p:nvPr/>
            </p:nvSpPr>
            <p:spPr>
              <a:xfrm>
                <a:off x="2084559" y="5238049"/>
                <a:ext cx="2271772" cy="608750"/>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請在</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未登入</a:t>
                </a:r>
                <a:r>
                  <a:rPr lang="zh-TW" altLang="en-US" b="1" dirty="0">
                    <a:solidFill>
                      <a:prstClr val="black"/>
                    </a:solidFill>
                    <a:latin typeface="微軟正黑體" panose="020B0604030504040204" pitchFamily="34" charset="-120"/>
                    <a:ea typeface="微軟正黑體" panose="020B0604030504040204" pitchFamily="34" charset="-120"/>
                  </a:rPr>
                  <a:t>的欄位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填寫</a:t>
                </a:r>
                <a:r>
                  <a:rPr lang="zh-TW" altLang="en-US" b="1" dirty="0">
                    <a:solidFill>
                      <a:srgbClr val="FF0000"/>
                    </a:solidFill>
                    <a:latin typeface="微軟正黑體" panose="020B0604030504040204" pitchFamily="34" charset="-120"/>
                    <a:ea typeface="微軟正黑體" panose="020B0604030504040204" pitchFamily="34" charset="-120"/>
                  </a:rPr>
                  <a:t>薪傳教師</a:t>
                </a:r>
                <a:r>
                  <a:rPr lang="zh-TW" altLang="en-US" b="1" dirty="0">
                    <a:solidFill>
                      <a:prstClr val="black"/>
                    </a:solidFill>
                    <a:latin typeface="微軟正黑體" panose="020B0604030504040204" pitchFamily="34" charset="-120"/>
                    <a:ea typeface="微軟正黑體" panose="020B0604030504040204" pitchFamily="34" charset="-120"/>
                  </a:rPr>
                  <a:t>的姓名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9" name="橢圓形圖說文字 6">
                <a:extLst>
                  <a:ext uri="{FF2B5EF4-FFF2-40B4-BE49-F238E27FC236}">
                    <a16:creationId xmlns:a16="http://schemas.microsoft.com/office/drawing/2014/main" id="{E2DE8110-6692-45AD-90B5-6DE1BD922105}"/>
                  </a:ext>
                </a:extLst>
              </p:cNvPr>
              <p:cNvSpPr/>
              <p:nvPr/>
            </p:nvSpPr>
            <p:spPr>
              <a:xfrm>
                <a:off x="4975153" y="4658087"/>
                <a:ext cx="6948516" cy="1828436"/>
              </a:xfrm>
              <a:prstGeom prst="wedgeEllipseCallout">
                <a:avLst>
                  <a:gd name="adj1" fmla="val -55745"/>
                  <a:gd name="adj2" fmla="val 5208"/>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系統無要求教師登入後才能進行配對，</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填寫經費申請表之前</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請先到計畫申請表確認</a:t>
                </a: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組別</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endParaRPr kumimoji="0" lang="en-US" altLang="zh-TW" sz="21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可預先列印</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sp>
            <p:nvSpPr>
              <p:cNvPr id="10" name="圓角矩形 4">
                <a:extLst>
                  <a:ext uri="{FF2B5EF4-FFF2-40B4-BE49-F238E27FC236}">
                    <a16:creationId xmlns:a16="http://schemas.microsoft.com/office/drawing/2014/main" id="{3EC101C1-0B29-4952-A97F-F208558B54B1}"/>
                  </a:ext>
                </a:extLst>
              </p:cNvPr>
              <p:cNvSpPr/>
              <p:nvPr/>
            </p:nvSpPr>
            <p:spPr>
              <a:xfrm>
                <a:off x="1976845" y="4244154"/>
                <a:ext cx="3197320" cy="53229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8" name="向上箭號 13">
              <a:extLst>
                <a:ext uri="{FF2B5EF4-FFF2-40B4-BE49-F238E27FC236}">
                  <a16:creationId xmlns:a16="http://schemas.microsoft.com/office/drawing/2014/main" id="{11343CE1-CAC8-4E5E-8D52-A77E67629CE6}"/>
                </a:ext>
              </a:extLst>
            </p:cNvPr>
            <p:cNvSpPr/>
            <p:nvPr/>
          </p:nvSpPr>
          <p:spPr>
            <a:xfrm>
              <a:off x="3032788" y="4828523"/>
              <a:ext cx="375313" cy="328398"/>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34598160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57</a:t>
            </a:fld>
            <a:endParaRPr lang="zh-TW" altLang="en-US"/>
          </a:p>
        </p:txBody>
      </p:sp>
      <p:sp>
        <p:nvSpPr>
          <p:cNvPr id="5" name="標題 1"/>
          <p:cNvSpPr txBox="1">
            <a:spLocks noGrp="1"/>
          </p:cNvSpPr>
          <p:nvPr>
            <p:ph type="title"/>
          </p:nvPr>
        </p:nvSpPr>
        <p:spPr>
          <a:xfrm>
            <a:off x="838200" y="15809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填寫計畫經費申請表</a:t>
            </a:r>
            <a:r>
              <a:rPr lang="en-US" altLang="zh-TW" sz="3200" dirty="0"/>
              <a:t>(21/30)</a:t>
            </a:r>
            <a:endParaRPr lang="zh-TW" altLang="en-US" sz="3200" dirty="0"/>
          </a:p>
        </p:txBody>
      </p:sp>
      <p:grpSp>
        <p:nvGrpSpPr>
          <p:cNvPr id="2" name="群組 1"/>
          <p:cNvGrpSpPr/>
          <p:nvPr/>
        </p:nvGrpSpPr>
        <p:grpSpPr>
          <a:xfrm>
            <a:off x="1343474" y="1483654"/>
            <a:ext cx="9505051" cy="5108310"/>
            <a:chOff x="1343474" y="1248040"/>
            <a:chExt cx="9505051" cy="5108310"/>
          </a:xfrm>
        </p:grpSpPr>
        <p:pic>
          <p:nvPicPr>
            <p:cNvPr id="6" name="圖片 5"/>
            <p:cNvPicPr>
              <a:picLocks noChangeAspect="1"/>
            </p:cNvPicPr>
            <p:nvPr/>
          </p:nvPicPr>
          <p:blipFill>
            <a:blip r:embed="rId2"/>
            <a:stretch>
              <a:fillRect/>
            </a:stretch>
          </p:blipFill>
          <p:spPr>
            <a:xfrm>
              <a:off x="1343474" y="1248040"/>
              <a:ext cx="9505051" cy="5108310"/>
            </a:xfrm>
            <a:prstGeom prst="rect">
              <a:avLst/>
            </a:prstGeom>
            <a:ln>
              <a:solidFill>
                <a:schemeClr val="tx1"/>
              </a:solidFill>
            </a:ln>
          </p:spPr>
        </p:pic>
        <p:sp>
          <p:nvSpPr>
            <p:cNvPr id="7" name="矩形 6">
              <a:extLst>
                <a:ext uri="{FF2B5EF4-FFF2-40B4-BE49-F238E27FC236}">
                  <a16:creationId xmlns:a16="http://schemas.microsoft.com/office/drawing/2014/main" id="{2EF76CDC-018D-4AA3-9E65-99175C4A0034}"/>
                </a:ext>
              </a:extLst>
            </p:cNvPr>
            <p:cNvSpPr/>
            <p:nvPr/>
          </p:nvSpPr>
          <p:spPr>
            <a:xfrm>
              <a:off x="5652949" y="5357270"/>
              <a:ext cx="2271772" cy="65323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請在</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未登入</a:t>
              </a:r>
              <a:r>
                <a:rPr lang="zh-TW" altLang="en-US" b="1" dirty="0">
                  <a:solidFill>
                    <a:prstClr val="black"/>
                  </a:solidFill>
                  <a:latin typeface="微軟正黑體" panose="020B0604030504040204" pitchFamily="34" charset="-120"/>
                  <a:ea typeface="微軟正黑體" panose="020B0604030504040204" pitchFamily="34" charset="-120"/>
                </a:rPr>
                <a:t>的欄位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填寫</a:t>
              </a:r>
              <a:r>
                <a:rPr lang="zh-TW" altLang="en-US" b="1" dirty="0">
                  <a:solidFill>
                    <a:srgbClr val="FF0000"/>
                  </a:solidFill>
                  <a:latin typeface="微軟正黑體" panose="020B0604030504040204" pitchFamily="34" charset="-120"/>
                  <a:ea typeface="微軟正黑體" panose="020B0604030504040204" pitchFamily="34" charset="-120"/>
                </a:rPr>
                <a:t>初任教師</a:t>
              </a:r>
              <a:r>
                <a:rPr lang="zh-TW" altLang="en-US" b="1" dirty="0">
                  <a:solidFill>
                    <a:prstClr val="black"/>
                  </a:solidFill>
                  <a:latin typeface="微軟正黑體" panose="020B0604030504040204" pitchFamily="34" charset="-120"/>
                  <a:ea typeface="微軟正黑體" panose="020B0604030504040204" pitchFamily="34" charset="-120"/>
                </a:rPr>
                <a:t>的姓名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8" name="圓角矩形 4">
              <a:extLst>
                <a:ext uri="{FF2B5EF4-FFF2-40B4-BE49-F238E27FC236}">
                  <a16:creationId xmlns:a16="http://schemas.microsoft.com/office/drawing/2014/main" id="{3EC101C1-0B29-4952-A97F-F208558B54B1}"/>
                </a:ext>
              </a:extLst>
            </p:cNvPr>
            <p:cNvSpPr/>
            <p:nvPr/>
          </p:nvSpPr>
          <p:spPr>
            <a:xfrm>
              <a:off x="5404457" y="4139328"/>
              <a:ext cx="2825144" cy="56150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向上箭號 13">
              <a:extLst>
                <a:ext uri="{FF2B5EF4-FFF2-40B4-BE49-F238E27FC236}">
                  <a16:creationId xmlns:a16="http://schemas.microsoft.com/office/drawing/2014/main" id="{11343CE1-CAC8-4E5E-8D52-A77E67629CE6}"/>
                </a:ext>
              </a:extLst>
            </p:cNvPr>
            <p:cNvSpPr/>
            <p:nvPr/>
          </p:nvSpPr>
          <p:spPr>
            <a:xfrm>
              <a:off x="6601178" y="4947744"/>
              <a:ext cx="375313" cy="26758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5614085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58</a:t>
            </a:fld>
            <a:endParaRPr lang="zh-TW" altLang="en-US"/>
          </a:p>
        </p:txBody>
      </p:sp>
      <p:sp>
        <p:nvSpPr>
          <p:cNvPr id="5" name="標題 1"/>
          <p:cNvSpPr txBox="1">
            <a:spLocks noGrp="1"/>
          </p:cNvSpPr>
          <p:nvPr>
            <p:ph type="title"/>
          </p:nvPr>
        </p:nvSpPr>
        <p:spPr>
          <a:xfrm>
            <a:off x="838200" y="12325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填寫計畫經費申請表</a:t>
            </a:r>
            <a:r>
              <a:rPr lang="en-US" altLang="zh-TW" sz="3200" dirty="0"/>
              <a:t>(22/30)</a:t>
            </a:r>
            <a:endParaRPr lang="zh-TW" altLang="en-US" sz="3200" dirty="0"/>
          </a:p>
        </p:txBody>
      </p:sp>
      <p:grpSp>
        <p:nvGrpSpPr>
          <p:cNvPr id="14" name="群組 13"/>
          <p:cNvGrpSpPr/>
          <p:nvPr/>
        </p:nvGrpSpPr>
        <p:grpSpPr>
          <a:xfrm>
            <a:off x="1325157" y="1407896"/>
            <a:ext cx="9541686" cy="5313579"/>
            <a:chOff x="1325157" y="1407896"/>
            <a:chExt cx="9541686" cy="5313579"/>
          </a:xfrm>
        </p:grpSpPr>
        <p:grpSp>
          <p:nvGrpSpPr>
            <p:cNvPr id="13" name="群組 12"/>
            <p:cNvGrpSpPr/>
            <p:nvPr/>
          </p:nvGrpSpPr>
          <p:grpSpPr>
            <a:xfrm>
              <a:off x="1325157" y="1407896"/>
              <a:ext cx="9541686" cy="5145910"/>
              <a:chOff x="1325157" y="1407896"/>
              <a:chExt cx="9541686" cy="5145910"/>
            </a:xfrm>
          </p:grpSpPr>
          <p:pic>
            <p:nvPicPr>
              <p:cNvPr id="6" name="圖片 5"/>
              <p:cNvPicPr>
                <a:picLocks noChangeAspect="1"/>
              </p:cNvPicPr>
              <p:nvPr/>
            </p:nvPicPr>
            <p:blipFill>
              <a:blip r:embed="rId2"/>
              <a:stretch>
                <a:fillRect/>
              </a:stretch>
            </p:blipFill>
            <p:spPr>
              <a:xfrm>
                <a:off x="1325157" y="1407896"/>
                <a:ext cx="9541686" cy="5145910"/>
              </a:xfrm>
              <a:prstGeom prst="rect">
                <a:avLst/>
              </a:prstGeom>
              <a:ln>
                <a:solidFill>
                  <a:schemeClr val="tx1"/>
                </a:solidFill>
              </a:ln>
            </p:spPr>
          </p:pic>
          <p:sp>
            <p:nvSpPr>
              <p:cNvPr id="2" name="文字方塊 1"/>
              <p:cNvSpPr txBox="1"/>
              <p:nvPr/>
            </p:nvSpPr>
            <p:spPr>
              <a:xfrm>
                <a:off x="7283538" y="4204762"/>
                <a:ext cx="365038" cy="215444"/>
              </a:xfrm>
              <a:prstGeom prst="rect">
                <a:avLst/>
              </a:prstGeom>
              <a:solidFill>
                <a:schemeClr val="bg1"/>
              </a:solidFill>
            </p:spPr>
            <p:txBody>
              <a:bodyPr wrap="square" rtlCol="0">
                <a:spAutoFit/>
              </a:bodyPr>
              <a:lstStyle/>
              <a:p>
                <a:r>
                  <a:rPr lang="en-US" altLang="zh-TW" sz="800" dirty="0">
                    <a:solidFill>
                      <a:schemeClr val="tx1">
                        <a:lumMod val="65000"/>
                        <a:lumOff val="35000"/>
                      </a:schemeClr>
                    </a:solidFill>
                  </a:rPr>
                  <a:t>405</a:t>
                </a:r>
                <a:endParaRPr lang="zh-TW" altLang="en-US" sz="800" dirty="0">
                  <a:solidFill>
                    <a:schemeClr val="tx1">
                      <a:lumMod val="65000"/>
                      <a:lumOff val="35000"/>
                    </a:schemeClr>
                  </a:solidFill>
                </a:endParaRPr>
              </a:p>
            </p:txBody>
          </p:sp>
          <p:sp>
            <p:nvSpPr>
              <p:cNvPr id="3" name="矩形 2"/>
              <p:cNvSpPr/>
              <p:nvPr/>
            </p:nvSpPr>
            <p:spPr>
              <a:xfrm>
                <a:off x="9829800" y="4229160"/>
                <a:ext cx="273050" cy="187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9766344" y="4201587"/>
                <a:ext cx="419012" cy="230832"/>
              </a:xfrm>
              <a:prstGeom prst="rect">
                <a:avLst/>
              </a:prstGeom>
              <a:noFill/>
            </p:spPr>
            <p:txBody>
              <a:bodyPr wrap="square" rtlCol="0">
                <a:spAutoFit/>
              </a:bodyPr>
              <a:lstStyle/>
              <a:p>
                <a:r>
                  <a:rPr lang="en-US" altLang="zh-TW" sz="900" dirty="0">
                    <a:solidFill>
                      <a:schemeClr val="tx1">
                        <a:lumMod val="65000"/>
                        <a:lumOff val="35000"/>
                      </a:schemeClr>
                    </a:solidFill>
                  </a:rPr>
                  <a:t>4860</a:t>
                </a:r>
                <a:endParaRPr lang="zh-TW" altLang="en-US" sz="900" dirty="0">
                  <a:solidFill>
                    <a:schemeClr val="tx1">
                      <a:lumMod val="65000"/>
                      <a:lumOff val="35000"/>
                    </a:schemeClr>
                  </a:solidFill>
                </a:endParaRPr>
              </a:p>
            </p:txBody>
          </p:sp>
        </p:grpSp>
        <p:sp>
          <p:nvSpPr>
            <p:cNvPr id="7" name="圓角矩形 7">
              <a:extLst>
                <a:ext uri="{FF2B5EF4-FFF2-40B4-BE49-F238E27FC236}">
                  <a16:creationId xmlns:a16="http://schemas.microsoft.com/office/drawing/2014/main" id="{45B91300-7FFF-41FF-A9A0-78FA86899741}"/>
                </a:ext>
              </a:extLst>
            </p:cNvPr>
            <p:cNvSpPr/>
            <p:nvPr/>
          </p:nvSpPr>
          <p:spPr>
            <a:xfrm>
              <a:off x="6808255" y="4044592"/>
              <a:ext cx="3968168" cy="54328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矩形 7">
              <a:extLst>
                <a:ext uri="{FF2B5EF4-FFF2-40B4-BE49-F238E27FC236}">
                  <a16:creationId xmlns:a16="http://schemas.microsoft.com/office/drawing/2014/main" id="{ED2B2233-6CE3-4B4E-8503-226E5D7D025B}"/>
                </a:ext>
              </a:extLst>
            </p:cNvPr>
            <p:cNvSpPr/>
            <p:nvPr/>
          </p:nvSpPr>
          <p:spPr>
            <a:xfrm>
              <a:off x="6808255" y="2424488"/>
              <a:ext cx="3218782" cy="994329"/>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鐘點費單價</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及</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輸入完畢系統會自動算出金額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9" name="向下箭號 9">
              <a:extLst>
                <a:ext uri="{FF2B5EF4-FFF2-40B4-BE49-F238E27FC236}">
                  <a16:creationId xmlns:a16="http://schemas.microsoft.com/office/drawing/2014/main" id="{26AC585F-A62D-4452-A38D-3E3F8F91FD91}"/>
                </a:ext>
              </a:extLst>
            </p:cNvPr>
            <p:cNvSpPr/>
            <p:nvPr/>
          </p:nvSpPr>
          <p:spPr>
            <a:xfrm>
              <a:off x="8143632" y="3494391"/>
              <a:ext cx="522358" cy="448555"/>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橢圓形圖說文字 9">
              <a:extLst>
                <a:ext uri="{FF2B5EF4-FFF2-40B4-BE49-F238E27FC236}">
                  <a16:creationId xmlns:a16="http://schemas.microsoft.com/office/drawing/2014/main" id="{F12FCE13-55CA-4723-A3C1-DF39BF8F9E47}"/>
                </a:ext>
              </a:extLst>
            </p:cNvPr>
            <p:cNvSpPr/>
            <p:nvPr/>
          </p:nvSpPr>
          <p:spPr>
            <a:xfrm>
              <a:off x="1325157" y="4587875"/>
              <a:ext cx="6096000" cy="2133600"/>
            </a:xfrm>
            <a:prstGeom prst="wedgeEllipseCallout">
              <a:avLst>
                <a:gd name="adj1" fmla="val 43793"/>
                <a:gd name="adj2" fmla="val -43714"/>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經費表中「配對組別」細項</a:t>
              </a:r>
              <a:endPar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為系統個別各組輔導紀錄</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案件編號依據。</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不論縣市是否有提供代課鐘點費都要填寫</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（鐘點費可以填寫為</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0</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請務必填寫</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單價</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grpSp>
    </p:spTree>
    <p:extLst>
      <p:ext uri="{BB962C8B-B14F-4D97-AF65-F5344CB8AC3E}">
        <p14:creationId xmlns:p14="http://schemas.microsoft.com/office/powerpoint/2010/main" val="37609145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59</a:t>
            </a:fld>
            <a:endParaRPr lang="zh-TW" altLang="en-US"/>
          </a:p>
        </p:txBody>
      </p:sp>
      <p:sp>
        <p:nvSpPr>
          <p:cNvPr id="5" name="標題 1"/>
          <p:cNvSpPr txBox="1">
            <a:spLocks noGrp="1"/>
          </p:cNvSpPr>
          <p:nvPr>
            <p:ph type="title"/>
          </p:nvPr>
        </p:nvSpPr>
        <p:spPr>
          <a:xfrm>
            <a:off x="838200" y="9368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填寫計畫經費申請表</a:t>
            </a:r>
            <a:r>
              <a:rPr lang="en-US" altLang="zh-TW" sz="3200" dirty="0"/>
              <a:t>(23/30)</a:t>
            </a:r>
            <a:endParaRPr lang="zh-TW" altLang="en-US" sz="3200" dirty="0"/>
          </a:p>
        </p:txBody>
      </p:sp>
      <p:grpSp>
        <p:nvGrpSpPr>
          <p:cNvPr id="13" name="群組 12"/>
          <p:cNvGrpSpPr/>
          <p:nvPr/>
        </p:nvGrpSpPr>
        <p:grpSpPr>
          <a:xfrm>
            <a:off x="1325157" y="1393003"/>
            <a:ext cx="9541686" cy="5328472"/>
            <a:chOff x="1325157" y="1210440"/>
            <a:chExt cx="9541686" cy="5328472"/>
          </a:xfrm>
        </p:grpSpPr>
        <p:pic>
          <p:nvPicPr>
            <p:cNvPr id="6" name="圖片 5"/>
            <p:cNvPicPr>
              <a:picLocks noChangeAspect="1"/>
            </p:cNvPicPr>
            <p:nvPr/>
          </p:nvPicPr>
          <p:blipFill>
            <a:blip r:embed="rId2"/>
            <a:stretch>
              <a:fillRect/>
            </a:stretch>
          </p:blipFill>
          <p:spPr>
            <a:xfrm>
              <a:off x="1325157" y="1210440"/>
              <a:ext cx="9541686" cy="5145910"/>
            </a:xfrm>
            <a:prstGeom prst="rect">
              <a:avLst/>
            </a:prstGeom>
            <a:ln>
              <a:solidFill>
                <a:schemeClr val="tx1"/>
              </a:solidFill>
            </a:ln>
          </p:spPr>
        </p:pic>
        <p:sp>
          <p:nvSpPr>
            <p:cNvPr id="7" name="圓角矩形 7">
              <a:extLst>
                <a:ext uri="{FF2B5EF4-FFF2-40B4-BE49-F238E27FC236}">
                  <a16:creationId xmlns:a16="http://schemas.microsoft.com/office/drawing/2014/main" id="{45B91300-7FFF-41FF-A9A0-78FA86899741}"/>
                </a:ext>
              </a:extLst>
            </p:cNvPr>
            <p:cNvSpPr/>
            <p:nvPr/>
          </p:nvSpPr>
          <p:spPr>
            <a:xfrm>
              <a:off x="1465049" y="5606287"/>
              <a:ext cx="523059" cy="25070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橢圓形圖說文字 9">
              <a:extLst>
                <a:ext uri="{FF2B5EF4-FFF2-40B4-BE49-F238E27FC236}">
                  <a16:creationId xmlns:a16="http://schemas.microsoft.com/office/drawing/2014/main" id="{F12FCE13-55CA-4723-A3C1-DF39BF8F9E47}"/>
                </a:ext>
              </a:extLst>
            </p:cNvPr>
            <p:cNvSpPr/>
            <p:nvPr/>
          </p:nvSpPr>
          <p:spPr>
            <a:xfrm>
              <a:off x="2262913" y="5331803"/>
              <a:ext cx="3786171" cy="1207109"/>
            </a:xfrm>
            <a:prstGeom prst="wedgeEllipseCallout">
              <a:avLst>
                <a:gd name="adj1" fmla="val -54385"/>
                <a:gd name="adj2" fmla="val -14303"/>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點選新增</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編輯下一組</a:t>
              </a:r>
              <a:r>
                <a:rPr kumimoji="0" lang="zh-TW" altLang="en-US" sz="21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1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單價</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2100" b="1" i="0" u="sng"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endPar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9" name="圓角矩形 7">
              <a:extLst>
                <a:ext uri="{FF2B5EF4-FFF2-40B4-BE49-F238E27FC236}">
                  <a16:creationId xmlns:a16="http://schemas.microsoft.com/office/drawing/2014/main" id="{112C1BA7-EEE5-40EB-B8B2-72242E7EE80C}"/>
                </a:ext>
              </a:extLst>
            </p:cNvPr>
            <p:cNvSpPr/>
            <p:nvPr/>
          </p:nvSpPr>
          <p:spPr>
            <a:xfrm>
              <a:off x="10256487" y="3960143"/>
              <a:ext cx="483996" cy="33204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grpSp>
          <p:nvGrpSpPr>
            <p:cNvPr id="10" name="群組 9">
              <a:extLst>
                <a:ext uri="{FF2B5EF4-FFF2-40B4-BE49-F238E27FC236}">
                  <a16:creationId xmlns:a16="http://schemas.microsoft.com/office/drawing/2014/main" id="{932E5AE6-9376-4760-81CE-8A4605EA21ED}"/>
                </a:ext>
              </a:extLst>
            </p:cNvPr>
            <p:cNvGrpSpPr/>
            <p:nvPr/>
          </p:nvGrpSpPr>
          <p:grpSpPr>
            <a:xfrm>
              <a:off x="7252832" y="2692525"/>
              <a:ext cx="3487651" cy="902493"/>
              <a:chOff x="7525342" y="2539068"/>
              <a:chExt cx="3786171" cy="1207109"/>
            </a:xfrm>
          </p:grpSpPr>
          <p:sp>
            <p:nvSpPr>
              <p:cNvPr id="11" name="橢圓形圖說文字 9">
                <a:extLst>
                  <a:ext uri="{FF2B5EF4-FFF2-40B4-BE49-F238E27FC236}">
                    <a16:creationId xmlns:a16="http://schemas.microsoft.com/office/drawing/2014/main" id="{41DCF967-B7C0-4C70-AFCA-152A97F10712}"/>
                  </a:ext>
                </a:extLst>
              </p:cNvPr>
              <p:cNvSpPr/>
              <p:nvPr/>
            </p:nvSpPr>
            <p:spPr>
              <a:xfrm>
                <a:off x="7525342" y="2539068"/>
                <a:ext cx="3786171" cy="1207109"/>
              </a:xfrm>
              <a:prstGeom prst="wedgeEllipseCallout">
                <a:avLst>
                  <a:gd name="adj1" fmla="val 37174"/>
                  <a:gd name="adj2" fmla="val 6405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         符號</a:t>
                </a:r>
                <a:endPar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刪除組別</a:t>
                </a:r>
              </a:p>
            </p:txBody>
          </p:sp>
          <p:pic>
            <p:nvPicPr>
              <p:cNvPr id="12" name="圖片 11">
                <a:extLst>
                  <a:ext uri="{FF2B5EF4-FFF2-40B4-BE49-F238E27FC236}">
                    <a16:creationId xmlns:a16="http://schemas.microsoft.com/office/drawing/2014/main" id="{E587BFE7-FEC6-4075-B01C-23639E0B0C00}"/>
                  </a:ext>
                </a:extLst>
              </p:cNvPr>
              <p:cNvPicPr>
                <a:picLocks noChangeAspect="1"/>
              </p:cNvPicPr>
              <p:nvPr/>
            </p:nvPicPr>
            <p:blipFill>
              <a:blip r:embed="rId3"/>
              <a:stretch>
                <a:fillRect/>
              </a:stretch>
            </p:blipFill>
            <p:spPr>
              <a:xfrm>
                <a:off x="9184967" y="2539068"/>
                <a:ext cx="501644" cy="568038"/>
              </a:xfrm>
              <a:prstGeom prst="rect">
                <a:avLst/>
              </a:prstGeom>
            </p:spPr>
          </p:pic>
        </p:grpSp>
      </p:grpSp>
      <p:grpSp>
        <p:nvGrpSpPr>
          <p:cNvPr id="16" name="群組 15"/>
          <p:cNvGrpSpPr/>
          <p:nvPr/>
        </p:nvGrpSpPr>
        <p:grpSpPr>
          <a:xfrm>
            <a:off x="7238543" y="4188551"/>
            <a:ext cx="2940473" cy="230832"/>
            <a:chOff x="7238543" y="4188551"/>
            <a:chExt cx="2940473" cy="230832"/>
          </a:xfrm>
        </p:grpSpPr>
        <p:sp>
          <p:nvSpPr>
            <p:cNvPr id="2" name="矩形 1"/>
            <p:cNvSpPr/>
            <p:nvPr/>
          </p:nvSpPr>
          <p:spPr>
            <a:xfrm>
              <a:off x="7315200" y="4215593"/>
              <a:ext cx="365852" cy="1767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p:cNvSpPr txBox="1"/>
            <p:nvPr/>
          </p:nvSpPr>
          <p:spPr>
            <a:xfrm>
              <a:off x="7238543" y="4188551"/>
              <a:ext cx="365038" cy="230832"/>
            </a:xfrm>
            <a:prstGeom prst="rect">
              <a:avLst/>
            </a:prstGeom>
            <a:noFill/>
          </p:spPr>
          <p:txBody>
            <a:bodyPr wrap="square" rtlCol="0">
              <a:spAutoFit/>
            </a:bodyPr>
            <a:lstStyle/>
            <a:p>
              <a:r>
                <a:rPr lang="en-US" altLang="zh-TW" sz="900" dirty="0">
                  <a:solidFill>
                    <a:schemeClr val="tx1">
                      <a:lumMod val="65000"/>
                      <a:lumOff val="35000"/>
                    </a:schemeClr>
                  </a:solidFill>
                </a:rPr>
                <a:t>405</a:t>
              </a:r>
              <a:endParaRPr lang="zh-TW" altLang="en-US" sz="900" dirty="0">
                <a:solidFill>
                  <a:schemeClr val="tx1">
                    <a:lumMod val="65000"/>
                    <a:lumOff val="35000"/>
                  </a:schemeClr>
                </a:solidFill>
              </a:endParaRPr>
            </a:p>
          </p:txBody>
        </p:sp>
        <p:sp>
          <p:nvSpPr>
            <p:cNvPr id="3" name="矩形 2"/>
            <p:cNvSpPr/>
            <p:nvPr/>
          </p:nvSpPr>
          <p:spPr>
            <a:xfrm>
              <a:off x="9812203" y="4209053"/>
              <a:ext cx="314614" cy="1832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文字方塊 14"/>
            <p:cNvSpPr txBox="1"/>
            <p:nvPr/>
          </p:nvSpPr>
          <p:spPr>
            <a:xfrm>
              <a:off x="9760004" y="4188551"/>
              <a:ext cx="419012" cy="230832"/>
            </a:xfrm>
            <a:prstGeom prst="rect">
              <a:avLst/>
            </a:prstGeom>
            <a:noFill/>
          </p:spPr>
          <p:txBody>
            <a:bodyPr wrap="square" rtlCol="0">
              <a:spAutoFit/>
            </a:bodyPr>
            <a:lstStyle/>
            <a:p>
              <a:r>
                <a:rPr lang="en-US" altLang="zh-TW" sz="900" dirty="0">
                  <a:solidFill>
                    <a:schemeClr val="tx1">
                      <a:lumMod val="65000"/>
                      <a:lumOff val="35000"/>
                    </a:schemeClr>
                  </a:solidFill>
                </a:rPr>
                <a:t>4860</a:t>
              </a:r>
              <a:endParaRPr lang="zh-TW" altLang="en-US" sz="900" dirty="0">
                <a:solidFill>
                  <a:schemeClr val="tx1">
                    <a:lumMod val="65000"/>
                    <a:lumOff val="35000"/>
                  </a:schemeClr>
                </a:solidFill>
              </a:endParaRPr>
            </a:p>
          </p:txBody>
        </p:sp>
      </p:grpSp>
    </p:spTree>
    <p:extLst>
      <p:ext uri="{BB962C8B-B14F-4D97-AF65-F5344CB8AC3E}">
        <p14:creationId xmlns:p14="http://schemas.microsoft.com/office/powerpoint/2010/main" val="36271486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60</a:t>
            </a:fld>
            <a:endParaRPr lang="zh-TW" altLang="en-US"/>
          </a:p>
        </p:txBody>
      </p:sp>
      <p:sp>
        <p:nvSpPr>
          <p:cNvPr id="5" name="標題 1"/>
          <p:cNvSpPr txBox="1">
            <a:spLocks noGrp="1"/>
          </p:cNvSpPr>
          <p:nvPr>
            <p:ph type="title"/>
          </p:nvPr>
        </p:nvSpPr>
        <p:spPr>
          <a:xfrm>
            <a:off x="838200" y="1404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t>填寫計畫經費申請表</a:t>
            </a:r>
            <a:r>
              <a:rPr lang="en-US" altLang="zh-TW" sz="3200" dirty="0"/>
              <a:t>(24/30)</a:t>
            </a:r>
            <a:endParaRPr lang="zh-TW" altLang="en-US" sz="3200" dirty="0"/>
          </a:p>
        </p:txBody>
      </p:sp>
      <p:grpSp>
        <p:nvGrpSpPr>
          <p:cNvPr id="13" name="群組 12"/>
          <p:cNvGrpSpPr/>
          <p:nvPr/>
        </p:nvGrpSpPr>
        <p:grpSpPr>
          <a:xfrm>
            <a:off x="2112019" y="1506665"/>
            <a:ext cx="9566174" cy="5214809"/>
            <a:chOff x="2112019" y="1170581"/>
            <a:chExt cx="10182697" cy="5550894"/>
          </a:xfrm>
        </p:grpSpPr>
        <p:pic>
          <p:nvPicPr>
            <p:cNvPr id="6" name="圖片 5"/>
            <p:cNvPicPr>
              <a:picLocks noChangeAspect="1"/>
            </p:cNvPicPr>
            <p:nvPr/>
          </p:nvPicPr>
          <p:blipFill>
            <a:blip r:embed="rId2"/>
            <a:stretch>
              <a:fillRect/>
            </a:stretch>
          </p:blipFill>
          <p:spPr>
            <a:xfrm>
              <a:off x="2112019" y="1170581"/>
              <a:ext cx="7956805" cy="5550894"/>
            </a:xfrm>
            <a:prstGeom prst="rect">
              <a:avLst/>
            </a:prstGeom>
            <a:ln>
              <a:solidFill>
                <a:schemeClr val="tx1"/>
              </a:solidFill>
            </a:ln>
          </p:spPr>
        </p:pic>
        <p:sp>
          <p:nvSpPr>
            <p:cNvPr id="7" name="圓角矩形 20">
              <a:extLst>
                <a:ext uri="{FF2B5EF4-FFF2-40B4-BE49-F238E27FC236}">
                  <a16:creationId xmlns:a16="http://schemas.microsoft.com/office/drawing/2014/main" id="{B05A5E16-1CAA-4B76-8727-9C99182F185B}"/>
                </a:ext>
              </a:extLst>
            </p:cNvPr>
            <p:cNvSpPr/>
            <p:nvPr/>
          </p:nvSpPr>
          <p:spPr>
            <a:xfrm>
              <a:off x="2112019" y="5512843"/>
              <a:ext cx="1178054" cy="52258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向右箭號 9">
              <a:extLst>
                <a:ext uri="{FF2B5EF4-FFF2-40B4-BE49-F238E27FC236}">
                  <a16:creationId xmlns:a16="http://schemas.microsoft.com/office/drawing/2014/main" id="{2916CD7C-7FFB-4EF3-A46D-4C0F9F13943B}"/>
                </a:ext>
              </a:extLst>
            </p:cNvPr>
            <p:cNvSpPr/>
            <p:nvPr/>
          </p:nvSpPr>
          <p:spPr>
            <a:xfrm rot="5400000">
              <a:off x="9521091" y="5871350"/>
              <a:ext cx="482687" cy="43581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圓角矩形 10">
              <a:extLst>
                <a:ext uri="{FF2B5EF4-FFF2-40B4-BE49-F238E27FC236}">
                  <a16:creationId xmlns:a16="http://schemas.microsoft.com/office/drawing/2014/main" id="{A36F57EB-0712-4B0C-BC98-713EBBAE22AB}"/>
                </a:ext>
              </a:extLst>
            </p:cNvPr>
            <p:cNvSpPr/>
            <p:nvPr/>
          </p:nvSpPr>
          <p:spPr>
            <a:xfrm>
              <a:off x="9576404" y="6417100"/>
              <a:ext cx="403938" cy="21787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矩形 9">
              <a:extLst>
                <a:ext uri="{FF2B5EF4-FFF2-40B4-BE49-F238E27FC236}">
                  <a16:creationId xmlns:a16="http://schemas.microsoft.com/office/drawing/2014/main" id="{615F89DB-2A22-4B42-A75B-75FE9DA9E74E}"/>
                </a:ext>
              </a:extLst>
            </p:cNvPr>
            <p:cNvSpPr/>
            <p:nvPr/>
          </p:nvSpPr>
          <p:spPr>
            <a:xfrm>
              <a:off x="8699315" y="5122073"/>
              <a:ext cx="2173943" cy="639342"/>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資料填寫完畢後</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儲存</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1" name="橢圓形圖說文字 9">
              <a:extLst>
                <a:ext uri="{FF2B5EF4-FFF2-40B4-BE49-F238E27FC236}">
                  <a16:creationId xmlns:a16="http://schemas.microsoft.com/office/drawing/2014/main" id="{2669037E-2BF4-459A-8684-5DF64078348B}"/>
                </a:ext>
              </a:extLst>
            </p:cNvPr>
            <p:cNvSpPr/>
            <p:nvPr/>
          </p:nvSpPr>
          <p:spPr>
            <a:xfrm>
              <a:off x="3215561" y="5331803"/>
              <a:ext cx="3786171" cy="1207109"/>
            </a:xfrm>
            <a:prstGeom prst="wedgeEllipseCallout">
              <a:avLst>
                <a:gd name="adj1" fmla="val -52618"/>
                <a:gd name="adj2" fmla="val -22618"/>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鐘點費輸入完畢，</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系統會顯示節數合計與申請總數合計</a:t>
              </a:r>
            </a:p>
          </p:txBody>
        </p:sp>
        <p:sp>
          <p:nvSpPr>
            <p:cNvPr id="12" name="橢圓形圖說文字 9">
              <a:extLst>
                <a:ext uri="{FF2B5EF4-FFF2-40B4-BE49-F238E27FC236}">
                  <a16:creationId xmlns:a16="http://schemas.microsoft.com/office/drawing/2014/main" id="{1607C091-E979-4A40-B0F7-D50EA1456346}"/>
                </a:ext>
              </a:extLst>
            </p:cNvPr>
            <p:cNvSpPr/>
            <p:nvPr/>
          </p:nvSpPr>
          <p:spPr>
            <a:xfrm>
              <a:off x="5908417" y="1271965"/>
              <a:ext cx="6386299" cy="1882632"/>
            </a:xfrm>
            <a:prstGeom prst="wedgeEllipseCallout">
              <a:avLst>
                <a:gd name="adj1" fmla="val -14370"/>
                <a:gd name="adj2" fmla="val 6075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經費表中「配對組別」細項</a:t>
              </a:r>
              <a:endPar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為系統個別各組輔導紀錄</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案件編號依據。</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若無提供經費，鐘點費單價</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務必</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填寫為</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0</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都請務必填寫</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單價</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grpSp>
      <p:grpSp>
        <p:nvGrpSpPr>
          <p:cNvPr id="2" name="群組 1"/>
          <p:cNvGrpSpPr/>
          <p:nvPr/>
        </p:nvGrpSpPr>
        <p:grpSpPr>
          <a:xfrm>
            <a:off x="7451268" y="3675262"/>
            <a:ext cx="420284" cy="215444"/>
            <a:chOff x="7451268" y="3675262"/>
            <a:chExt cx="420284" cy="215444"/>
          </a:xfrm>
        </p:grpSpPr>
        <p:sp>
          <p:nvSpPr>
            <p:cNvPr id="15" name="矩形 14"/>
            <p:cNvSpPr/>
            <p:nvPr/>
          </p:nvSpPr>
          <p:spPr>
            <a:xfrm>
              <a:off x="7505700" y="3714925"/>
              <a:ext cx="365852" cy="1361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7451268" y="3675262"/>
              <a:ext cx="365038" cy="215444"/>
            </a:xfrm>
            <a:prstGeom prst="rect">
              <a:avLst/>
            </a:prstGeom>
            <a:noFill/>
          </p:spPr>
          <p:txBody>
            <a:bodyPr wrap="square" rtlCol="0">
              <a:spAutoFit/>
            </a:bodyPr>
            <a:lstStyle/>
            <a:p>
              <a:r>
                <a:rPr lang="en-US" altLang="zh-TW" sz="800" dirty="0">
                  <a:solidFill>
                    <a:schemeClr val="tx1">
                      <a:lumMod val="65000"/>
                      <a:lumOff val="35000"/>
                    </a:schemeClr>
                  </a:solidFill>
                </a:rPr>
                <a:t>405</a:t>
              </a:r>
              <a:endParaRPr lang="zh-TW" altLang="en-US" sz="800" dirty="0">
                <a:solidFill>
                  <a:schemeClr val="tx1">
                    <a:lumMod val="65000"/>
                    <a:lumOff val="35000"/>
                  </a:schemeClr>
                </a:solidFill>
              </a:endParaRPr>
            </a:p>
          </p:txBody>
        </p:sp>
      </p:grpSp>
    </p:spTree>
    <p:extLst>
      <p:ext uri="{BB962C8B-B14F-4D97-AF65-F5344CB8AC3E}">
        <p14:creationId xmlns:p14="http://schemas.microsoft.com/office/powerpoint/2010/main" val="32189326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9D362B4B-CE52-8E33-74E0-70E942C9447E}"/>
              </a:ext>
            </a:extLst>
          </p:cNvPr>
          <p:cNvSpPr>
            <a:spLocks noGrp="1"/>
          </p:cNvSpPr>
          <p:nvPr>
            <p:ph type="sldNum" sz="quarter" idx="12"/>
          </p:nvPr>
        </p:nvSpPr>
        <p:spPr/>
        <p:txBody>
          <a:bodyPr/>
          <a:lstStyle/>
          <a:p>
            <a:fld id="{280462E0-822D-40CE-A387-DA35F51E142C}" type="slidenum">
              <a:rPr lang="zh-TW" altLang="en-US" smtClean="0"/>
              <a:t>61</a:t>
            </a:fld>
            <a:endParaRPr lang="zh-TW" altLang="en-US"/>
          </a:p>
        </p:txBody>
      </p:sp>
      <p:pic>
        <p:nvPicPr>
          <p:cNvPr id="6" name="圖片 5">
            <a:extLst>
              <a:ext uri="{FF2B5EF4-FFF2-40B4-BE49-F238E27FC236}">
                <a16:creationId xmlns:a16="http://schemas.microsoft.com/office/drawing/2014/main" id="{B6024E63-30AA-81B1-5103-2CBF26136F9C}"/>
              </a:ext>
            </a:extLst>
          </p:cNvPr>
          <p:cNvPicPr>
            <a:picLocks noChangeAspect="1"/>
          </p:cNvPicPr>
          <p:nvPr/>
        </p:nvPicPr>
        <p:blipFill>
          <a:blip r:embed="rId2"/>
          <a:stretch>
            <a:fillRect/>
          </a:stretch>
        </p:blipFill>
        <p:spPr>
          <a:xfrm>
            <a:off x="708712" y="1412580"/>
            <a:ext cx="10234643" cy="5165675"/>
          </a:xfrm>
          <a:prstGeom prst="rect">
            <a:avLst/>
          </a:prstGeom>
          <a:ln>
            <a:solidFill>
              <a:schemeClr val="tx1"/>
            </a:solidFill>
          </a:ln>
        </p:spPr>
      </p:pic>
      <p:sp>
        <p:nvSpPr>
          <p:cNvPr id="12" name="標題 1">
            <a:extLst>
              <a:ext uri="{FF2B5EF4-FFF2-40B4-BE49-F238E27FC236}">
                <a16:creationId xmlns:a16="http://schemas.microsoft.com/office/drawing/2014/main" id="{C6B0B700-CA1A-F9A4-C474-6CEEE32B2203}"/>
              </a:ext>
            </a:extLst>
          </p:cNvPr>
          <p:cNvSpPr txBox="1">
            <a:spLocks noGrp="1"/>
          </p:cNvSpPr>
          <p:nvPr>
            <p:ph type="title"/>
          </p:nvPr>
        </p:nvSpPr>
        <p:spPr>
          <a:xfrm>
            <a:off x="838200" y="1404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solidFill>
                  <a:srgbClr val="FF0000"/>
                </a:solidFill>
              </a:rPr>
              <a:t>列印</a:t>
            </a:r>
            <a:r>
              <a:rPr lang="zh-TW" altLang="en-US" sz="3200" dirty="0"/>
              <a:t>計畫經費申請表</a:t>
            </a:r>
            <a:r>
              <a:rPr lang="en-US" altLang="zh-TW" sz="3200" dirty="0"/>
              <a:t>(25/30)</a:t>
            </a:r>
            <a:endParaRPr lang="zh-TW" altLang="en-US" sz="3200" dirty="0"/>
          </a:p>
        </p:txBody>
      </p:sp>
      <p:sp>
        <p:nvSpPr>
          <p:cNvPr id="13" name="向上箭號 4">
            <a:extLst>
              <a:ext uri="{FF2B5EF4-FFF2-40B4-BE49-F238E27FC236}">
                <a16:creationId xmlns:a16="http://schemas.microsoft.com/office/drawing/2014/main" id="{17D9D75E-D622-A19D-74F3-262068E06ED1}"/>
              </a:ext>
            </a:extLst>
          </p:cNvPr>
          <p:cNvSpPr/>
          <p:nvPr/>
        </p:nvSpPr>
        <p:spPr>
          <a:xfrm rot="10800000">
            <a:off x="9397573" y="4530696"/>
            <a:ext cx="593920" cy="40103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圓角矩形 5">
            <a:extLst>
              <a:ext uri="{FF2B5EF4-FFF2-40B4-BE49-F238E27FC236}">
                <a16:creationId xmlns:a16="http://schemas.microsoft.com/office/drawing/2014/main" id="{A2E6775C-252F-9900-8627-AE7D8C3E7C2D}"/>
              </a:ext>
            </a:extLst>
          </p:cNvPr>
          <p:cNvSpPr/>
          <p:nvPr/>
        </p:nvSpPr>
        <p:spPr>
          <a:xfrm>
            <a:off x="9343017" y="5035627"/>
            <a:ext cx="648476" cy="3651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5" name="矩形 14">
            <a:extLst>
              <a:ext uri="{FF2B5EF4-FFF2-40B4-BE49-F238E27FC236}">
                <a16:creationId xmlns:a16="http://schemas.microsoft.com/office/drawing/2014/main" id="{B6B175D0-F2FC-DAFE-943E-E87F367DF52F}"/>
              </a:ext>
            </a:extLst>
          </p:cNvPr>
          <p:cNvSpPr/>
          <p:nvPr/>
        </p:nvSpPr>
        <p:spPr>
          <a:xfrm>
            <a:off x="7540463" y="3590449"/>
            <a:ext cx="4253583" cy="83635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表單由</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變成</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若要列印經費表，請再次點選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rPr>
              <a:t>進入表單</a:t>
            </a:r>
          </a:p>
        </p:txBody>
      </p:sp>
    </p:spTree>
    <p:extLst>
      <p:ext uri="{BB962C8B-B14F-4D97-AF65-F5344CB8AC3E}">
        <p14:creationId xmlns:p14="http://schemas.microsoft.com/office/powerpoint/2010/main" val="32672763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F39FE9D7-C3B5-9DA0-8211-8E1029A98068}"/>
              </a:ext>
            </a:extLst>
          </p:cNvPr>
          <p:cNvSpPr>
            <a:spLocks noGrp="1"/>
          </p:cNvSpPr>
          <p:nvPr>
            <p:ph type="sldNum" sz="quarter" idx="12"/>
          </p:nvPr>
        </p:nvSpPr>
        <p:spPr/>
        <p:txBody>
          <a:bodyPr/>
          <a:lstStyle/>
          <a:p>
            <a:fld id="{280462E0-822D-40CE-A387-DA35F51E142C}" type="slidenum">
              <a:rPr lang="zh-TW" altLang="en-US" smtClean="0"/>
              <a:t>62</a:t>
            </a:fld>
            <a:endParaRPr lang="zh-TW" altLang="en-US"/>
          </a:p>
        </p:txBody>
      </p:sp>
      <p:sp>
        <p:nvSpPr>
          <p:cNvPr id="5" name="標題 1">
            <a:extLst>
              <a:ext uri="{FF2B5EF4-FFF2-40B4-BE49-F238E27FC236}">
                <a16:creationId xmlns:a16="http://schemas.microsoft.com/office/drawing/2014/main" id="{81410879-3A06-E6B6-C971-68729633E035}"/>
              </a:ext>
            </a:extLst>
          </p:cNvPr>
          <p:cNvSpPr txBox="1">
            <a:spLocks noGrp="1"/>
          </p:cNvSpPr>
          <p:nvPr>
            <p:ph type="title"/>
          </p:nvPr>
        </p:nvSpPr>
        <p:spPr>
          <a:xfrm>
            <a:off x="838200" y="1404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solidFill>
                  <a:srgbClr val="FF0000"/>
                </a:solidFill>
              </a:rPr>
              <a:t>列印</a:t>
            </a:r>
            <a:r>
              <a:rPr lang="zh-TW" altLang="en-US" sz="3200" dirty="0"/>
              <a:t>計畫經費申請表</a:t>
            </a:r>
            <a:r>
              <a:rPr lang="en-US" altLang="zh-TW" sz="3200" dirty="0"/>
              <a:t>(26/30)</a:t>
            </a:r>
            <a:endParaRPr lang="zh-TW" altLang="en-US" sz="3200" dirty="0"/>
          </a:p>
        </p:txBody>
      </p:sp>
      <p:pic>
        <p:nvPicPr>
          <p:cNvPr id="7" name="圖片 6">
            <a:extLst>
              <a:ext uri="{FF2B5EF4-FFF2-40B4-BE49-F238E27FC236}">
                <a16:creationId xmlns:a16="http://schemas.microsoft.com/office/drawing/2014/main" id="{3757594A-B17F-F78F-83B9-A0E8B6EB284F}"/>
              </a:ext>
            </a:extLst>
          </p:cNvPr>
          <p:cNvPicPr>
            <a:picLocks noChangeAspect="1"/>
          </p:cNvPicPr>
          <p:nvPr/>
        </p:nvPicPr>
        <p:blipFill>
          <a:blip r:embed="rId2"/>
          <a:stretch>
            <a:fillRect/>
          </a:stretch>
        </p:blipFill>
        <p:spPr>
          <a:xfrm>
            <a:off x="2237387" y="1294682"/>
            <a:ext cx="7717225" cy="5347417"/>
          </a:xfrm>
          <a:prstGeom prst="rect">
            <a:avLst/>
          </a:prstGeom>
          <a:ln>
            <a:solidFill>
              <a:schemeClr val="tx1"/>
            </a:solidFill>
          </a:ln>
        </p:spPr>
      </p:pic>
      <p:sp>
        <p:nvSpPr>
          <p:cNvPr id="8" name="向上箭號 4">
            <a:extLst>
              <a:ext uri="{FF2B5EF4-FFF2-40B4-BE49-F238E27FC236}">
                <a16:creationId xmlns:a16="http://schemas.microsoft.com/office/drawing/2014/main" id="{70826519-197D-1A15-DB90-AA4A168D339D}"/>
              </a:ext>
            </a:extLst>
          </p:cNvPr>
          <p:cNvSpPr/>
          <p:nvPr/>
        </p:nvSpPr>
        <p:spPr>
          <a:xfrm>
            <a:off x="9232282" y="1688553"/>
            <a:ext cx="593920" cy="40103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圓角矩形 5">
            <a:extLst>
              <a:ext uri="{FF2B5EF4-FFF2-40B4-BE49-F238E27FC236}">
                <a16:creationId xmlns:a16="http://schemas.microsoft.com/office/drawing/2014/main" id="{6E454557-3C5C-7D45-55D4-E51C878F8CB8}"/>
              </a:ext>
            </a:extLst>
          </p:cNvPr>
          <p:cNvSpPr/>
          <p:nvPr/>
        </p:nvSpPr>
        <p:spPr>
          <a:xfrm>
            <a:off x="9302750" y="1466033"/>
            <a:ext cx="383052" cy="22251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矩形 9">
            <a:extLst>
              <a:ext uri="{FF2B5EF4-FFF2-40B4-BE49-F238E27FC236}">
                <a16:creationId xmlns:a16="http://schemas.microsoft.com/office/drawing/2014/main" id="{88188BA7-6A07-4273-D41C-536B7A408AC0}"/>
              </a:ext>
            </a:extLst>
          </p:cNvPr>
          <p:cNvSpPr/>
          <p:nvPr/>
        </p:nvSpPr>
        <p:spPr>
          <a:xfrm>
            <a:off x="8870331" y="2171323"/>
            <a:ext cx="1319968" cy="365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列印</a:t>
            </a:r>
          </a:p>
        </p:txBody>
      </p:sp>
      <p:grpSp>
        <p:nvGrpSpPr>
          <p:cNvPr id="11" name="群組 10"/>
          <p:cNvGrpSpPr/>
          <p:nvPr/>
        </p:nvGrpSpPr>
        <p:grpSpPr>
          <a:xfrm>
            <a:off x="8257718" y="3516512"/>
            <a:ext cx="420284" cy="215444"/>
            <a:chOff x="7451268" y="3675262"/>
            <a:chExt cx="420284" cy="215444"/>
          </a:xfrm>
        </p:grpSpPr>
        <p:sp>
          <p:nvSpPr>
            <p:cNvPr id="12" name="矩形 11"/>
            <p:cNvSpPr/>
            <p:nvPr/>
          </p:nvSpPr>
          <p:spPr>
            <a:xfrm>
              <a:off x="7505700" y="3714925"/>
              <a:ext cx="365852" cy="1361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7451268" y="3675262"/>
              <a:ext cx="365038" cy="215444"/>
            </a:xfrm>
            <a:prstGeom prst="rect">
              <a:avLst/>
            </a:prstGeom>
            <a:noFill/>
          </p:spPr>
          <p:txBody>
            <a:bodyPr wrap="square" rtlCol="0">
              <a:spAutoFit/>
            </a:bodyPr>
            <a:lstStyle/>
            <a:p>
              <a:r>
                <a:rPr lang="en-US" altLang="zh-TW" sz="800" dirty="0">
                  <a:solidFill>
                    <a:schemeClr val="tx1">
                      <a:lumMod val="65000"/>
                      <a:lumOff val="35000"/>
                    </a:schemeClr>
                  </a:solidFill>
                </a:rPr>
                <a:t>405</a:t>
              </a:r>
              <a:endParaRPr lang="zh-TW" altLang="en-US" sz="800" dirty="0">
                <a:solidFill>
                  <a:schemeClr val="tx1">
                    <a:lumMod val="65000"/>
                    <a:lumOff val="35000"/>
                  </a:schemeClr>
                </a:solidFill>
              </a:endParaRPr>
            </a:p>
          </p:txBody>
        </p:sp>
      </p:grpSp>
    </p:spTree>
    <p:extLst>
      <p:ext uri="{BB962C8B-B14F-4D97-AF65-F5344CB8AC3E}">
        <p14:creationId xmlns:p14="http://schemas.microsoft.com/office/powerpoint/2010/main" val="19792936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DF27DA2-0E61-C665-792E-09EF93C7BF3D}"/>
              </a:ext>
            </a:extLst>
          </p:cNvPr>
          <p:cNvSpPr>
            <a:spLocks noGrp="1"/>
          </p:cNvSpPr>
          <p:nvPr>
            <p:ph type="sldNum" sz="quarter" idx="12"/>
          </p:nvPr>
        </p:nvSpPr>
        <p:spPr/>
        <p:txBody>
          <a:bodyPr/>
          <a:lstStyle/>
          <a:p>
            <a:fld id="{280462E0-822D-40CE-A387-DA35F51E142C}" type="slidenum">
              <a:rPr lang="zh-TW" altLang="en-US" smtClean="0"/>
              <a:t>63</a:t>
            </a:fld>
            <a:endParaRPr lang="zh-TW" altLang="en-US"/>
          </a:p>
        </p:txBody>
      </p:sp>
      <p:sp>
        <p:nvSpPr>
          <p:cNvPr id="5" name="標題 1">
            <a:extLst>
              <a:ext uri="{FF2B5EF4-FFF2-40B4-BE49-F238E27FC236}">
                <a16:creationId xmlns:a16="http://schemas.microsoft.com/office/drawing/2014/main" id="{CACBD121-0CB1-BC78-AC4B-3A281C39CB92}"/>
              </a:ext>
            </a:extLst>
          </p:cNvPr>
          <p:cNvSpPr txBox="1">
            <a:spLocks noGrp="1"/>
          </p:cNvSpPr>
          <p:nvPr>
            <p:ph type="title"/>
          </p:nvPr>
        </p:nvSpPr>
        <p:spPr>
          <a:xfrm>
            <a:off x="838200" y="1404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solidFill>
                  <a:srgbClr val="FF0000"/>
                </a:solidFill>
              </a:rPr>
              <a:t>列印</a:t>
            </a:r>
            <a:r>
              <a:rPr lang="zh-TW" altLang="en-US" sz="3200" dirty="0"/>
              <a:t>計畫經費申請表</a:t>
            </a:r>
            <a:r>
              <a:rPr lang="en-US" altLang="zh-TW" sz="3200" dirty="0"/>
              <a:t>(27/30)</a:t>
            </a:r>
            <a:endParaRPr lang="zh-TW" altLang="en-US" sz="3200" dirty="0"/>
          </a:p>
        </p:txBody>
      </p:sp>
      <p:grpSp>
        <p:nvGrpSpPr>
          <p:cNvPr id="9" name="群組 8">
            <a:extLst>
              <a:ext uri="{FF2B5EF4-FFF2-40B4-BE49-F238E27FC236}">
                <a16:creationId xmlns:a16="http://schemas.microsoft.com/office/drawing/2014/main" id="{D694ED02-6B30-9A08-649E-B17FD9C0FE92}"/>
              </a:ext>
            </a:extLst>
          </p:cNvPr>
          <p:cNvGrpSpPr/>
          <p:nvPr/>
        </p:nvGrpSpPr>
        <p:grpSpPr>
          <a:xfrm>
            <a:off x="1136135" y="1273756"/>
            <a:ext cx="8131030" cy="5508044"/>
            <a:chOff x="1136135" y="1273756"/>
            <a:chExt cx="8131030" cy="5508044"/>
          </a:xfrm>
        </p:grpSpPr>
        <p:pic>
          <p:nvPicPr>
            <p:cNvPr id="7" name="圖片 6">
              <a:extLst>
                <a:ext uri="{FF2B5EF4-FFF2-40B4-BE49-F238E27FC236}">
                  <a16:creationId xmlns:a16="http://schemas.microsoft.com/office/drawing/2014/main" id="{5563C833-480C-5662-DDFD-53C8F0A2BA81}"/>
                </a:ext>
              </a:extLst>
            </p:cNvPr>
            <p:cNvPicPr>
              <a:picLocks noChangeAspect="1"/>
            </p:cNvPicPr>
            <p:nvPr/>
          </p:nvPicPr>
          <p:blipFill>
            <a:blip r:embed="rId2"/>
            <a:stretch>
              <a:fillRect/>
            </a:stretch>
          </p:blipFill>
          <p:spPr>
            <a:xfrm>
              <a:off x="2924834" y="1273756"/>
              <a:ext cx="6342331" cy="5508044"/>
            </a:xfrm>
            <a:prstGeom prst="rect">
              <a:avLst/>
            </a:prstGeom>
            <a:ln>
              <a:solidFill>
                <a:schemeClr val="tx1"/>
              </a:solidFill>
            </a:ln>
          </p:spPr>
        </p:pic>
        <p:sp>
          <p:nvSpPr>
            <p:cNvPr id="8" name="橢圓形圖說文字 6">
              <a:extLst>
                <a:ext uri="{FF2B5EF4-FFF2-40B4-BE49-F238E27FC236}">
                  <a16:creationId xmlns:a16="http://schemas.microsoft.com/office/drawing/2014/main" id="{36158D2A-8E98-E6CC-8B58-DFEF8EBF7713}"/>
                </a:ext>
              </a:extLst>
            </p:cNvPr>
            <p:cNvSpPr/>
            <p:nvPr/>
          </p:nvSpPr>
          <p:spPr>
            <a:xfrm>
              <a:off x="1136135" y="4705578"/>
              <a:ext cx="2612906" cy="1325563"/>
            </a:xfrm>
            <a:prstGeom prst="wedgeEllipseCallout">
              <a:avLst>
                <a:gd name="adj1" fmla="val 47808"/>
                <a:gd name="adj2" fmla="val 42877"/>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點選</a:t>
              </a:r>
              <a:r>
                <a:rPr lang="zh-TW" altLang="en-US" sz="2000" b="1" dirty="0">
                  <a:solidFill>
                    <a:srgbClr val="FF0000"/>
                  </a:solidFill>
                  <a:latin typeface="微軟正黑體" panose="020B0604030504040204" pitchFamily="34" charset="-120"/>
                  <a:ea typeface="微軟正黑體" panose="020B0604030504040204" pitchFamily="34" charset="-120"/>
                </a:rPr>
                <a:t>列印</a:t>
              </a:r>
              <a:r>
                <a:rPr lang="zh-TW" altLang="en-US" sz="2000" b="1" dirty="0">
                  <a:solidFill>
                    <a:schemeClr val="tx1"/>
                  </a:solidFill>
                  <a:latin typeface="微軟正黑體" panose="020B0604030504040204" pitchFamily="34" charset="-120"/>
                  <a:ea typeface="微軟正黑體" panose="020B0604030504040204" pitchFamily="34" charset="-120"/>
                </a:rPr>
                <a:t>後會</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schemeClr val="tx1"/>
                  </a:solidFill>
                  <a:latin typeface="微軟正黑體" panose="020B0604030504040204" pitchFamily="34" charset="-120"/>
                  <a:ea typeface="微軟正黑體" panose="020B0604030504040204" pitchFamily="34" charset="-120"/>
                </a:rPr>
                <a:t>跳出新視窗</a:t>
              </a:r>
              <a:endParaRPr kumimoji="0" lang="zh-TW" altLang="en-US" sz="20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endParaRPr>
            </a:p>
          </p:txBody>
        </p:sp>
      </p:grpSp>
      <p:grpSp>
        <p:nvGrpSpPr>
          <p:cNvPr id="2" name="群組 1"/>
          <p:cNvGrpSpPr/>
          <p:nvPr/>
        </p:nvGrpSpPr>
        <p:grpSpPr>
          <a:xfrm>
            <a:off x="7068497" y="2486950"/>
            <a:ext cx="368145" cy="153888"/>
            <a:chOff x="7068497" y="2486950"/>
            <a:chExt cx="368145" cy="153888"/>
          </a:xfrm>
        </p:grpSpPr>
        <p:sp>
          <p:nvSpPr>
            <p:cNvPr id="11" name="矩形 10"/>
            <p:cNvSpPr/>
            <p:nvPr/>
          </p:nvSpPr>
          <p:spPr>
            <a:xfrm>
              <a:off x="7153275" y="2540077"/>
              <a:ext cx="123826" cy="5924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7068497" y="2486950"/>
              <a:ext cx="368145" cy="153888"/>
            </a:xfrm>
            <a:prstGeom prst="rect">
              <a:avLst/>
            </a:prstGeom>
            <a:noFill/>
          </p:spPr>
          <p:txBody>
            <a:bodyPr wrap="square" rtlCol="0">
              <a:spAutoFit/>
            </a:bodyPr>
            <a:lstStyle/>
            <a:p>
              <a:r>
                <a:rPr lang="en-US" altLang="zh-TW" sz="400" dirty="0">
                  <a:solidFill>
                    <a:schemeClr val="tx1">
                      <a:lumMod val="65000"/>
                      <a:lumOff val="35000"/>
                    </a:schemeClr>
                  </a:solidFill>
                </a:rPr>
                <a:t>405</a:t>
              </a:r>
              <a:endParaRPr lang="zh-TW" altLang="en-US" sz="400" dirty="0">
                <a:solidFill>
                  <a:schemeClr val="tx1">
                    <a:lumMod val="65000"/>
                    <a:lumOff val="35000"/>
                  </a:schemeClr>
                </a:solidFill>
              </a:endParaRPr>
            </a:p>
          </p:txBody>
        </p:sp>
      </p:grpSp>
    </p:spTree>
    <p:extLst>
      <p:ext uri="{BB962C8B-B14F-4D97-AF65-F5344CB8AC3E}">
        <p14:creationId xmlns:p14="http://schemas.microsoft.com/office/powerpoint/2010/main" val="27531983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2FD2EE98-6FCF-93AD-8F91-8F28DE7FA0E8}"/>
              </a:ext>
            </a:extLst>
          </p:cNvPr>
          <p:cNvSpPr>
            <a:spLocks noGrp="1"/>
          </p:cNvSpPr>
          <p:nvPr>
            <p:ph type="sldNum" sz="quarter" idx="12"/>
          </p:nvPr>
        </p:nvSpPr>
        <p:spPr/>
        <p:txBody>
          <a:bodyPr/>
          <a:lstStyle/>
          <a:p>
            <a:fld id="{280462E0-822D-40CE-A387-DA35F51E142C}" type="slidenum">
              <a:rPr lang="zh-TW" altLang="en-US" smtClean="0"/>
              <a:t>64</a:t>
            </a:fld>
            <a:endParaRPr lang="zh-TW" altLang="en-US"/>
          </a:p>
        </p:txBody>
      </p:sp>
      <p:sp>
        <p:nvSpPr>
          <p:cNvPr id="5" name="標題 1">
            <a:extLst>
              <a:ext uri="{FF2B5EF4-FFF2-40B4-BE49-F238E27FC236}">
                <a16:creationId xmlns:a16="http://schemas.microsoft.com/office/drawing/2014/main" id="{D6FF4FE5-A865-CECA-CBD6-8615F99335E0}"/>
              </a:ext>
            </a:extLst>
          </p:cNvPr>
          <p:cNvSpPr txBox="1">
            <a:spLocks/>
          </p:cNvSpPr>
          <p:nvPr/>
        </p:nvSpPr>
        <p:spPr>
          <a:xfrm>
            <a:off x="838200" y="1404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solidFill>
                  <a:srgbClr val="FF0000"/>
                </a:solidFill>
              </a:rPr>
              <a:t>列印</a:t>
            </a:r>
            <a:r>
              <a:rPr lang="zh-TW" altLang="en-US" sz="3200" dirty="0"/>
              <a:t>計畫經費申請表</a:t>
            </a:r>
            <a:r>
              <a:rPr lang="en-US" altLang="zh-TW" sz="3200" dirty="0"/>
              <a:t>(28/30)</a:t>
            </a:r>
            <a:endParaRPr lang="zh-TW" altLang="en-US" sz="3200" dirty="0"/>
          </a:p>
        </p:txBody>
      </p:sp>
      <p:grpSp>
        <p:nvGrpSpPr>
          <p:cNvPr id="14" name="群組 13">
            <a:extLst>
              <a:ext uri="{FF2B5EF4-FFF2-40B4-BE49-F238E27FC236}">
                <a16:creationId xmlns:a16="http://schemas.microsoft.com/office/drawing/2014/main" id="{0961BF74-3FC2-D9E8-AF70-64586FEBA2D7}"/>
              </a:ext>
            </a:extLst>
          </p:cNvPr>
          <p:cNvGrpSpPr/>
          <p:nvPr/>
        </p:nvGrpSpPr>
        <p:grpSpPr>
          <a:xfrm>
            <a:off x="2063798" y="1308659"/>
            <a:ext cx="7228575" cy="5473140"/>
            <a:chOff x="2063798" y="1308659"/>
            <a:chExt cx="7228575" cy="5473140"/>
          </a:xfrm>
        </p:grpSpPr>
        <p:pic>
          <p:nvPicPr>
            <p:cNvPr id="7" name="圖片 6">
              <a:extLst>
                <a:ext uri="{FF2B5EF4-FFF2-40B4-BE49-F238E27FC236}">
                  <a16:creationId xmlns:a16="http://schemas.microsoft.com/office/drawing/2014/main" id="{E40B8027-D3B5-147F-1AA4-DC877DF880D8}"/>
                </a:ext>
              </a:extLst>
            </p:cNvPr>
            <p:cNvPicPr>
              <a:picLocks noChangeAspect="1"/>
            </p:cNvPicPr>
            <p:nvPr/>
          </p:nvPicPr>
          <p:blipFill>
            <a:blip r:embed="rId2"/>
            <a:stretch>
              <a:fillRect/>
            </a:stretch>
          </p:blipFill>
          <p:spPr>
            <a:xfrm>
              <a:off x="2899627" y="1308659"/>
              <a:ext cx="6392746" cy="5473140"/>
            </a:xfrm>
            <a:prstGeom prst="rect">
              <a:avLst/>
            </a:prstGeom>
            <a:ln>
              <a:solidFill>
                <a:schemeClr val="tx1"/>
              </a:solidFill>
            </a:ln>
          </p:spPr>
        </p:pic>
        <p:sp>
          <p:nvSpPr>
            <p:cNvPr id="8" name="圓角矩形 5">
              <a:extLst>
                <a:ext uri="{FF2B5EF4-FFF2-40B4-BE49-F238E27FC236}">
                  <a16:creationId xmlns:a16="http://schemas.microsoft.com/office/drawing/2014/main" id="{42E1B591-8715-9C45-5F03-D3F68880FF2C}"/>
                </a:ext>
              </a:extLst>
            </p:cNvPr>
            <p:cNvSpPr/>
            <p:nvPr/>
          </p:nvSpPr>
          <p:spPr>
            <a:xfrm>
              <a:off x="2993679" y="6552131"/>
              <a:ext cx="579063" cy="13999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3EC9FCE0-B972-2BC9-ABA8-31A1AFA50288}"/>
                </a:ext>
              </a:extLst>
            </p:cNvPr>
            <p:cNvSpPr/>
            <p:nvPr/>
          </p:nvSpPr>
          <p:spPr>
            <a:xfrm>
              <a:off x="2063798" y="5373381"/>
              <a:ext cx="2322752" cy="5001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選擇</a:t>
              </a:r>
              <a:r>
                <a:rPr lang="zh-TW" altLang="en-US" b="1" dirty="0">
                  <a:solidFill>
                    <a:srgbClr val="FF0000"/>
                  </a:solidFill>
                  <a:latin typeface="微軟正黑體" panose="020B0604030504040204" pitchFamily="34" charset="-120"/>
                  <a:ea typeface="微軟正黑體" panose="020B0604030504040204" pitchFamily="34" charset="-120"/>
                </a:rPr>
                <a:t>列印</a:t>
              </a:r>
              <a:endPar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向左箭號 6">
              <a:extLst>
                <a:ext uri="{FF2B5EF4-FFF2-40B4-BE49-F238E27FC236}">
                  <a16:creationId xmlns:a16="http://schemas.microsoft.com/office/drawing/2014/main" id="{71ECC65A-4456-5937-2ECE-595FF0D964CA}"/>
                </a:ext>
              </a:extLst>
            </p:cNvPr>
            <p:cNvSpPr/>
            <p:nvPr/>
          </p:nvSpPr>
          <p:spPr>
            <a:xfrm rot="16200000">
              <a:off x="2976212" y="5952242"/>
              <a:ext cx="500124" cy="58126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圓角矩形 5">
              <a:extLst>
                <a:ext uri="{FF2B5EF4-FFF2-40B4-BE49-F238E27FC236}">
                  <a16:creationId xmlns:a16="http://schemas.microsoft.com/office/drawing/2014/main" id="{2ACC4DE4-4979-F31F-B194-A34970D6D5A1}"/>
                </a:ext>
              </a:extLst>
            </p:cNvPr>
            <p:cNvSpPr/>
            <p:nvPr/>
          </p:nvSpPr>
          <p:spPr>
            <a:xfrm>
              <a:off x="2993679" y="2045062"/>
              <a:ext cx="761944" cy="21890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5" name="橢圓形圖說文字 6">
            <a:extLst>
              <a:ext uri="{FF2B5EF4-FFF2-40B4-BE49-F238E27FC236}">
                <a16:creationId xmlns:a16="http://schemas.microsoft.com/office/drawing/2014/main" id="{004BE875-DC22-EDA1-B120-510A87211F02}"/>
              </a:ext>
            </a:extLst>
          </p:cNvPr>
          <p:cNvSpPr/>
          <p:nvPr/>
        </p:nvSpPr>
        <p:spPr>
          <a:xfrm>
            <a:off x="4561589" y="1883757"/>
            <a:ext cx="3068822" cy="760412"/>
          </a:xfrm>
          <a:prstGeom prst="wedgeEllipseCallout">
            <a:avLst>
              <a:gd name="adj1" fmla="val -67385"/>
              <a:gd name="adj2" fmla="val -1317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prstClr val="black"/>
                </a:solidFill>
                <a:latin typeface="微軟正黑體" panose="020B0604030504040204" pitchFamily="34" charset="-120"/>
                <a:ea typeface="微軟正黑體" panose="020B0604030504040204" pitchFamily="34" charset="-120"/>
              </a:rPr>
              <a:t>或另存為</a:t>
            </a:r>
            <a:r>
              <a:rPr lang="en-US" altLang="zh-TW" sz="2000" b="1" dirty="0">
                <a:solidFill>
                  <a:prstClr val="black"/>
                </a:solidFill>
                <a:latin typeface="微軟正黑體" panose="020B0604030504040204" pitchFamily="34" charset="-120"/>
                <a:ea typeface="微軟正黑體" panose="020B0604030504040204" pitchFamily="34" charset="-120"/>
              </a:rPr>
              <a:t>PDF</a:t>
            </a:r>
            <a:r>
              <a:rPr lang="zh-TW" altLang="en-US" sz="2000" b="1" dirty="0">
                <a:solidFill>
                  <a:prstClr val="black"/>
                </a:solidFill>
                <a:latin typeface="微軟正黑體" panose="020B0604030504040204" pitchFamily="34" charset="-120"/>
                <a:ea typeface="微軟正黑體" panose="020B0604030504040204" pitchFamily="34" charset="-120"/>
              </a:rPr>
              <a:t>檔</a:t>
            </a:r>
            <a:endPar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19453131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65</a:t>
            </a:fld>
            <a:endParaRPr lang="zh-TW" altLang="en-US"/>
          </a:p>
        </p:txBody>
      </p:sp>
      <p:sp>
        <p:nvSpPr>
          <p:cNvPr id="5" name="標題 1"/>
          <p:cNvSpPr txBox="1">
            <a:spLocks noGrp="1"/>
          </p:cNvSpPr>
          <p:nvPr>
            <p:ph type="title"/>
          </p:nvPr>
        </p:nvSpPr>
        <p:spPr>
          <a:xfrm>
            <a:off x="708712" y="15212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3200" dirty="0"/>
              <a:t>-</a:t>
            </a:r>
            <a:r>
              <a:rPr lang="zh-TW" altLang="en-US" sz="3200" dirty="0"/>
              <a:t>填寫計畫經費申請表</a:t>
            </a:r>
            <a:r>
              <a:rPr lang="en-US" altLang="zh-TW" sz="3200" dirty="0"/>
              <a:t>(29/30)</a:t>
            </a:r>
            <a:endParaRPr lang="zh-TW" altLang="en-US" sz="3200" dirty="0"/>
          </a:p>
        </p:txBody>
      </p:sp>
      <p:grpSp>
        <p:nvGrpSpPr>
          <p:cNvPr id="12" name="群組 11"/>
          <p:cNvGrpSpPr/>
          <p:nvPr/>
        </p:nvGrpSpPr>
        <p:grpSpPr>
          <a:xfrm>
            <a:off x="708712" y="1412580"/>
            <a:ext cx="10442131" cy="5308895"/>
            <a:chOff x="978678" y="1190675"/>
            <a:chExt cx="10442131" cy="5308895"/>
          </a:xfrm>
        </p:grpSpPr>
        <p:pic>
          <p:nvPicPr>
            <p:cNvPr id="6" name="圖片 5"/>
            <p:cNvPicPr>
              <a:picLocks noChangeAspect="1"/>
            </p:cNvPicPr>
            <p:nvPr/>
          </p:nvPicPr>
          <p:blipFill>
            <a:blip r:embed="rId2"/>
            <a:stretch>
              <a:fillRect/>
            </a:stretch>
          </p:blipFill>
          <p:spPr>
            <a:xfrm>
              <a:off x="978678" y="1190675"/>
              <a:ext cx="10234643" cy="5165675"/>
            </a:xfrm>
            <a:prstGeom prst="rect">
              <a:avLst/>
            </a:prstGeom>
            <a:ln>
              <a:solidFill>
                <a:schemeClr val="tx1"/>
              </a:solidFill>
            </a:ln>
          </p:spPr>
        </p:pic>
        <p:sp>
          <p:nvSpPr>
            <p:cNvPr id="7" name="向上箭號 4">
              <a:extLst>
                <a:ext uri="{FF2B5EF4-FFF2-40B4-BE49-F238E27FC236}">
                  <a16:creationId xmlns:a16="http://schemas.microsoft.com/office/drawing/2014/main" id="{4383C41C-B4D3-4B4F-8119-901B2A683503}"/>
                </a:ext>
              </a:extLst>
            </p:cNvPr>
            <p:cNvSpPr/>
            <p:nvPr/>
          </p:nvSpPr>
          <p:spPr>
            <a:xfrm rot="5400000">
              <a:off x="4855957" y="5858873"/>
              <a:ext cx="593920" cy="401034"/>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圓角矩形 5">
              <a:extLst>
                <a:ext uri="{FF2B5EF4-FFF2-40B4-BE49-F238E27FC236}">
                  <a16:creationId xmlns:a16="http://schemas.microsoft.com/office/drawing/2014/main" id="{87C389D9-8AFD-4F0E-8C11-FE0401365221}"/>
                </a:ext>
              </a:extLst>
            </p:cNvPr>
            <p:cNvSpPr/>
            <p:nvPr/>
          </p:nvSpPr>
          <p:spPr>
            <a:xfrm>
              <a:off x="9603537" y="4316641"/>
              <a:ext cx="666736" cy="89097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a:extLst>
                <a:ext uri="{FF2B5EF4-FFF2-40B4-BE49-F238E27FC236}">
                  <a16:creationId xmlns:a16="http://schemas.microsoft.com/office/drawing/2014/main" id="{B28898B8-D0C7-473A-A6D7-9D8463CA27FD}"/>
                </a:ext>
              </a:extLst>
            </p:cNvPr>
            <p:cNvSpPr/>
            <p:nvPr/>
          </p:nvSpPr>
          <p:spPr>
            <a:xfrm>
              <a:off x="1737382" y="5663219"/>
              <a:ext cx="3098282" cy="83635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確認表單資料填寫完畢後，</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儲存規畫配對</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橢圓形圖說文字 9">
              <a:extLst>
                <a:ext uri="{FF2B5EF4-FFF2-40B4-BE49-F238E27FC236}">
                  <a16:creationId xmlns:a16="http://schemas.microsoft.com/office/drawing/2014/main" id="{3A91E3EC-00CF-477C-95A7-3F19D11D6836}"/>
                </a:ext>
              </a:extLst>
            </p:cNvPr>
            <p:cNvSpPr/>
            <p:nvPr/>
          </p:nvSpPr>
          <p:spPr>
            <a:xfrm>
              <a:off x="9119737" y="3064881"/>
              <a:ext cx="2301072" cy="1021433"/>
            </a:xfrm>
            <a:prstGeom prst="wedgeEllipseCallout">
              <a:avLst>
                <a:gd name="adj1" fmla="val -14370"/>
                <a:gd name="adj2" fmla="val 6075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表單由</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新增</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變成</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編輯</a:t>
              </a:r>
            </a:p>
          </p:txBody>
        </p:sp>
        <p:sp>
          <p:nvSpPr>
            <p:cNvPr id="11" name="圓角矩形 5">
              <a:extLst>
                <a:ext uri="{FF2B5EF4-FFF2-40B4-BE49-F238E27FC236}">
                  <a16:creationId xmlns:a16="http://schemas.microsoft.com/office/drawing/2014/main" id="{DAE646B5-9166-4DAB-9DE5-DB5680189343}"/>
                </a:ext>
              </a:extLst>
            </p:cNvPr>
            <p:cNvSpPr/>
            <p:nvPr/>
          </p:nvSpPr>
          <p:spPr>
            <a:xfrm>
              <a:off x="5464096" y="5854391"/>
              <a:ext cx="1248938" cy="35722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41899121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66</a:t>
            </a:fld>
            <a:endParaRPr lang="zh-TW" altLang="en-US"/>
          </a:p>
        </p:txBody>
      </p:sp>
      <p:sp>
        <p:nvSpPr>
          <p:cNvPr id="5" name="標題 1"/>
          <p:cNvSpPr txBox="1">
            <a:spLocks noGrp="1"/>
          </p:cNvSpPr>
          <p:nvPr>
            <p:ph type="title"/>
          </p:nvPr>
        </p:nvSpPr>
        <p:spPr>
          <a:xfrm>
            <a:off x="515983" y="14666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a:t>
            </a:r>
            <a:r>
              <a:rPr lang="zh-TW" altLang="en-US" dirty="0"/>
              <a:t>薪傳教師及初任教師</a:t>
            </a:r>
            <a:r>
              <a:rPr lang="zh-TW" altLang="en-US" dirty="0">
                <a:solidFill>
                  <a:srgbClr val="FF0000"/>
                </a:solidFill>
              </a:rPr>
              <a:t>未登入</a:t>
            </a:r>
            <a:br>
              <a:rPr lang="zh-TW" altLang="en-US" dirty="0">
                <a:solidFill>
                  <a:srgbClr val="FF0000"/>
                </a:solidFill>
              </a:rPr>
            </a:br>
            <a:r>
              <a:rPr lang="en-US" altLang="zh-TW" sz="2800" dirty="0"/>
              <a:t>-</a:t>
            </a:r>
            <a:r>
              <a:rPr lang="zh-TW" altLang="en-US" sz="3200" dirty="0"/>
              <a:t> </a:t>
            </a:r>
            <a:r>
              <a:rPr lang="en-US" altLang="zh-TW" sz="3200" dirty="0"/>
              <a:t>(30/30)</a:t>
            </a:r>
            <a:endParaRPr lang="zh-TW" altLang="en-US" sz="3200" dirty="0"/>
          </a:p>
        </p:txBody>
      </p:sp>
      <p:grpSp>
        <p:nvGrpSpPr>
          <p:cNvPr id="12" name="群組 11"/>
          <p:cNvGrpSpPr/>
          <p:nvPr/>
        </p:nvGrpSpPr>
        <p:grpSpPr>
          <a:xfrm>
            <a:off x="646935" y="1384810"/>
            <a:ext cx="10253696" cy="5215380"/>
            <a:chOff x="969152" y="1140970"/>
            <a:chExt cx="10253696" cy="5215380"/>
          </a:xfrm>
        </p:grpSpPr>
        <p:pic>
          <p:nvPicPr>
            <p:cNvPr id="6" name="圖片 5"/>
            <p:cNvPicPr>
              <a:picLocks noChangeAspect="1"/>
            </p:cNvPicPr>
            <p:nvPr/>
          </p:nvPicPr>
          <p:blipFill>
            <a:blip r:embed="rId2"/>
            <a:stretch>
              <a:fillRect/>
            </a:stretch>
          </p:blipFill>
          <p:spPr>
            <a:xfrm>
              <a:off x="969152" y="1140970"/>
              <a:ext cx="10253696" cy="5215380"/>
            </a:xfrm>
            <a:prstGeom prst="rect">
              <a:avLst/>
            </a:prstGeom>
            <a:ln>
              <a:solidFill>
                <a:schemeClr val="tx1"/>
              </a:solidFill>
            </a:ln>
          </p:spPr>
        </p:pic>
        <p:sp>
          <p:nvSpPr>
            <p:cNvPr id="7" name="圓角矩形 11">
              <a:extLst>
                <a:ext uri="{FF2B5EF4-FFF2-40B4-BE49-F238E27FC236}">
                  <a16:creationId xmlns:a16="http://schemas.microsoft.com/office/drawing/2014/main" id="{D3C8EDA4-4FB2-48DB-8889-43CBF97B5389}"/>
                </a:ext>
              </a:extLst>
            </p:cNvPr>
            <p:cNvSpPr/>
            <p:nvPr/>
          </p:nvSpPr>
          <p:spPr>
            <a:xfrm>
              <a:off x="2691369" y="2289758"/>
              <a:ext cx="1624153" cy="35355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橢圓形圖說文字 9">
              <a:extLst>
                <a:ext uri="{FF2B5EF4-FFF2-40B4-BE49-F238E27FC236}">
                  <a16:creationId xmlns:a16="http://schemas.microsoft.com/office/drawing/2014/main" id="{895E8A56-8674-4B58-A064-EAC3231BDE46}"/>
                </a:ext>
              </a:extLst>
            </p:cNvPr>
            <p:cNvSpPr/>
            <p:nvPr/>
          </p:nvSpPr>
          <p:spPr>
            <a:xfrm>
              <a:off x="4446474" y="2466533"/>
              <a:ext cx="3967552" cy="1021433"/>
            </a:xfrm>
            <a:prstGeom prst="wedgeEllipseCallout">
              <a:avLst>
                <a:gd name="adj1" fmla="val -47999"/>
                <a:gd name="adj2" fmla="val -4745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儲存規劃配對後的狀態為</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已規劃配對</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由學校編輯</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9" name="矩形 8">
              <a:extLst>
                <a:ext uri="{FF2B5EF4-FFF2-40B4-BE49-F238E27FC236}">
                  <a16:creationId xmlns:a16="http://schemas.microsoft.com/office/drawing/2014/main" id="{153FC740-2593-4622-8FC2-46FBA11D072D}"/>
                </a:ext>
              </a:extLst>
            </p:cNvPr>
            <p:cNvSpPr/>
            <p:nvPr/>
          </p:nvSpPr>
          <p:spPr>
            <a:xfrm>
              <a:off x="4986059" y="1371118"/>
              <a:ext cx="4481684" cy="99843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想查看所有配對內容，</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非第一次填寫申請表或新申請配對</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案件查詢</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查看</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10" name="向上箭號 5">
              <a:extLst>
                <a:ext uri="{FF2B5EF4-FFF2-40B4-BE49-F238E27FC236}">
                  <a16:creationId xmlns:a16="http://schemas.microsoft.com/office/drawing/2014/main" id="{AB6FF346-B724-402B-B874-21F68B8A7642}"/>
                </a:ext>
              </a:extLst>
            </p:cNvPr>
            <p:cNvSpPr/>
            <p:nvPr/>
          </p:nvSpPr>
          <p:spPr>
            <a:xfrm rot="4007386">
              <a:off x="9509442" y="1493487"/>
              <a:ext cx="576789" cy="470988"/>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圓角矩形 6">
              <a:extLst>
                <a:ext uri="{FF2B5EF4-FFF2-40B4-BE49-F238E27FC236}">
                  <a16:creationId xmlns:a16="http://schemas.microsoft.com/office/drawing/2014/main" id="{67A5893F-74E6-4BB2-901C-88FD0C92676F}"/>
                </a:ext>
              </a:extLst>
            </p:cNvPr>
            <p:cNvSpPr/>
            <p:nvPr/>
          </p:nvSpPr>
          <p:spPr>
            <a:xfrm>
              <a:off x="10136459" y="1228389"/>
              <a:ext cx="968987" cy="37887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137690466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Shape 318"/>
        <p:cNvGrpSpPr/>
        <p:nvPr/>
      </p:nvGrpSpPr>
      <p:grpSpPr>
        <a:xfrm>
          <a:off x="0" y="0"/>
          <a:ext cx="0" cy="0"/>
          <a:chOff x="0" y="0"/>
          <a:chExt cx="0" cy="0"/>
        </a:xfrm>
      </p:grpSpPr>
      <p:sp>
        <p:nvSpPr>
          <p:cNvPr id="319" name="Google Shape;319;p50"/>
          <p:cNvSpPr txBox="1">
            <a:spLocks noGrp="1"/>
          </p:cNvSpPr>
          <p:nvPr>
            <p:ph type="sldNum" idx="12"/>
          </p:nvPr>
        </p:nvSpPr>
        <p:spPr>
          <a:xfrm>
            <a:off x="7981950" y="5624513"/>
            <a:ext cx="2057400" cy="273844"/>
          </a:xfrm>
          <a:prstGeom prst="rect">
            <a:avLst/>
          </a:prstGeom>
          <a:noFill/>
          <a:ln>
            <a:noFill/>
          </a:ln>
        </p:spPr>
        <p:txBody>
          <a:bodyPr spcFirstLastPara="1" vert="horz" wrap="square" lIns="68569" tIns="34275" rIns="68569" bIns="34275"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altLang="zh-TW"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20" name="Google Shape;320;p50"/>
          <p:cNvSpPr txBox="1">
            <a:spLocks noGrp="1"/>
          </p:cNvSpPr>
          <p:nvPr>
            <p:ph type="title"/>
          </p:nvPr>
        </p:nvSpPr>
        <p:spPr>
          <a:xfrm>
            <a:off x="2147888" y="1844133"/>
            <a:ext cx="7886700" cy="1366708"/>
          </a:xfrm>
          <a:prstGeom prst="rect">
            <a:avLst/>
          </a:prstGeom>
          <a:noFill/>
          <a:ln>
            <a:noFill/>
          </a:ln>
        </p:spPr>
        <p:txBody>
          <a:bodyPr spcFirstLastPara="1" vert="horz" wrap="square" lIns="68569" tIns="34275" rIns="68569" bIns="34275" rtlCol="0" anchor="ctr" anchorCtr="0">
            <a:noAutofit/>
          </a:bodyPr>
          <a:lstStyle/>
          <a:p>
            <a:pPr algn="ctr">
              <a:lnSpc>
                <a:spcPct val="90000"/>
              </a:lnSpc>
              <a:spcBef>
                <a:spcPts val="0"/>
              </a:spcBef>
              <a:buClr>
                <a:schemeClr val="dk1"/>
              </a:buClr>
              <a:buSzPts val="7200"/>
            </a:pP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薪傳輔導</a:t>
            </a:r>
            <a:r>
              <a:rPr lang="en-US" altLang="zh-TW" sz="5400" b="1" dirty="0">
                <a:latin typeface="微軟正黑體" panose="020B0604030504040204" pitchFamily="34" charset="-120"/>
                <a:ea typeface="微軟正黑體" panose="020B0604030504040204" pitchFamily="34" charset="-120"/>
                <a:cs typeface="Microsoft JhengHei"/>
                <a:sym typeface="Microsoft JhengHei"/>
              </a:rPr>
              <a:t>—</a:t>
            </a: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學校端</a:t>
            </a:r>
            <a:endParaRPr dirty="0">
              <a:latin typeface="微軟正黑體" panose="020B0604030504040204" pitchFamily="34" charset="-120"/>
              <a:ea typeface="微軟正黑體" panose="020B0604030504040204" pitchFamily="34" charset="-120"/>
            </a:endParaRPr>
          </a:p>
        </p:txBody>
      </p:sp>
      <p:sp>
        <p:nvSpPr>
          <p:cNvPr id="321" name="Google Shape;321;p50"/>
          <p:cNvSpPr txBox="1"/>
          <p:nvPr/>
        </p:nvSpPr>
        <p:spPr>
          <a:xfrm>
            <a:off x="2147888" y="3297025"/>
            <a:ext cx="7886700" cy="1125140"/>
          </a:xfrm>
          <a:prstGeom prst="rect">
            <a:avLst/>
          </a:prstGeom>
          <a:noFill/>
          <a:ln>
            <a:noFill/>
          </a:ln>
        </p:spPr>
        <p:txBody>
          <a:bodyPr spcFirstLastPara="1" wrap="square" lIns="68569" tIns="34275" rIns="68569" bIns="34275" anchor="t" anchorCtr="0">
            <a:noAutofit/>
          </a:bodyPr>
          <a:lstStyle/>
          <a:p>
            <a:pPr marL="0" marR="0" lvl="0" indent="0" algn="ctr" defTabSz="914400" rtl="0" eaLnBrk="1" fontAlgn="auto" latinLnBrk="0" hangingPunct="1">
              <a:lnSpc>
                <a:spcPct val="90000"/>
              </a:lnSpc>
              <a:spcBef>
                <a:spcPts val="0"/>
              </a:spcBef>
              <a:spcAft>
                <a:spcPts val="0"/>
              </a:spcAft>
              <a:buClr>
                <a:srgbClr val="7F7F7F"/>
              </a:buClr>
              <a:buSzPts val="5400"/>
              <a:buFontTx/>
              <a:buNone/>
              <a:tabLst/>
              <a:defRPr/>
            </a:pPr>
            <a:r>
              <a:rPr kumimoji="0" lang="zh-TW" altLang="en-US"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規劃配對</a:t>
            </a:r>
            <a:r>
              <a:rPr kumimoji="0" lang="en-US" altLang="zh-TW"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-CSV</a:t>
            </a:r>
            <a:r>
              <a:rPr kumimoji="0" lang="zh-TW" altLang="en-US"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名單上傳</a:t>
            </a:r>
            <a:endParaRPr kumimoji="0"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endParaRPr>
          </a:p>
        </p:txBody>
      </p:sp>
      <p:sp>
        <p:nvSpPr>
          <p:cNvPr id="5" name="橢圓形圖說文字 9">
            <a:extLst>
              <a:ext uri="{FF2B5EF4-FFF2-40B4-BE49-F238E27FC236}">
                <a16:creationId xmlns:a16="http://schemas.microsoft.com/office/drawing/2014/main" id="{83EA68BD-1B5D-46C7-8598-5A449BD264B2}"/>
              </a:ext>
            </a:extLst>
          </p:cNvPr>
          <p:cNvSpPr/>
          <p:nvPr/>
        </p:nvSpPr>
        <p:spPr>
          <a:xfrm>
            <a:off x="914401" y="4680502"/>
            <a:ext cx="8951618" cy="1434540"/>
          </a:xfrm>
          <a:prstGeom prst="wedgeEllipseCallout">
            <a:avLst>
              <a:gd name="adj1" fmla="val -3341"/>
              <a:gd name="adj2" fmla="val -80524"/>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rgbClr val="0000FF"/>
                </a:solidFill>
                <a:latin typeface="微軟正黑體" panose="020B0604030504040204" pitchFamily="34" charset="-120"/>
                <a:ea typeface="微軟正黑體" panose="020B0604030504040204" pitchFamily="34" charset="-120"/>
              </a:rPr>
              <a:t>格式限制</a:t>
            </a:r>
            <a:r>
              <a:rPr lang="en-US" altLang="zh-TW" b="1" dirty="0">
                <a:solidFill>
                  <a:srgbClr val="0000FF"/>
                </a:solidFill>
                <a:latin typeface="微軟正黑體" panose="020B0604030504040204" pitchFamily="34" charset="-120"/>
                <a:ea typeface="微軟正黑體" panose="020B0604030504040204" pitchFamily="34" charset="-120"/>
              </a:rPr>
              <a:t>-</a:t>
            </a:r>
            <a:r>
              <a:rPr lang="zh-TW" altLang="en-US" b="1" dirty="0">
                <a:solidFill>
                  <a:srgbClr val="0000FF"/>
                </a:solidFill>
                <a:latin typeface="微軟正黑體" panose="020B0604030504040204" pitchFamily="34" charset="-120"/>
                <a:ea typeface="微軟正黑體" panose="020B0604030504040204" pitchFamily="34" charset="-120"/>
              </a:rPr>
              <a:t>請使用</a:t>
            </a:r>
            <a:r>
              <a:rPr lang="en-US" altLang="zh-TW" b="1" dirty="0">
                <a:solidFill>
                  <a:srgbClr val="0000FF"/>
                </a:solidFill>
                <a:latin typeface="微軟正黑體" panose="020B0604030504040204" pitchFamily="34" charset="-120"/>
                <a:ea typeface="微軟正黑體" panose="020B0604030504040204" pitchFamily="34" charset="-120"/>
              </a:rPr>
              <a:t>CSV</a:t>
            </a:r>
            <a:r>
              <a:rPr lang="zh-TW" altLang="en-US" b="1" dirty="0">
                <a:solidFill>
                  <a:srgbClr val="0000FF"/>
                </a:solidFill>
                <a:latin typeface="微軟正黑體" panose="020B0604030504040204" pitchFamily="34" charset="-120"/>
                <a:ea typeface="微軟正黑體" panose="020B0604030504040204" pitchFamily="34" charset="-120"/>
              </a:rPr>
              <a:t>格式，並按照系統範例進行檔案上傳。</a:t>
            </a:r>
            <a:endParaRPr lang="en-US" altLang="zh-TW" b="1" dirty="0">
              <a:solidFill>
                <a:srgbClr val="0000FF"/>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b="1" dirty="0">
                <a:solidFill>
                  <a:schemeClr val="tx1"/>
                </a:solidFill>
                <a:latin typeface="微軟正黑體" panose="020B0604030504040204" pitchFamily="34" charset="-120"/>
                <a:ea typeface="微軟正黑體" panose="020B0604030504040204" pitchFamily="34" charset="-120"/>
              </a:rPr>
              <a:t>(CSV </a:t>
            </a:r>
            <a:r>
              <a:rPr lang="zh-TW" altLang="en-US" b="1" dirty="0">
                <a:solidFill>
                  <a:schemeClr val="tx1"/>
                </a:solidFill>
                <a:latin typeface="微軟正黑體" panose="020B0604030504040204" pitchFamily="34" charset="-120"/>
                <a:ea typeface="微軟正黑體" panose="020B0604030504040204" pitchFamily="34" charset="-120"/>
              </a:rPr>
              <a:t>格式是一種簡潔的文字檔案，能讓系統快速讀取並處理資料</a:t>
            </a:r>
            <a:r>
              <a:rPr lang="en-US" altLang="zh-TW" b="1" dirty="0">
                <a:solidFill>
                  <a:schemeClr val="tx1"/>
                </a:solidFill>
                <a:latin typeface="微軟正黑體" panose="020B0604030504040204" pitchFamily="34" charset="-120"/>
                <a:ea typeface="微軟正黑體" panose="020B0604030504040204" pitchFamily="34" charset="-120"/>
              </a:rPr>
              <a:t>)</a:t>
            </a:r>
            <a:endPar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2046599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68</a:t>
            </a:fld>
            <a:endParaRPr lang="zh-TW" altLang="en-US"/>
          </a:p>
        </p:txBody>
      </p:sp>
      <p:sp>
        <p:nvSpPr>
          <p:cNvPr id="6"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(1/26)</a:t>
            </a:r>
            <a:endParaRPr lang="zh-TW" altLang="en-US" sz="3200" dirty="0"/>
          </a:p>
        </p:txBody>
      </p:sp>
      <p:grpSp>
        <p:nvGrpSpPr>
          <p:cNvPr id="12" name="群組 11"/>
          <p:cNvGrpSpPr/>
          <p:nvPr/>
        </p:nvGrpSpPr>
        <p:grpSpPr>
          <a:xfrm>
            <a:off x="1026365" y="1491830"/>
            <a:ext cx="10139269" cy="4904276"/>
            <a:chOff x="1026365" y="1491830"/>
            <a:chExt cx="10139269" cy="4904276"/>
          </a:xfrm>
        </p:grpSpPr>
        <p:pic>
          <p:nvPicPr>
            <p:cNvPr id="13" name="圖片 12"/>
            <p:cNvPicPr>
              <a:picLocks noChangeAspect="1"/>
            </p:cNvPicPr>
            <p:nvPr/>
          </p:nvPicPr>
          <p:blipFill>
            <a:blip r:embed="rId2"/>
            <a:stretch>
              <a:fillRect/>
            </a:stretch>
          </p:blipFill>
          <p:spPr>
            <a:xfrm>
              <a:off x="1026365" y="1491830"/>
              <a:ext cx="10139269" cy="4904276"/>
            </a:xfrm>
            <a:prstGeom prst="rect">
              <a:avLst/>
            </a:prstGeom>
            <a:ln>
              <a:solidFill>
                <a:schemeClr val="tx1"/>
              </a:solidFill>
            </a:ln>
          </p:spPr>
        </p:pic>
        <p:sp>
          <p:nvSpPr>
            <p:cNvPr id="14" name="圓角矩形 13"/>
            <p:cNvSpPr/>
            <p:nvPr/>
          </p:nvSpPr>
          <p:spPr>
            <a:xfrm>
              <a:off x="2653990" y="2352906"/>
              <a:ext cx="3098038" cy="15373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6" name="圖片 15">
              <a:extLst>
                <a:ext uri="{FF2B5EF4-FFF2-40B4-BE49-F238E27FC236}">
                  <a16:creationId xmlns:a16="http://schemas.microsoft.com/office/drawing/2014/main" id="{AB006231-86A1-4475-9092-704765682F6A}"/>
                </a:ext>
              </a:extLst>
            </p:cNvPr>
            <p:cNvPicPr>
              <a:picLocks noChangeAspect="1"/>
            </p:cNvPicPr>
            <p:nvPr/>
          </p:nvPicPr>
          <p:blipFill>
            <a:blip r:embed="rId3"/>
            <a:stretch>
              <a:fillRect/>
            </a:stretch>
          </p:blipFill>
          <p:spPr>
            <a:xfrm>
              <a:off x="4646505" y="4041174"/>
              <a:ext cx="395443" cy="487742"/>
            </a:xfrm>
            <a:prstGeom prst="rect">
              <a:avLst/>
            </a:prstGeom>
          </p:spPr>
        </p:pic>
        <p:sp>
          <p:nvSpPr>
            <p:cNvPr id="17" name="Google Shape;659;p95">
              <a:extLst>
                <a:ext uri="{FF2B5EF4-FFF2-40B4-BE49-F238E27FC236}">
                  <a16:creationId xmlns:a16="http://schemas.microsoft.com/office/drawing/2014/main" id="{7E4706B0-B811-407D-8C39-2077D19A9C2F}"/>
                </a:ext>
              </a:extLst>
            </p:cNvPr>
            <p:cNvSpPr txBox="1"/>
            <p:nvPr/>
          </p:nvSpPr>
          <p:spPr>
            <a:xfrm>
              <a:off x="3988849" y="4607277"/>
              <a:ext cx="1763179" cy="37184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申請</a:t>
              </a:r>
            </a:p>
          </p:txBody>
        </p:sp>
      </p:grpSp>
    </p:spTree>
    <p:extLst>
      <p:ext uri="{BB962C8B-B14F-4D97-AF65-F5344CB8AC3E}">
        <p14:creationId xmlns:p14="http://schemas.microsoft.com/office/powerpoint/2010/main" val="31895683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69</a:t>
            </a:fld>
            <a:endParaRPr lang="zh-TW" altLang="en-US"/>
          </a:p>
        </p:txBody>
      </p:sp>
      <p:grpSp>
        <p:nvGrpSpPr>
          <p:cNvPr id="2" name="群組 1"/>
          <p:cNvGrpSpPr/>
          <p:nvPr/>
        </p:nvGrpSpPr>
        <p:grpSpPr>
          <a:xfrm>
            <a:off x="225456" y="2150364"/>
            <a:ext cx="11741088" cy="2660027"/>
            <a:chOff x="225456" y="2150364"/>
            <a:chExt cx="11741088" cy="2660027"/>
          </a:xfrm>
        </p:grpSpPr>
        <p:pic>
          <p:nvPicPr>
            <p:cNvPr id="11" name="圖片 10"/>
            <p:cNvPicPr>
              <a:picLocks noChangeAspect="1"/>
            </p:cNvPicPr>
            <p:nvPr/>
          </p:nvPicPr>
          <p:blipFill>
            <a:blip r:embed="rId2"/>
            <a:stretch>
              <a:fillRect/>
            </a:stretch>
          </p:blipFill>
          <p:spPr>
            <a:xfrm>
              <a:off x="225456" y="2150364"/>
              <a:ext cx="11741088" cy="2660027"/>
            </a:xfrm>
            <a:prstGeom prst="rect">
              <a:avLst/>
            </a:prstGeom>
            <a:ln>
              <a:solidFill>
                <a:schemeClr val="tx1"/>
              </a:solidFill>
            </a:ln>
          </p:spPr>
        </p:pic>
        <p:sp>
          <p:nvSpPr>
            <p:cNvPr id="7" name="矩形 6"/>
            <p:cNvSpPr/>
            <p:nvPr/>
          </p:nvSpPr>
          <p:spPr>
            <a:xfrm>
              <a:off x="7717837" y="3248043"/>
              <a:ext cx="216333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申請</a:t>
              </a:r>
            </a:p>
          </p:txBody>
        </p:sp>
        <p:sp>
          <p:nvSpPr>
            <p:cNvPr id="8" name="向下箭號 7"/>
            <p:cNvSpPr/>
            <p:nvPr/>
          </p:nvSpPr>
          <p:spPr>
            <a:xfrm rot="5400000">
              <a:off x="7038308" y="3394086"/>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5149516" y="3506178"/>
              <a:ext cx="1733370" cy="32467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0"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(2/26)</a:t>
            </a:r>
            <a:endParaRPr lang="zh-TW" altLang="en-US" sz="3200" dirty="0"/>
          </a:p>
        </p:txBody>
      </p:sp>
    </p:spTree>
    <p:extLst>
      <p:ext uri="{BB962C8B-B14F-4D97-AF65-F5344CB8AC3E}">
        <p14:creationId xmlns:p14="http://schemas.microsoft.com/office/powerpoint/2010/main" val="9669137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70</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(3/26)</a:t>
            </a:r>
            <a:endParaRPr lang="zh-TW" altLang="en-US" sz="3200" dirty="0"/>
          </a:p>
        </p:txBody>
      </p:sp>
      <p:pic>
        <p:nvPicPr>
          <p:cNvPr id="6" name="圖片 5"/>
          <p:cNvPicPr>
            <a:picLocks noChangeAspect="1"/>
          </p:cNvPicPr>
          <p:nvPr/>
        </p:nvPicPr>
        <p:blipFill>
          <a:blip r:embed="rId2"/>
          <a:stretch>
            <a:fillRect/>
          </a:stretch>
        </p:blipFill>
        <p:spPr>
          <a:xfrm>
            <a:off x="1282400" y="1317633"/>
            <a:ext cx="9244352" cy="5265883"/>
          </a:xfrm>
          <a:prstGeom prst="rect">
            <a:avLst/>
          </a:prstGeom>
          <a:ln>
            <a:solidFill>
              <a:schemeClr val="tx1"/>
            </a:solidFill>
          </a:ln>
        </p:spPr>
      </p:pic>
      <p:sp>
        <p:nvSpPr>
          <p:cNvPr id="7" name="矩形 6"/>
          <p:cNvSpPr/>
          <p:nvPr/>
        </p:nvSpPr>
        <p:spPr>
          <a:xfrm>
            <a:off x="8082775" y="3200212"/>
            <a:ext cx="216333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en-US" altLang="zh-TW" sz="2300" b="1" dirty="0">
                <a:solidFill>
                  <a:srgbClr val="FF0000"/>
                </a:solidFill>
                <a:latin typeface="微軟正黑體" panose="020B0604030504040204" pitchFamily="34" charset="-120"/>
                <a:ea typeface="微軟正黑體" panose="020B0604030504040204" pitchFamily="34" charset="-120"/>
              </a:rPr>
              <a:t>CSV</a:t>
            </a:r>
            <a:r>
              <a:rPr lang="zh-TW" altLang="en-US" sz="2300" b="1" dirty="0">
                <a:solidFill>
                  <a:srgbClr val="FF0000"/>
                </a:solidFill>
                <a:latin typeface="微軟正黑體" panose="020B0604030504040204" pitchFamily="34" charset="-120"/>
                <a:ea typeface="微軟正黑體" panose="020B0604030504040204" pitchFamily="34" charset="-120"/>
              </a:rPr>
              <a:t>上傳</a:t>
            </a:r>
          </a:p>
        </p:txBody>
      </p:sp>
      <p:sp>
        <p:nvSpPr>
          <p:cNvPr id="8" name="向下箭號 7"/>
          <p:cNvSpPr/>
          <p:nvPr/>
        </p:nvSpPr>
        <p:spPr>
          <a:xfrm rot="10800000">
            <a:off x="8902390" y="2553627"/>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8742556" y="2009491"/>
            <a:ext cx="843776" cy="40644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503514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71</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(3/26)</a:t>
            </a:r>
            <a:endParaRPr lang="zh-TW" altLang="en-US" sz="3200" dirty="0"/>
          </a:p>
        </p:txBody>
      </p:sp>
      <p:pic>
        <p:nvPicPr>
          <p:cNvPr id="6" name="圖片 5"/>
          <p:cNvPicPr>
            <a:picLocks noChangeAspect="1"/>
          </p:cNvPicPr>
          <p:nvPr/>
        </p:nvPicPr>
        <p:blipFill>
          <a:blip r:embed="rId2"/>
          <a:stretch>
            <a:fillRect/>
          </a:stretch>
        </p:blipFill>
        <p:spPr>
          <a:xfrm>
            <a:off x="1613862" y="1447523"/>
            <a:ext cx="8964276" cy="3962953"/>
          </a:xfrm>
          <a:prstGeom prst="rect">
            <a:avLst/>
          </a:prstGeom>
          <a:ln>
            <a:solidFill>
              <a:schemeClr val="tx1"/>
            </a:solidFill>
          </a:ln>
        </p:spPr>
      </p:pic>
      <p:sp>
        <p:nvSpPr>
          <p:cNvPr id="7" name="矩形 6"/>
          <p:cNvSpPr/>
          <p:nvPr/>
        </p:nvSpPr>
        <p:spPr>
          <a:xfrm>
            <a:off x="3463105" y="1821839"/>
            <a:ext cx="216333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下載範例</a:t>
            </a:r>
          </a:p>
        </p:txBody>
      </p:sp>
      <p:sp>
        <p:nvSpPr>
          <p:cNvPr id="8" name="向下箭號 7"/>
          <p:cNvSpPr/>
          <p:nvPr/>
        </p:nvSpPr>
        <p:spPr>
          <a:xfrm rot="5400000">
            <a:off x="2813221" y="2000837"/>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1613862" y="2054096"/>
            <a:ext cx="1073582" cy="40644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61072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72</a:t>
            </a:fld>
            <a:endParaRPr lang="zh-TW" altLang="en-US"/>
          </a:p>
        </p:txBody>
      </p:sp>
      <p:pic>
        <p:nvPicPr>
          <p:cNvPr id="5" name="圖片 4"/>
          <p:cNvPicPr>
            <a:picLocks noChangeAspect="1"/>
          </p:cNvPicPr>
          <p:nvPr/>
        </p:nvPicPr>
        <p:blipFill>
          <a:blip r:embed="rId2"/>
          <a:stretch>
            <a:fillRect/>
          </a:stretch>
        </p:blipFill>
        <p:spPr>
          <a:xfrm>
            <a:off x="2555503" y="1176794"/>
            <a:ext cx="6923033" cy="5003133"/>
          </a:xfrm>
          <a:prstGeom prst="rect">
            <a:avLst/>
          </a:prstGeom>
          <a:ln>
            <a:solidFill>
              <a:schemeClr val="tx1"/>
            </a:solidFill>
          </a:ln>
        </p:spPr>
      </p:pic>
      <p:sp>
        <p:nvSpPr>
          <p:cNvPr id="6"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(4/26)</a:t>
            </a:r>
            <a:endParaRPr lang="zh-TW" altLang="en-US" sz="3200" dirty="0"/>
          </a:p>
        </p:txBody>
      </p:sp>
      <p:sp>
        <p:nvSpPr>
          <p:cNvPr id="7" name="矩形 6"/>
          <p:cNvSpPr/>
          <p:nvPr/>
        </p:nvSpPr>
        <p:spPr>
          <a:xfrm>
            <a:off x="9328647" y="5397187"/>
            <a:ext cx="216333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存檔</a:t>
            </a:r>
          </a:p>
        </p:txBody>
      </p:sp>
      <p:sp>
        <p:nvSpPr>
          <p:cNvPr id="8" name="向下箭號 7"/>
          <p:cNvSpPr/>
          <p:nvPr/>
        </p:nvSpPr>
        <p:spPr>
          <a:xfrm rot="5400000">
            <a:off x="8678763" y="5576185"/>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7861610" y="5832088"/>
            <a:ext cx="691376" cy="20379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4317355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73</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(5/26)</a:t>
            </a:r>
            <a:endParaRPr lang="zh-TW" altLang="en-US" sz="3200" dirty="0"/>
          </a:p>
        </p:txBody>
      </p:sp>
      <p:pic>
        <p:nvPicPr>
          <p:cNvPr id="6" name="圖片 5"/>
          <p:cNvPicPr>
            <a:picLocks noChangeAspect="1"/>
          </p:cNvPicPr>
          <p:nvPr/>
        </p:nvPicPr>
        <p:blipFill>
          <a:blip r:embed="rId2"/>
          <a:stretch>
            <a:fillRect/>
          </a:stretch>
        </p:blipFill>
        <p:spPr>
          <a:xfrm>
            <a:off x="1613862" y="1447523"/>
            <a:ext cx="8964276" cy="3962953"/>
          </a:xfrm>
          <a:prstGeom prst="rect">
            <a:avLst/>
          </a:prstGeom>
          <a:ln>
            <a:solidFill>
              <a:schemeClr val="tx1"/>
            </a:solidFill>
          </a:ln>
        </p:spPr>
      </p:pic>
      <p:sp>
        <p:nvSpPr>
          <p:cNvPr id="7" name="矩形 6"/>
          <p:cNvSpPr/>
          <p:nvPr/>
        </p:nvSpPr>
        <p:spPr>
          <a:xfrm>
            <a:off x="4187933" y="2234434"/>
            <a:ext cx="3116115"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下載欄位內容說明</a:t>
            </a:r>
          </a:p>
        </p:txBody>
      </p:sp>
      <p:sp>
        <p:nvSpPr>
          <p:cNvPr id="8" name="向下箭號 7"/>
          <p:cNvSpPr/>
          <p:nvPr/>
        </p:nvSpPr>
        <p:spPr>
          <a:xfrm rot="5400000">
            <a:off x="3538050" y="2413432"/>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1613862" y="2466691"/>
            <a:ext cx="1798411" cy="40644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8245294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74</a:t>
            </a:fld>
            <a:endParaRPr lang="zh-TW" altLang="en-US"/>
          </a:p>
        </p:txBody>
      </p:sp>
      <p:pic>
        <p:nvPicPr>
          <p:cNvPr id="5" name="圖片 4"/>
          <p:cNvPicPr>
            <a:picLocks noChangeAspect="1"/>
          </p:cNvPicPr>
          <p:nvPr/>
        </p:nvPicPr>
        <p:blipFill>
          <a:blip r:embed="rId2"/>
          <a:stretch>
            <a:fillRect/>
          </a:stretch>
        </p:blipFill>
        <p:spPr>
          <a:xfrm>
            <a:off x="2585818" y="1744746"/>
            <a:ext cx="6582343" cy="4794166"/>
          </a:xfrm>
          <a:prstGeom prst="rect">
            <a:avLst/>
          </a:prstGeom>
          <a:ln>
            <a:solidFill>
              <a:schemeClr val="tx1"/>
            </a:solidFill>
          </a:ln>
        </p:spPr>
      </p:pic>
      <p:sp>
        <p:nvSpPr>
          <p:cNvPr id="6"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(6/26)</a:t>
            </a:r>
            <a:endParaRPr lang="zh-TW" altLang="en-US" sz="3200" dirty="0"/>
          </a:p>
        </p:txBody>
      </p:sp>
      <p:sp>
        <p:nvSpPr>
          <p:cNvPr id="7" name="矩形 6"/>
          <p:cNvSpPr/>
          <p:nvPr/>
        </p:nvSpPr>
        <p:spPr>
          <a:xfrm>
            <a:off x="6846848" y="4616198"/>
            <a:ext cx="216333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存檔</a:t>
            </a:r>
          </a:p>
        </p:txBody>
      </p:sp>
      <p:sp>
        <p:nvSpPr>
          <p:cNvPr id="8" name="向下箭號 7"/>
          <p:cNvSpPr/>
          <p:nvPr/>
        </p:nvSpPr>
        <p:spPr>
          <a:xfrm>
            <a:off x="7666463" y="5628122"/>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7582829" y="6194143"/>
            <a:ext cx="691376" cy="20379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219637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0" name="圖片 9"/>
          <p:cNvPicPr>
            <a:picLocks noChangeAspect="1"/>
          </p:cNvPicPr>
          <p:nvPr/>
        </p:nvPicPr>
        <p:blipFill>
          <a:blip r:embed="rId2"/>
          <a:stretch>
            <a:fillRect/>
          </a:stretch>
        </p:blipFill>
        <p:spPr>
          <a:xfrm>
            <a:off x="1634561" y="1462384"/>
            <a:ext cx="8922878" cy="4893966"/>
          </a:xfrm>
          <a:prstGeom prst="rect">
            <a:avLst/>
          </a:prstGeom>
          <a:ln>
            <a:solidFill>
              <a:schemeClr val="tx1"/>
            </a:solidFill>
          </a:ln>
        </p:spPr>
      </p:pic>
      <p:sp>
        <p:nvSpPr>
          <p:cNvPr id="4" name="投影片編號版面配置區 3"/>
          <p:cNvSpPr>
            <a:spLocks noGrp="1"/>
          </p:cNvSpPr>
          <p:nvPr>
            <p:ph type="sldNum" sz="quarter" idx="12"/>
          </p:nvPr>
        </p:nvSpPr>
        <p:spPr/>
        <p:txBody>
          <a:bodyPr/>
          <a:lstStyle/>
          <a:p>
            <a:fld id="{C98B0329-BC65-4823-89B4-AE17299752F4}" type="slidenum">
              <a:rPr lang="zh-TW" altLang="en-US" smtClean="0"/>
              <a:t>75</a:t>
            </a:fld>
            <a:endParaRPr lang="zh-TW" altLang="en-US"/>
          </a:p>
        </p:txBody>
      </p:sp>
      <p:sp>
        <p:nvSpPr>
          <p:cNvPr id="6"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(7/26)</a:t>
            </a:r>
            <a:endParaRPr lang="zh-TW" altLang="en-US" sz="3200" dirty="0"/>
          </a:p>
        </p:txBody>
      </p:sp>
      <p:sp>
        <p:nvSpPr>
          <p:cNvPr id="7" name="矩形 6"/>
          <p:cNvSpPr/>
          <p:nvPr/>
        </p:nvSpPr>
        <p:spPr>
          <a:xfrm>
            <a:off x="7786339" y="4247150"/>
            <a:ext cx="216333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下載完成的檔案</a:t>
            </a:r>
          </a:p>
        </p:txBody>
      </p:sp>
      <p:sp>
        <p:nvSpPr>
          <p:cNvPr id="8" name="向下箭號 7"/>
          <p:cNvSpPr/>
          <p:nvPr/>
        </p:nvSpPr>
        <p:spPr>
          <a:xfrm rot="10800000">
            <a:off x="8610600" y="3648447"/>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7588405" y="1986420"/>
            <a:ext cx="2559205" cy="160643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0804097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76</a:t>
            </a:fld>
            <a:endParaRPr lang="zh-TW" altLang="en-US"/>
          </a:p>
        </p:txBody>
      </p:sp>
      <p:pic>
        <p:nvPicPr>
          <p:cNvPr id="5" name="圖片 4"/>
          <p:cNvPicPr>
            <a:picLocks noChangeAspect="1"/>
          </p:cNvPicPr>
          <p:nvPr/>
        </p:nvPicPr>
        <p:blipFill>
          <a:blip r:embed="rId2"/>
          <a:stretch>
            <a:fillRect/>
          </a:stretch>
        </p:blipFill>
        <p:spPr>
          <a:xfrm>
            <a:off x="1284248" y="1599274"/>
            <a:ext cx="9298259" cy="4757076"/>
          </a:xfrm>
          <a:prstGeom prst="rect">
            <a:avLst/>
          </a:prstGeom>
          <a:ln>
            <a:solidFill>
              <a:schemeClr val="tx1"/>
            </a:solidFill>
          </a:ln>
        </p:spPr>
      </p:pic>
      <p:sp>
        <p:nvSpPr>
          <p:cNvPr id="6"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(8/26)</a:t>
            </a:r>
            <a:endParaRPr lang="zh-TW" altLang="en-US" sz="3200" dirty="0"/>
          </a:p>
        </p:txBody>
      </p:sp>
      <p:sp>
        <p:nvSpPr>
          <p:cNvPr id="7" name="矩形 6"/>
          <p:cNvSpPr/>
          <p:nvPr/>
        </p:nvSpPr>
        <p:spPr>
          <a:xfrm>
            <a:off x="6805031" y="4992114"/>
            <a:ext cx="3632509"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可參考</a:t>
            </a:r>
            <a:r>
              <a:rPr lang="zh-TW" altLang="en-US" sz="2300" b="1" dirty="0">
                <a:solidFill>
                  <a:srgbClr val="FF0000"/>
                </a:solidFill>
                <a:latin typeface="微軟正黑體" panose="020B0604030504040204" pitchFamily="34" charset="-120"/>
                <a:ea typeface="微軟正黑體" panose="020B0604030504040204" pitchFamily="34" charset="-120"/>
              </a:rPr>
              <a:t>下載欄位說明</a:t>
            </a:r>
            <a:endParaRPr lang="en-US" altLang="zh-TW" sz="2300" b="1" dirty="0">
              <a:solidFill>
                <a:srgbClr val="FF0000"/>
              </a:solidFill>
              <a:latin typeface="微軟正黑體" panose="020B0604030504040204" pitchFamily="34" charset="-120"/>
              <a:ea typeface="微軟正黑體" panose="020B0604030504040204" pitchFamily="34" charset="-120"/>
            </a:endParaRPr>
          </a:p>
          <a:p>
            <a:pPr algn="ctr"/>
            <a:r>
              <a:rPr lang="zh-TW" altLang="en-US" sz="2300" b="1" dirty="0">
                <a:solidFill>
                  <a:schemeClr val="tx1"/>
                </a:solidFill>
                <a:latin typeface="微軟正黑體" panose="020B0604030504040204" pitchFamily="34" charset="-120"/>
                <a:ea typeface="微軟正黑體" panose="020B0604030504040204" pitchFamily="34" charset="-120"/>
              </a:rPr>
              <a:t>的文字範例</a:t>
            </a:r>
          </a:p>
        </p:txBody>
      </p:sp>
      <p:sp>
        <p:nvSpPr>
          <p:cNvPr id="2" name="文字方塊 1"/>
          <p:cNvSpPr txBox="1"/>
          <p:nvPr/>
        </p:nvSpPr>
        <p:spPr>
          <a:xfrm>
            <a:off x="8948854" y="2787403"/>
            <a:ext cx="4038600" cy="369332"/>
          </a:xfrm>
          <a:prstGeom prst="rect">
            <a:avLst/>
          </a:prstGeom>
          <a:noFill/>
        </p:spPr>
        <p:txBody>
          <a:bodyPr wrap="square" rtlCol="0">
            <a:spAutoFit/>
          </a:bodyPr>
          <a:lstStyle/>
          <a:p>
            <a:r>
              <a:rPr lang="zh-TW" altLang="en-US" b="1" dirty="0">
                <a:solidFill>
                  <a:srgbClr val="FF0000"/>
                </a:solidFill>
                <a:latin typeface="微軟正黑體" panose="020B0604030504040204" pitchFamily="34" charset="-120"/>
                <a:ea typeface="微軟正黑體" panose="020B0604030504040204" pitchFamily="34" charset="-120"/>
              </a:rPr>
              <a:t>此為範例檔案</a:t>
            </a:r>
          </a:p>
        </p:txBody>
      </p:sp>
    </p:spTree>
    <p:extLst>
      <p:ext uri="{BB962C8B-B14F-4D97-AF65-F5344CB8AC3E}">
        <p14:creationId xmlns:p14="http://schemas.microsoft.com/office/powerpoint/2010/main" val="11736010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77</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(9/26)</a:t>
            </a:r>
            <a:endParaRPr lang="zh-TW" altLang="en-US" sz="3200" dirty="0"/>
          </a:p>
        </p:txBody>
      </p:sp>
      <p:pic>
        <p:nvPicPr>
          <p:cNvPr id="6" name="圖片 5"/>
          <p:cNvPicPr>
            <a:picLocks noChangeAspect="1"/>
          </p:cNvPicPr>
          <p:nvPr/>
        </p:nvPicPr>
        <p:blipFill>
          <a:blip r:embed="rId2"/>
          <a:stretch>
            <a:fillRect/>
          </a:stretch>
        </p:blipFill>
        <p:spPr>
          <a:xfrm>
            <a:off x="838199" y="1304802"/>
            <a:ext cx="10756691" cy="4861822"/>
          </a:xfrm>
          <a:prstGeom prst="rect">
            <a:avLst/>
          </a:prstGeom>
          <a:ln>
            <a:solidFill>
              <a:schemeClr val="tx1"/>
            </a:solidFill>
          </a:ln>
        </p:spPr>
      </p:pic>
      <p:sp>
        <p:nvSpPr>
          <p:cNvPr id="8" name="矩形 7"/>
          <p:cNvSpPr/>
          <p:nvPr/>
        </p:nvSpPr>
        <p:spPr>
          <a:xfrm>
            <a:off x="4898173" y="4291435"/>
            <a:ext cx="3632509" cy="1313368"/>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依照範例填入薪傳教師以及初任教師資訊</a:t>
            </a:r>
            <a:endParaRPr lang="en-US" altLang="zh-TW" sz="2300" b="1" dirty="0">
              <a:solidFill>
                <a:schemeClr val="tx1"/>
              </a:solidFill>
              <a:latin typeface="微軟正黑體" panose="020B0604030504040204" pitchFamily="34" charset="-120"/>
              <a:ea typeface="微軟正黑體" panose="020B0604030504040204" pitchFamily="34" charset="-120"/>
            </a:endParaRPr>
          </a:p>
          <a:p>
            <a:pPr algn="ctr"/>
            <a:r>
              <a:rPr lang="en-US" altLang="zh-TW" sz="2300" b="1" dirty="0">
                <a:solidFill>
                  <a:srgbClr val="FF0000"/>
                </a:solidFill>
                <a:latin typeface="微軟正黑體" panose="020B0604030504040204" pitchFamily="34" charset="-120"/>
                <a:ea typeface="微軟正黑體" panose="020B0604030504040204" pitchFamily="34" charset="-120"/>
              </a:rPr>
              <a:t>※</a:t>
            </a:r>
            <a:r>
              <a:rPr lang="zh-TW" altLang="en-US" sz="2300" b="1" dirty="0">
                <a:solidFill>
                  <a:srgbClr val="FF0000"/>
                </a:solidFill>
                <a:latin typeface="微軟正黑體" panose="020B0604030504040204" pitchFamily="34" charset="-120"/>
                <a:ea typeface="微軟正黑體" panose="020B0604030504040204" pitchFamily="34" charset="-120"/>
              </a:rPr>
              <a:t>第</a:t>
            </a:r>
            <a:r>
              <a:rPr lang="en-US" altLang="zh-TW" sz="2300" b="1" dirty="0">
                <a:solidFill>
                  <a:srgbClr val="FF0000"/>
                </a:solidFill>
                <a:latin typeface="微軟正黑體" panose="020B0604030504040204" pitchFamily="34" charset="-120"/>
                <a:ea typeface="微軟正黑體" panose="020B0604030504040204" pitchFamily="34" charset="-120"/>
              </a:rPr>
              <a:t>2</a:t>
            </a:r>
            <a:r>
              <a:rPr lang="zh-TW" altLang="en-US" sz="2300" b="1" dirty="0">
                <a:solidFill>
                  <a:srgbClr val="FF0000"/>
                </a:solidFill>
                <a:latin typeface="微軟正黑體" panose="020B0604030504040204" pitchFamily="34" charset="-120"/>
                <a:ea typeface="微軟正黑體" panose="020B0604030504040204" pitchFamily="34" charset="-120"/>
              </a:rPr>
              <a:t>列範例請勿刪除</a:t>
            </a:r>
          </a:p>
        </p:txBody>
      </p:sp>
    </p:spTree>
    <p:extLst>
      <p:ext uri="{BB962C8B-B14F-4D97-AF65-F5344CB8AC3E}">
        <p14:creationId xmlns:p14="http://schemas.microsoft.com/office/powerpoint/2010/main" val="12493362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78</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(10/26)</a:t>
            </a:r>
            <a:endParaRPr lang="zh-TW" altLang="en-US" sz="3200" dirty="0"/>
          </a:p>
        </p:txBody>
      </p:sp>
      <p:pic>
        <p:nvPicPr>
          <p:cNvPr id="6" name="圖片 5"/>
          <p:cNvPicPr>
            <a:picLocks noChangeAspect="1"/>
          </p:cNvPicPr>
          <p:nvPr/>
        </p:nvPicPr>
        <p:blipFill>
          <a:blip r:embed="rId2"/>
          <a:stretch>
            <a:fillRect/>
          </a:stretch>
        </p:blipFill>
        <p:spPr>
          <a:xfrm>
            <a:off x="1642441" y="1576129"/>
            <a:ext cx="8907118" cy="3705742"/>
          </a:xfrm>
          <a:prstGeom prst="rect">
            <a:avLst/>
          </a:prstGeom>
          <a:ln>
            <a:solidFill>
              <a:schemeClr val="tx1"/>
            </a:solidFill>
          </a:ln>
        </p:spPr>
      </p:pic>
      <p:sp>
        <p:nvSpPr>
          <p:cNvPr id="7" name="矩形 6"/>
          <p:cNvSpPr/>
          <p:nvPr/>
        </p:nvSpPr>
        <p:spPr>
          <a:xfrm>
            <a:off x="1515636" y="3519167"/>
            <a:ext cx="4580364"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若薪傳老師已登入過平臺，</a:t>
            </a:r>
            <a:endParaRPr lang="en-US" altLang="zh-TW" sz="2300" b="1" dirty="0">
              <a:solidFill>
                <a:schemeClr val="tx1"/>
              </a:solidFill>
              <a:latin typeface="微軟正黑體" panose="020B0604030504040204" pitchFamily="34" charset="-120"/>
              <a:ea typeface="微軟正黑體" panose="020B0604030504040204" pitchFamily="34" charset="-120"/>
            </a:endParaRPr>
          </a:p>
          <a:p>
            <a:pPr algn="ctr"/>
            <a:r>
              <a:rPr lang="zh-TW" altLang="en-US" sz="2300" b="1" dirty="0">
                <a:solidFill>
                  <a:schemeClr val="tx1"/>
                </a:solidFill>
                <a:latin typeface="微軟正黑體" panose="020B0604030504040204" pitchFamily="34" charset="-120"/>
                <a:ea typeface="微軟正黑體" panose="020B0604030504040204" pitchFamily="34" charset="-120"/>
              </a:rPr>
              <a:t>可直接輸入</a:t>
            </a:r>
            <a:r>
              <a:rPr lang="zh-TW" altLang="en-US" sz="2300" b="1" dirty="0">
                <a:solidFill>
                  <a:srgbClr val="FF0000"/>
                </a:solidFill>
                <a:latin typeface="微軟正黑體" panose="020B0604030504040204" pitchFamily="34" charset="-120"/>
                <a:ea typeface="微軟正黑體" panose="020B0604030504040204" pitchFamily="34" charset="-120"/>
              </a:rPr>
              <a:t>薪傳教師的</a:t>
            </a:r>
            <a:r>
              <a:rPr lang="en-US" altLang="zh-TW" sz="2300" b="1" dirty="0">
                <a:solidFill>
                  <a:srgbClr val="FF0000"/>
                </a:solidFill>
                <a:latin typeface="微軟正黑體" panose="020B0604030504040204" pitchFamily="34" charset="-120"/>
                <a:ea typeface="微軟正黑體" panose="020B0604030504040204" pitchFamily="34" charset="-120"/>
              </a:rPr>
              <a:t>ID</a:t>
            </a:r>
            <a:endParaRPr lang="zh-TW" altLang="en-US" sz="23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rot="10800000">
            <a:off x="3654812" y="2913734"/>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1923586" y="2497873"/>
            <a:ext cx="3986560" cy="32338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858114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79</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(11/26)</a:t>
            </a:r>
            <a:endParaRPr lang="zh-TW" altLang="en-US" sz="3200" dirty="0"/>
          </a:p>
        </p:txBody>
      </p:sp>
      <p:pic>
        <p:nvPicPr>
          <p:cNvPr id="6" name="圖片 5"/>
          <p:cNvPicPr>
            <a:picLocks noChangeAspect="1"/>
          </p:cNvPicPr>
          <p:nvPr/>
        </p:nvPicPr>
        <p:blipFill>
          <a:blip r:embed="rId2"/>
          <a:stretch>
            <a:fillRect/>
          </a:stretch>
        </p:blipFill>
        <p:spPr>
          <a:xfrm>
            <a:off x="1651967" y="1971471"/>
            <a:ext cx="8888065" cy="2915057"/>
          </a:xfrm>
          <a:prstGeom prst="rect">
            <a:avLst/>
          </a:prstGeom>
          <a:ln>
            <a:solidFill>
              <a:schemeClr val="tx1"/>
            </a:solidFill>
          </a:ln>
        </p:spPr>
      </p:pic>
      <p:sp>
        <p:nvSpPr>
          <p:cNvPr id="7" name="矩形 6"/>
          <p:cNvSpPr/>
          <p:nvPr/>
        </p:nvSpPr>
        <p:spPr>
          <a:xfrm>
            <a:off x="2879802" y="4264436"/>
            <a:ext cx="4580364"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若薪傳教師尚未登入平臺，</a:t>
            </a:r>
            <a:endParaRPr lang="en-US" altLang="zh-TW" sz="2300" b="1" dirty="0">
              <a:solidFill>
                <a:schemeClr val="tx1"/>
              </a:solidFill>
              <a:latin typeface="微軟正黑體" panose="020B0604030504040204" pitchFamily="34" charset="-120"/>
              <a:ea typeface="微軟正黑體" panose="020B0604030504040204" pitchFamily="34" charset="-120"/>
            </a:endParaRPr>
          </a:p>
          <a:p>
            <a:pPr algn="ctr"/>
            <a:r>
              <a:rPr lang="zh-TW" altLang="en-US" sz="2300" b="1" dirty="0">
                <a:solidFill>
                  <a:srgbClr val="FF0000"/>
                </a:solidFill>
                <a:latin typeface="微軟正黑體" panose="020B0604030504040204" pitchFamily="34" charset="-120"/>
                <a:ea typeface="微軟正黑體" panose="020B0604030504040204" pitchFamily="34" charset="-120"/>
              </a:rPr>
              <a:t>輸入薪傳教師姓名即可</a:t>
            </a:r>
          </a:p>
        </p:txBody>
      </p:sp>
      <p:sp>
        <p:nvSpPr>
          <p:cNvPr id="8" name="向下箭號 7"/>
          <p:cNvSpPr/>
          <p:nvPr/>
        </p:nvSpPr>
        <p:spPr>
          <a:xfrm rot="10800000">
            <a:off x="3699417" y="3649714"/>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1968191" y="3233853"/>
            <a:ext cx="3863897" cy="31409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792113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80</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(12/26)</a:t>
            </a:r>
            <a:endParaRPr lang="zh-TW" altLang="en-US" sz="3200" dirty="0"/>
          </a:p>
        </p:txBody>
      </p:sp>
      <p:pic>
        <p:nvPicPr>
          <p:cNvPr id="6" name="圖片 5"/>
          <p:cNvPicPr>
            <a:picLocks noChangeAspect="1"/>
          </p:cNvPicPr>
          <p:nvPr/>
        </p:nvPicPr>
        <p:blipFill>
          <a:blip r:embed="rId2"/>
          <a:stretch>
            <a:fillRect/>
          </a:stretch>
        </p:blipFill>
        <p:spPr>
          <a:xfrm>
            <a:off x="1104203" y="2157235"/>
            <a:ext cx="9983593" cy="2543530"/>
          </a:xfrm>
          <a:prstGeom prst="rect">
            <a:avLst/>
          </a:prstGeom>
          <a:ln>
            <a:solidFill>
              <a:schemeClr val="tx1"/>
            </a:solidFill>
          </a:ln>
        </p:spPr>
      </p:pic>
      <p:sp>
        <p:nvSpPr>
          <p:cNvPr id="7" name="矩形 6"/>
          <p:cNvSpPr/>
          <p:nvPr/>
        </p:nvSpPr>
        <p:spPr>
          <a:xfrm>
            <a:off x="3665257" y="4489666"/>
            <a:ext cx="7318694" cy="157267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依序填入</a:t>
            </a:r>
            <a:r>
              <a:rPr lang="zh-TW" altLang="en-US" sz="2300" b="1" dirty="0">
                <a:solidFill>
                  <a:srgbClr val="FF0000"/>
                </a:solidFill>
                <a:latin typeface="微軟正黑體" panose="020B0604030504040204" pitchFamily="34" charset="-120"/>
                <a:ea typeface="微軟正黑體" panose="020B0604030504040204" pitchFamily="34" charset="-120"/>
              </a:rPr>
              <a:t>正式教學年資、資格、身分別</a:t>
            </a:r>
            <a:endParaRPr lang="en-US" altLang="zh-TW" sz="2300" b="1" dirty="0">
              <a:solidFill>
                <a:srgbClr val="FF0000"/>
              </a:solidFill>
              <a:latin typeface="微軟正黑體" panose="020B0604030504040204" pitchFamily="34" charset="-120"/>
              <a:ea typeface="微軟正黑體" panose="020B0604030504040204" pitchFamily="34" charset="-120"/>
            </a:endParaRPr>
          </a:p>
          <a:p>
            <a:r>
              <a:rPr lang="en-US" altLang="zh-TW" sz="2300" b="1" dirty="0">
                <a:solidFill>
                  <a:schemeClr val="tx1"/>
                </a:solidFill>
                <a:latin typeface="微軟正黑體" panose="020B0604030504040204" pitchFamily="34" charset="-120"/>
                <a:ea typeface="微軟正黑體" panose="020B0604030504040204" pitchFamily="34" charset="-120"/>
              </a:rPr>
              <a:t>※</a:t>
            </a:r>
            <a:r>
              <a:rPr lang="zh-TW" altLang="en-US" sz="2300" b="1" dirty="0">
                <a:solidFill>
                  <a:schemeClr val="tx1"/>
                </a:solidFill>
                <a:latin typeface="微軟正黑體" panose="020B0604030504040204" pitchFamily="34" charset="-120"/>
                <a:ea typeface="微軟正黑體" panose="020B0604030504040204" pitchFamily="34" charset="-120"/>
              </a:rPr>
              <a:t>資格部分請參照</a:t>
            </a:r>
            <a:r>
              <a:rPr lang="zh-TW" altLang="en-US" sz="2300" b="1" dirty="0">
                <a:solidFill>
                  <a:srgbClr val="FF0000"/>
                </a:solidFill>
                <a:latin typeface="微軟正黑體" panose="020B0604030504040204" pitchFamily="34" charset="-120"/>
                <a:ea typeface="微軟正黑體" panose="020B0604030504040204" pitchFamily="34" charset="-120"/>
              </a:rPr>
              <a:t>下載欄位內容說明</a:t>
            </a:r>
            <a:r>
              <a:rPr lang="en-US" altLang="zh-TW" sz="2300" b="1" dirty="0">
                <a:solidFill>
                  <a:srgbClr val="FF0000"/>
                </a:solidFill>
                <a:latin typeface="微軟正黑體" panose="020B0604030504040204" pitchFamily="34" charset="-120"/>
                <a:ea typeface="微軟正黑體" panose="020B0604030504040204" pitchFamily="34" charset="-120"/>
              </a:rPr>
              <a:t>CSV</a:t>
            </a:r>
            <a:r>
              <a:rPr lang="zh-TW" altLang="en-US" sz="2300" b="1" dirty="0">
                <a:solidFill>
                  <a:schemeClr val="tx1"/>
                </a:solidFill>
                <a:latin typeface="微軟正黑體" panose="020B0604030504040204" pitchFamily="34" charset="-120"/>
                <a:ea typeface="微軟正黑體" panose="020B0604030504040204" pitchFamily="34" charset="-120"/>
              </a:rPr>
              <a:t>填入，同時有多個身分時請以頓號分隔，若無需填入</a:t>
            </a:r>
            <a:r>
              <a:rPr lang="zh-TW" altLang="en-US" sz="2300" b="1" dirty="0">
                <a:solidFill>
                  <a:srgbClr val="FF0000"/>
                </a:solidFill>
                <a:latin typeface="微軟正黑體" panose="020B0604030504040204" pitchFamily="34" charset="-120"/>
                <a:ea typeface="微軟正黑體" panose="020B0604030504040204" pitchFamily="34" charset="-120"/>
              </a:rPr>
              <a:t>請維持空白即可</a:t>
            </a:r>
            <a:endParaRPr lang="en-US" altLang="zh-TW" sz="23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rot="10800000">
            <a:off x="7979392" y="3893799"/>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5395097" y="2500181"/>
            <a:ext cx="5692699" cy="125778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p:cNvPicPr>
            <a:picLocks noChangeAspect="1"/>
          </p:cNvPicPr>
          <p:nvPr/>
        </p:nvPicPr>
        <p:blipFill>
          <a:blip r:embed="rId3"/>
          <a:stretch>
            <a:fillRect/>
          </a:stretch>
        </p:blipFill>
        <p:spPr>
          <a:xfrm>
            <a:off x="1511805" y="4890516"/>
            <a:ext cx="1362265" cy="1047896"/>
          </a:xfrm>
          <a:prstGeom prst="rect">
            <a:avLst/>
          </a:prstGeom>
          <a:ln>
            <a:solidFill>
              <a:schemeClr val="tx1"/>
            </a:solidFill>
          </a:ln>
        </p:spPr>
      </p:pic>
      <p:sp>
        <p:nvSpPr>
          <p:cNvPr id="11" name="向下箭號 10"/>
          <p:cNvSpPr/>
          <p:nvPr/>
        </p:nvSpPr>
        <p:spPr>
          <a:xfrm rot="5400000">
            <a:off x="3007610" y="5117867"/>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9938021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81</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(13/26)</a:t>
            </a:r>
            <a:endParaRPr lang="zh-TW" altLang="en-US" sz="3200" dirty="0"/>
          </a:p>
        </p:txBody>
      </p:sp>
      <p:pic>
        <p:nvPicPr>
          <p:cNvPr id="6" name="圖片 5"/>
          <p:cNvPicPr>
            <a:picLocks noChangeAspect="1"/>
          </p:cNvPicPr>
          <p:nvPr/>
        </p:nvPicPr>
        <p:blipFill>
          <a:blip r:embed="rId2"/>
          <a:stretch>
            <a:fillRect/>
          </a:stretch>
        </p:blipFill>
        <p:spPr>
          <a:xfrm>
            <a:off x="583936" y="1384824"/>
            <a:ext cx="11024128" cy="5070356"/>
          </a:xfrm>
          <a:prstGeom prst="rect">
            <a:avLst/>
          </a:prstGeom>
          <a:ln>
            <a:solidFill>
              <a:schemeClr val="tx1"/>
            </a:solidFill>
          </a:ln>
        </p:spPr>
      </p:pic>
      <p:sp>
        <p:nvSpPr>
          <p:cNvPr id="7" name="矩形 6"/>
          <p:cNvSpPr/>
          <p:nvPr/>
        </p:nvSpPr>
        <p:spPr>
          <a:xfrm>
            <a:off x="7460165" y="4758176"/>
            <a:ext cx="3249881" cy="72171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向右拖曳卷軸</a:t>
            </a:r>
            <a:endParaRPr lang="en-US" altLang="zh-TW" sz="23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a:off x="8845240" y="5561495"/>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7281746" y="6155472"/>
            <a:ext cx="4175203" cy="21809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81007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82</a:t>
            </a:fld>
            <a:endParaRPr lang="zh-TW" altLang="en-US"/>
          </a:p>
        </p:txBody>
      </p:sp>
      <p:pic>
        <p:nvPicPr>
          <p:cNvPr id="5" name="圖片 4"/>
          <p:cNvPicPr>
            <a:picLocks noChangeAspect="1"/>
          </p:cNvPicPr>
          <p:nvPr/>
        </p:nvPicPr>
        <p:blipFill>
          <a:blip r:embed="rId2"/>
          <a:stretch>
            <a:fillRect/>
          </a:stretch>
        </p:blipFill>
        <p:spPr>
          <a:xfrm>
            <a:off x="132518" y="2061971"/>
            <a:ext cx="11926964" cy="2734057"/>
          </a:xfrm>
          <a:prstGeom prst="rect">
            <a:avLst/>
          </a:prstGeom>
          <a:ln>
            <a:solidFill>
              <a:schemeClr val="tx1"/>
            </a:solidFill>
          </a:ln>
        </p:spPr>
      </p:pic>
      <p:sp>
        <p:nvSpPr>
          <p:cNvPr id="6"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(14/26)</a:t>
            </a:r>
            <a:endParaRPr lang="zh-TW" altLang="en-US" sz="3200" dirty="0"/>
          </a:p>
        </p:txBody>
      </p:sp>
      <p:sp>
        <p:nvSpPr>
          <p:cNvPr id="7" name="矩形 6"/>
          <p:cNvSpPr/>
          <p:nvPr/>
        </p:nvSpPr>
        <p:spPr>
          <a:xfrm>
            <a:off x="373101" y="3878839"/>
            <a:ext cx="4580364"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若初任老師已登入過平臺，</a:t>
            </a:r>
            <a:endParaRPr lang="en-US" altLang="zh-TW" sz="2300" b="1" dirty="0">
              <a:solidFill>
                <a:schemeClr val="tx1"/>
              </a:solidFill>
              <a:latin typeface="微軟正黑體" panose="020B0604030504040204" pitchFamily="34" charset="-120"/>
              <a:ea typeface="微軟正黑體" panose="020B0604030504040204" pitchFamily="34" charset="-120"/>
            </a:endParaRPr>
          </a:p>
          <a:p>
            <a:pPr algn="ctr"/>
            <a:r>
              <a:rPr lang="zh-TW" altLang="en-US" sz="2300" b="1" dirty="0">
                <a:solidFill>
                  <a:schemeClr val="tx1"/>
                </a:solidFill>
                <a:latin typeface="微軟正黑體" panose="020B0604030504040204" pitchFamily="34" charset="-120"/>
                <a:ea typeface="微軟正黑體" panose="020B0604030504040204" pitchFamily="34" charset="-120"/>
              </a:rPr>
              <a:t>可直接輸入</a:t>
            </a:r>
            <a:r>
              <a:rPr lang="zh-TW" altLang="en-US" sz="2300" b="1" dirty="0">
                <a:solidFill>
                  <a:srgbClr val="FF0000"/>
                </a:solidFill>
                <a:latin typeface="微軟正黑體" panose="020B0604030504040204" pitchFamily="34" charset="-120"/>
                <a:ea typeface="微軟正黑體" panose="020B0604030504040204" pitchFamily="34" charset="-120"/>
              </a:rPr>
              <a:t>初任教師的</a:t>
            </a:r>
            <a:r>
              <a:rPr lang="en-US" altLang="zh-TW" sz="2300" b="1" dirty="0">
                <a:solidFill>
                  <a:srgbClr val="FF0000"/>
                </a:solidFill>
                <a:latin typeface="微軟正黑體" panose="020B0604030504040204" pitchFamily="34" charset="-120"/>
                <a:ea typeface="微軟正黑體" panose="020B0604030504040204" pitchFamily="34" charset="-120"/>
              </a:rPr>
              <a:t>ID</a:t>
            </a:r>
            <a:endParaRPr lang="zh-TW" altLang="en-US" sz="23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rot="10800000">
            <a:off x="2139176" y="3319644"/>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407950" y="2903783"/>
            <a:ext cx="3986560" cy="32338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8415012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83</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(15/26)</a:t>
            </a:r>
            <a:endParaRPr lang="zh-TW" altLang="en-US" sz="3200" dirty="0"/>
          </a:p>
        </p:txBody>
      </p:sp>
      <p:pic>
        <p:nvPicPr>
          <p:cNvPr id="6" name="圖片 5"/>
          <p:cNvPicPr>
            <a:picLocks noChangeAspect="1"/>
          </p:cNvPicPr>
          <p:nvPr/>
        </p:nvPicPr>
        <p:blipFill>
          <a:blip r:embed="rId2"/>
          <a:stretch>
            <a:fillRect/>
          </a:stretch>
        </p:blipFill>
        <p:spPr>
          <a:xfrm>
            <a:off x="118228" y="2214393"/>
            <a:ext cx="11955543" cy="2429214"/>
          </a:xfrm>
          <a:prstGeom prst="rect">
            <a:avLst/>
          </a:prstGeom>
          <a:ln>
            <a:solidFill>
              <a:schemeClr val="tx1"/>
            </a:solidFill>
          </a:ln>
        </p:spPr>
      </p:pic>
      <p:sp>
        <p:nvSpPr>
          <p:cNvPr id="7" name="矩形 6"/>
          <p:cNvSpPr/>
          <p:nvPr/>
        </p:nvSpPr>
        <p:spPr>
          <a:xfrm>
            <a:off x="1374387" y="4503395"/>
            <a:ext cx="4580364"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若初任教師尚未登入平臺，</a:t>
            </a:r>
            <a:endParaRPr lang="en-US" altLang="zh-TW" sz="2300" b="1" dirty="0">
              <a:solidFill>
                <a:schemeClr val="tx1"/>
              </a:solidFill>
              <a:latin typeface="微軟正黑體" panose="020B0604030504040204" pitchFamily="34" charset="-120"/>
              <a:ea typeface="微軟正黑體" panose="020B0604030504040204" pitchFamily="34" charset="-120"/>
            </a:endParaRPr>
          </a:p>
          <a:p>
            <a:pPr algn="ctr"/>
            <a:r>
              <a:rPr lang="zh-TW" altLang="en-US" sz="2300" b="1" dirty="0">
                <a:solidFill>
                  <a:srgbClr val="FF0000"/>
                </a:solidFill>
                <a:latin typeface="微軟正黑體" panose="020B0604030504040204" pitchFamily="34" charset="-120"/>
                <a:ea typeface="微軟正黑體" panose="020B0604030504040204" pitchFamily="34" charset="-120"/>
              </a:rPr>
              <a:t>輸入初任教師姓名即可</a:t>
            </a:r>
          </a:p>
        </p:txBody>
      </p:sp>
      <p:sp>
        <p:nvSpPr>
          <p:cNvPr id="8" name="向下箭號 7"/>
          <p:cNvSpPr/>
          <p:nvPr/>
        </p:nvSpPr>
        <p:spPr>
          <a:xfrm rot="10800000">
            <a:off x="2194002" y="3888673"/>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462776" y="3472812"/>
            <a:ext cx="3863897" cy="31409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116646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84</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(16/26)</a:t>
            </a:r>
            <a:endParaRPr lang="zh-TW" altLang="en-US" sz="3200" dirty="0"/>
          </a:p>
        </p:txBody>
      </p:sp>
      <p:pic>
        <p:nvPicPr>
          <p:cNvPr id="6" name="圖片 5"/>
          <p:cNvPicPr>
            <a:picLocks noChangeAspect="1"/>
          </p:cNvPicPr>
          <p:nvPr/>
        </p:nvPicPr>
        <p:blipFill>
          <a:blip r:embed="rId2"/>
          <a:stretch>
            <a:fillRect/>
          </a:stretch>
        </p:blipFill>
        <p:spPr>
          <a:xfrm>
            <a:off x="838200" y="1148576"/>
            <a:ext cx="2042764" cy="5475982"/>
          </a:xfrm>
          <a:prstGeom prst="rect">
            <a:avLst/>
          </a:prstGeom>
          <a:ln>
            <a:solidFill>
              <a:schemeClr val="tx1"/>
            </a:solidFill>
          </a:ln>
        </p:spPr>
      </p:pic>
      <p:pic>
        <p:nvPicPr>
          <p:cNvPr id="7" name="圖片 6"/>
          <p:cNvPicPr>
            <a:picLocks noChangeAspect="1"/>
          </p:cNvPicPr>
          <p:nvPr/>
        </p:nvPicPr>
        <p:blipFill>
          <a:blip r:embed="rId3"/>
          <a:stretch>
            <a:fillRect/>
          </a:stretch>
        </p:blipFill>
        <p:spPr>
          <a:xfrm>
            <a:off x="3161157" y="1898687"/>
            <a:ext cx="8192643" cy="2257740"/>
          </a:xfrm>
          <a:prstGeom prst="rect">
            <a:avLst/>
          </a:prstGeom>
          <a:ln>
            <a:solidFill>
              <a:schemeClr val="tx1"/>
            </a:solidFill>
          </a:ln>
        </p:spPr>
      </p:pic>
      <p:sp>
        <p:nvSpPr>
          <p:cNvPr id="8" name="矩形 7"/>
          <p:cNvSpPr/>
          <p:nvPr/>
        </p:nvSpPr>
        <p:spPr>
          <a:xfrm>
            <a:off x="4326672" y="4489666"/>
            <a:ext cx="7027127" cy="157267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300" b="1" dirty="0">
                <a:solidFill>
                  <a:schemeClr val="tx1"/>
                </a:solidFill>
                <a:latin typeface="微軟正黑體" panose="020B0604030504040204" pitchFamily="34" charset="-120"/>
                <a:ea typeface="微軟正黑體" panose="020B0604030504040204" pitchFamily="34" charset="-120"/>
              </a:rPr>
              <a:t>初任教師科目部分請參照</a:t>
            </a:r>
            <a:r>
              <a:rPr lang="zh-TW" altLang="en-US" sz="2300" b="1" dirty="0">
                <a:solidFill>
                  <a:srgbClr val="FF0000"/>
                </a:solidFill>
                <a:latin typeface="微軟正黑體" panose="020B0604030504040204" pitchFamily="34" charset="-120"/>
                <a:ea typeface="微軟正黑體" panose="020B0604030504040204" pitchFamily="34" charset="-120"/>
              </a:rPr>
              <a:t>下載欄位內容說明</a:t>
            </a:r>
            <a:r>
              <a:rPr lang="en-US" altLang="zh-TW" sz="2300" b="1" dirty="0">
                <a:solidFill>
                  <a:srgbClr val="FF0000"/>
                </a:solidFill>
                <a:latin typeface="微軟正黑體" panose="020B0604030504040204" pitchFamily="34" charset="-120"/>
                <a:ea typeface="微軟正黑體" panose="020B0604030504040204" pitchFamily="34" charset="-120"/>
              </a:rPr>
              <a:t>CSV</a:t>
            </a:r>
            <a:r>
              <a:rPr lang="zh-TW" altLang="en-US" sz="2300" b="1" dirty="0">
                <a:solidFill>
                  <a:schemeClr val="tx1"/>
                </a:solidFill>
                <a:latin typeface="微軟正黑體" panose="020B0604030504040204" pitchFamily="34" charset="-120"/>
                <a:ea typeface="微軟正黑體" panose="020B0604030504040204" pitchFamily="34" charset="-120"/>
              </a:rPr>
              <a:t>填入，同時有多個身分時請以頓號分隔</a:t>
            </a:r>
            <a:endParaRPr lang="en-US" altLang="zh-TW" sz="2300" b="1" dirty="0">
              <a:solidFill>
                <a:schemeClr val="tx1"/>
              </a:solidFill>
              <a:latin typeface="微軟正黑體" panose="020B0604030504040204" pitchFamily="34" charset="-120"/>
              <a:ea typeface="微軟正黑體" panose="020B0604030504040204" pitchFamily="34" charset="-120"/>
            </a:endParaRPr>
          </a:p>
        </p:txBody>
      </p:sp>
      <p:sp>
        <p:nvSpPr>
          <p:cNvPr id="9" name="向下箭號 8"/>
          <p:cNvSpPr/>
          <p:nvPr/>
        </p:nvSpPr>
        <p:spPr>
          <a:xfrm rot="10800000">
            <a:off x="7979392" y="3893799"/>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7437863" y="2230245"/>
            <a:ext cx="3915936" cy="124852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向下箭號 10"/>
          <p:cNvSpPr/>
          <p:nvPr/>
        </p:nvSpPr>
        <p:spPr>
          <a:xfrm rot="5400000">
            <a:off x="3618357" y="4865431"/>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2303626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85</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(17/26)</a:t>
            </a:r>
            <a:endParaRPr lang="zh-TW" altLang="en-US" sz="3200" dirty="0"/>
          </a:p>
        </p:txBody>
      </p:sp>
      <p:pic>
        <p:nvPicPr>
          <p:cNvPr id="6" name="圖片 5"/>
          <p:cNvPicPr>
            <a:picLocks noChangeAspect="1"/>
          </p:cNvPicPr>
          <p:nvPr/>
        </p:nvPicPr>
        <p:blipFill>
          <a:blip r:embed="rId2"/>
          <a:stretch>
            <a:fillRect/>
          </a:stretch>
        </p:blipFill>
        <p:spPr>
          <a:xfrm>
            <a:off x="289066" y="1180308"/>
            <a:ext cx="11613867" cy="5094762"/>
          </a:xfrm>
          <a:prstGeom prst="rect">
            <a:avLst/>
          </a:prstGeom>
          <a:ln>
            <a:solidFill>
              <a:schemeClr val="tx1"/>
            </a:solidFill>
          </a:ln>
        </p:spPr>
      </p:pic>
      <p:sp>
        <p:nvSpPr>
          <p:cNvPr id="7" name="矩形 6"/>
          <p:cNvSpPr/>
          <p:nvPr/>
        </p:nvSpPr>
        <p:spPr>
          <a:xfrm>
            <a:off x="7460165" y="4758176"/>
            <a:ext cx="3249881" cy="72171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向右拖曳卷軸</a:t>
            </a:r>
            <a:endParaRPr lang="en-US" altLang="zh-TW" sz="2300" b="1" dirty="0">
              <a:solidFill>
                <a:srgbClr val="FF0000"/>
              </a:solidFill>
              <a:latin typeface="微軟正黑體" panose="020B0604030504040204" pitchFamily="34" charset="-120"/>
              <a:ea typeface="微軟正黑體" panose="020B0604030504040204" pitchFamily="34" charset="-120"/>
            </a:endParaRPr>
          </a:p>
        </p:txBody>
      </p:sp>
      <p:sp>
        <p:nvSpPr>
          <p:cNvPr id="8" name="向下箭號 7"/>
          <p:cNvSpPr/>
          <p:nvPr/>
        </p:nvSpPr>
        <p:spPr>
          <a:xfrm>
            <a:off x="8845240" y="5561495"/>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7281746" y="6155473"/>
            <a:ext cx="4621187" cy="20087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455895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86</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(18/26)</a:t>
            </a:r>
            <a:endParaRPr lang="zh-TW" altLang="en-US" sz="3200" dirty="0"/>
          </a:p>
        </p:txBody>
      </p:sp>
      <p:pic>
        <p:nvPicPr>
          <p:cNvPr id="6" name="圖片 5"/>
          <p:cNvPicPr>
            <a:picLocks noChangeAspect="1"/>
          </p:cNvPicPr>
          <p:nvPr/>
        </p:nvPicPr>
        <p:blipFill>
          <a:blip r:embed="rId2"/>
          <a:stretch>
            <a:fillRect/>
          </a:stretch>
        </p:blipFill>
        <p:spPr>
          <a:xfrm>
            <a:off x="3803579" y="2155674"/>
            <a:ext cx="3781953" cy="1609950"/>
          </a:xfrm>
          <a:prstGeom prst="rect">
            <a:avLst/>
          </a:prstGeom>
          <a:ln>
            <a:solidFill>
              <a:schemeClr val="tx1"/>
            </a:solidFill>
          </a:ln>
        </p:spPr>
      </p:pic>
      <p:sp>
        <p:nvSpPr>
          <p:cNvPr id="7" name="矩形 6"/>
          <p:cNvSpPr/>
          <p:nvPr/>
        </p:nvSpPr>
        <p:spPr>
          <a:xfrm>
            <a:off x="1538868" y="4437644"/>
            <a:ext cx="7426712"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依序填入初任教師</a:t>
            </a:r>
            <a:r>
              <a:rPr lang="zh-TW" altLang="en-US" sz="2300" b="1" dirty="0">
                <a:solidFill>
                  <a:srgbClr val="FF0000"/>
                </a:solidFill>
                <a:latin typeface="微軟正黑體" panose="020B0604030504040204" pitchFamily="34" charset="-120"/>
                <a:ea typeface="微軟正黑體" panose="020B0604030504040204" pitchFamily="34" charset="-120"/>
              </a:rPr>
              <a:t>職稱、到職學年度、正式教學年資</a:t>
            </a:r>
          </a:p>
        </p:txBody>
      </p:sp>
      <p:sp>
        <p:nvSpPr>
          <p:cNvPr id="8" name="向下箭號 7"/>
          <p:cNvSpPr/>
          <p:nvPr/>
        </p:nvSpPr>
        <p:spPr>
          <a:xfrm rot="10800000">
            <a:off x="5204831" y="3822922"/>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3803579" y="2155674"/>
            <a:ext cx="3781953" cy="129005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446607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87</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(19/26)</a:t>
            </a:r>
            <a:endParaRPr lang="zh-TW" altLang="en-US" sz="3200" dirty="0"/>
          </a:p>
        </p:txBody>
      </p:sp>
      <p:pic>
        <p:nvPicPr>
          <p:cNvPr id="6" name="圖片 5"/>
          <p:cNvPicPr>
            <a:picLocks noChangeAspect="1"/>
          </p:cNvPicPr>
          <p:nvPr/>
        </p:nvPicPr>
        <p:blipFill>
          <a:blip r:embed="rId2"/>
          <a:stretch>
            <a:fillRect/>
          </a:stretch>
        </p:blipFill>
        <p:spPr>
          <a:xfrm>
            <a:off x="838200" y="1483654"/>
            <a:ext cx="7287642" cy="1219370"/>
          </a:xfrm>
          <a:prstGeom prst="rect">
            <a:avLst/>
          </a:prstGeom>
          <a:ln>
            <a:solidFill>
              <a:schemeClr val="tx1"/>
            </a:solidFill>
          </a:ln>
        </p:spPr>
      </p:pic>
      <p:pic>
        <p:nvPicPr>
          <p:cNvPr id="7" name="圖片 6"/>
          <p:cNvPicPr>
            <a:picLocks noChangeAspect="1"/>
          </p:cNvPicPr>
          <p:nvPr/>
        </p:nvPicPr>
        <p:blipFill>
          <a:blip r:embed="rId3"/>
          <a:stretch>
            <a:fillRect/>
          </a:stretch>
        </p:blipFill>
        <p:spPr>
          <a:xfrm>
            <a:off x="327807" y="4089918"/>
            <a:ext cx="11536385" cy="1571844"/>
          </a:xfrm>
          <a:prstGeom prst="rect">
            <a:avLst/>
          </a:prstGeom>
          <a:ln>
            <a:solidFill>
              <a:schemeClr val="tx1"/>
            </a:solidFill>
          </a:ln>
        </p:spPr>
      </p:pic>
      <p:sp>
        <p:nvSpPr>
          <p:cNvPr id="8" name="矩形 7"/>
          <p:cNvSpPr/>
          <p:nvPr/>
        </p:nvSpPr>
        <p:spPr>
          <a:xfrm>
            <a:off x="6824546" y="2703024"/>
            <a:ext cx="4529254" cy="1572675"/>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初任教師資格部分請參照</a:t>
            </a:r>
            <a:endParaRPr lang="en-US" altLang="zh-TW" sz="2300" b="1" dirty="0">
              <a:solidFill>
                <a:schemeClr val="tx1"/>
              </a:solidFill>
              <a:latin typeface="微軟正黑體" panose="020B0604030504040204" pitchFamily="34" charset="-120"/>
              <a:ea typeface="微軟正黑體" panose="020B0604030504040204" pitchFamily="34" charset="-120"/>
            </a:endParaRPr>
          </a:p>
          <a:p>
            <a:pPr algn="ctr"/>
            <a:r>
              <a:rPr lang="zh-TW" altLang="en-US" sz="2300" b="1" dirty="0">
                <a:solidFill>
                  <a:srgbClr val="FF0000"/>
                </a:solidFill>
                <a:latin typeface="微軟正黑體" panose="020B0604030504040204" pitchFamily="34" charset="-120"/>
                <a:ea typeface="微軟正黑體" panose="020B0604030504040204" pitchFamily="34" charset="-120"/>
              </a:rPr>
              <a:t>下載欄位內容說明</a:t>
            </a:r>
            <a:r>
              <a:rPr lang="en-US" altLang="zh-TW" sz="2300" b="1" dirty="0">
                <a:solidFill>
                  <a:srgbClr val="FF0000"/>
                </a:solidFill>
                <a:latin typeface="微軟正黑體" panose="020B0604030504040204" pitchFamily="34" charset="-120"/>
                <a:ea typeface="微軟正黑體" panose="020B0604030504040204" pitchFamily="34" charset="-120"/>
              </a:rPr>
              <a:t>CSV</a:t>
            </a:r>
            <a:r>
              <a:rPr lang="zh-TW" altLang="en-US" sz="2300" b="1" dirty="0">
                <a:solidFill>
                  <a:schemeClr val="tx1"/>
                </a:solidFill>
                <a:latin typeface="微軟正黑體" panose="020B0604030504040204" pitchFamily="34" charset="-120"/>
                <a:ea typeface="微軟正黑體" panose="020B0604030504040204" pitchFamily="34" charset="-120"/>
              </a:rPr>
              <a:t>填入</a:t>
            </a:r>
            <a:endParaRPr lang="en-US" altLang="zh-TW" sz="2300" b="1" dirty="0">
              <a:solidFill>
                <a:schemeClr val="tx1"/>
              </a:solidFill>
              <a:latin typeface="微軟正黑體" panose="020B0604030504040204" pitchFamily="34" charset="-120"/>
              <a:ea typeface="微軟正黑體" panose="020B0604030504040204" pitchFamily="34" charset="-120"/>
            </a:endParaRPr>
          </a:p>
        </p:txBody>
      </p:sp>
      <p:sp>
        <p:nvSpPr>
          <p:cNvPr id="10" name="圓角矩形 9"/>
          <p:cNvSpPr/>
          <p:nvPr/>
        </p:nvSpPr>
        <p:spPr>
          <a:xfrm>
            <a:off x="315845" y="4460488"/>
            <a:ext cx="11448691" cy="848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向下箭號 10"/>
          <p:cNvSpPr/>
          <p:nvPr/>
        </p:nvSpPr>
        <p:spPr>
          <a:xfrm rot="3239422">
            <a:off x="6158205" y="3896530"/>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3160881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88</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(20/26)</a:t>
            </a:r>
            <a:endParaRPr lang="zh-TW" altLang="en-US" sz="3200" dirty="0"/>
          </a:p>
        </p:txBody>
      </p:sp>
      <p:pic>
        <p:nvPicPr>
          <p:cNvPr id="8" name="圖片 7"/>
          <p:cNvPicPr>
            <a:picLocks noChangeAspect="1"/>
          </p:cNvPicPr>
          <p:nvPr/>
        </p:nvPicPr>
        <p:blipFill>
          <a:blip r:embed="rId2"/>
          <a:stretch>
            <a:fillRect/>
          </a:stretch>
        </p:blipFill>
        <p:spPr>
          <a:xfrm>
            <a:off x="1329138" y="1786391"/>
            <a:ext cx="9221487" cy="1743318"/>
          </a:xfrm>
          <a:prstGeom prst="rect">
            <a:avLst/>
          </a:prstGeom>
          <a:ln>
            <a:solidFill>
              <a:schemeClr val="tx1"/>
            </a:solidFill>
          </a:ln>
        </p:spPr>
      </p:pic>
      <p:sp>
        <p:nvSpPr>
          <p:cNvPr id="10" name="矩形 9"/>
          <p:cNvSpPr/>
          <p:nvPr/>
        </p:nvSpPr>
        <p:spPr>
          <a:xfrm>
            <a:off x="4047893" y="3791887"/>
            <a:ext cx="7426712"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填入</a:t>
            </a:r>
            <a:r>
              <a:rPr lang="zh-TW" altLang="en-US" sz="2300" b="1" dirty="0">
                <a:solidFill>
                  <a:srgbClr val="FF0000"/>
                </a:solidFill>
                <a:latin typeface="微軟正黑體" panose="020B0604030504040204" pitchFamily="34" charset="-120"/>
                <a:ea typeface="微軟正黑體" panose="020B0604030504040204" pitchFamily="34" charset="-120"/>
              </a:rPr>
              <a:t>單節鐘點費</a:t>
            </a:r>
            <a:r>
              <a:rPr lang="zh-TW" altLang="en-US" sz="2300" b="1" dirty="0">
                <a:solidFill>
                  <a:schemeClr val="tx1"/>
                </a:solidFill>
                <a:latin typeface="微軟正黑體" panose="020B0604030504040204" pitchFamily="34" charset="-120"/>
                <a:ea typeface="微軟正黑體" panose="020B0604030504040204" pitchFamily="34" charset="-120"/>
              </a:rPr>
              <a:t>以及</a:t>
            </a:r>
            <a:r>
              <a:rPr lang="zh-TW" altLang="en-US" sz="2300" b="1" dirty="0">
                <a:solidFill>
                  <a:srgbClr val="FF0000"/>
                </a:solidFill>
                <a:latin typeface="微軟正黑體" panose="020B0604030504040204" pitchFamily="34" charset="-120"/>
                <a:ea typeface="微軟正黑體" panose="020B0604030504040204" pitchFamily="34" charset="-120"/>
              </a:rPr>
              <a:t>節數</a:t>
            </a:r>
          </a:p>
        </p:txBody>
      </p:sp>
      <p:sp>
        <p:nvSpPr>
          <p:cNvPr id="11" name="向下箭號 10"/>
          <p:cNvSpPr/>
          <p:nvPr/>
        </p:nvSpPr>
        <p:spPr>
          <a:xfrm rot="10800000">
            <a:off x="7713856" y="3177165"/>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圓角矩形 11"/>
          <p:cNvSpPr/>
          <p:nvPr/>
        </p:nvSpPr>
        <p:spPr>
          <a:xfrm>
            <a:off x="6881316" y="1791765"/>
            <a:ext cx="1995055" cy="129005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形圖說文字 9">
            <a:extLst>
              <a:ext uri="{FF2B5EF4-FFF2-40B4-BE49-F238E27FC236}">
                <a16:creationId xmlns:a16="http://schemas.microsoft.com/office/drawing/2014/main" id="{F12FCE13-55CA-4723-A3C1-DF39BF8F9E47}"/>
              </a:ext>
            </a:extLst>
          </p:cNvPr>
          <p:cNvSpPr/>
          <p:nvPr/>
        </p:nvSpPr>
        <p:spPr>
          <a:xfrm>
            <a:off x="180465" y="4662838"/>
            <a:ext cx="7698378" cy="1832337"/>
          </a:xfrm>
          <a:prstGeom prst="wedgeEllipseCallout">
            <a:avLst>
              <a:gd name="adj1" fmla="val 43680"/>
              <a:gd name="adj2" fmla="val -60824"/>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rgbClr val="0000FF"/>
                </a:solidFill>
                <a:latin typeface="微軟正黑體" panose="020B0604030504040204" pitchFamily="34" charset="-120"/>
                <a:ea typeface="微軟正黑體" panose="020B0604030504040204" pitchFamily="34" charset="-120"/>
              </a:rPr>
              <a:t>系統會以各組配對經費表細項作為後續流程重要依據</a:t>
            </a:r>
            <a:endPar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不論縣市是否有提供代課鐘點費都要填寫</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（鐘點費可以填寫為</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0</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請務必填寫</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教師姓名</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單價</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與</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節數</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p:txBody>
      </p:sp>
      <p:grpSp>
        <p:nvGrpSpPr>
          <p:cNvPr id="6" name="群組 5"/>
          <p:cNvGrpSpPr/>
          <p:nvPr/>
        </p:nvGrpSpPr>
        <p:grpSpPr>
          <a:xfrm>
            <a:off x="7447368" y="2372358"/>
            <a:ext cx="522327" cy="685087"/>
            <a:chOff x="7447368" y="2372358"/>
            <a:chExt cx="522327" cy="685087"/>
          </a:xfrm>
        </p:grpSpPr>
        <p:sp>
          <p:nvSpPr>
            <p:cNvPr id="3" name="矩形 2"/>
            <p:cNvSpPr/>
            <p:nvPr/>
          </p:nvSpPr>
          <p:spPr>
            <a:xfrm>
              <a:off x="7447368" y="2716331"/>
              <a:ext cx="420827" cy="27785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7447369" y="2456309"/>
              <a:ext cx="420827" cy="2437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a:xfrm>
              <a:off x="7458016" y="2372358"/>
              <a:ext cx="511679" cy="369332"/>
            </a:xfrm>
            <a:prstGeom prst="rect">
              <a:avLst/>
            </a:prstGeom>
            <a:noFill/>
          </p:spPr>
          <p:txBody>
            <a:bodyPr wrap="none" rtlCol="0">
              <a:spAutoFit/>
            </a:bodyPr>
            <a:lstStyle/>
            <a:p>
              <a:r>
                <a:rPr lang="en-US" altLang="zh-TW" dirty="0">
                  <a:latin typeface="+mj-ea"/>
                  <a:ea typeface="+mj-ea"/>
                </a:rPr>
                <a:t>405</a:t>
              </a:r>
              <a:endParaRPr lang="zh-TW" altLang="en-US" dirty="0">
                <a:latin typeface="+mj-ea"/>
                <a:ea typeface="+mj-ea"/>
              </a:endParaRPr>
            </a:p>
          </p:txBody>
        </p:sp>
        <p:sp>
          <p:nvSpPr>
            <p:cNvPr id="13" name="文字方塊 12"/>
            <p:cNvSpPr txBox="1"/>
            <p:nvPr/>
          </p:nvSpPr>
          <p:spPr>
            <a:xfrm>
              <a:off x="7458016" y="2688113"/>
              <a:ext cx="511679" cy="369332"/>
            </a:xfrm>
            <a:prstGeom prst="rect">
              <a:avLst/>
            </a:prstGeom>
            <a:noFill/>
          </p:spPr>
          <p:txBody>
            <a:bodyPr wrap="none" rtlCol="0">
              <a:spAutoFit/>
            </a:bodyPr>
            <a:lstStyle/>
            <a:p>
              <a:r>
                <a:rPr lang="en-US" altLang="zh-TW" dirty="0">
                  <a:latin typeface="+mj-ea"/>
                  <a:ea typeface="+mj-ea"/>
                </a:rPr>
                <a:t>405</a:t>
              </a:r>
              <a:endParaRPr lang="zh-TW" altLang="en-US" dirty="0">
                <a:latin typeface="+mj-ea"/>
                <a:ea typeface="+mj-ea"/>
              </a:endParaRPr>
            </a:p>
          </p:txBody>
        </p:sp>
      </p:grpSp>
    </p:spTree>
    <p:extLst>
      <p:ext uri="{BB962C8B-B14F-4D97-AF65-F5344CB8AC3E}">
        <p14:creationId xmlns:p14="http://schemas.microsoft.com/office/powerpoint/2010/main" val="39626622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89</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(21/26)</a:t>
            </a:r>
            <a:endParaRPr lang="zh-TW" altLang="en-US" sz="3200" dirty="0"/>
          </a:p>
        </p:txBody>
      </p:sp>
      <p:pic>
        <p:nvPicPr>
          <p:cNvPr id="6" name="圖片 5"/>
          <p:cNvPicPr>
            <a:picLocks noChangeAspect="1"/>
          </p:cNvPicPr>
          <p:nvPr/>
        </p:nvPicPr>
        <p:blipFill>
          <a:blip r:embed="rId2"/>
          <a:stretch>
            <a:fillRect/>
          </a:stretch>
        </p:blipFill>
        <p:spPr>
          <a:xfrm>
            <a:off x="575612" y="1483654"/>
            <a:ext cx="11040775" cy="4323287"/>
          </a:xfrm>
          <a:prstGeom prst="rect">
            <a:avLst/>
          </a:prstGeom>
          <a:ln>
            <a:solidFill>
              <a:schemeClr val="tx1"/>
            </a:solidFill>
          </a:ln>
        </p:spPr>
      </p:pic>
      <p:sp>
        <p:nvSpPr>
          <p:cNvPr id="7" name="矩形 6"/>
          <p:cNvSpPr/>
          <p:nvPr/>
        </p:nvSpPr>
        <p:spPr>
          <a:xfrm>
            <a:off x="1661160" y="1322883"/>
            <a:ext cx="7426712"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薪傳老師及初任老師資訊填妥後，點選</a:t>
            </a:r>
            <a:r>
              <a:rPr lang="zh-TW" altLang="en-US" sz="2300" b="1" dirty="0">
                <a:solidFill>
                  <a:srgbClr val="FF0000"/>
                </a:solidFill>
                <a:latin typeface="微軟正黑體" panose="020B0604030504040204" pitchFamily="34" charset="-120"/>
                <a:ea typeface="微軟正黑體" panose="020B0604030504040204" pitchFamily="34" charset="-120"/>
              </a:rPr>
              <a:t>儲存</a:t>
            </a:r>
          </a:p>
        </p:txBody>
      </p:sp>
      <p:sp>
        <p:nvSpPr>
          <p:cNvPr id="8" name="向下箭號 7"/>
          <p:cNvSpPr/>
          <p:nvPr/>
        </p:nvSpPr>
        <p:spPr>
          <a:xfrm rot="5400000">
            <a:off x="916154" y="1405465"/>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575613" y="1477163"/>
            <a:ext cx="262588" cy="34020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9615022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90</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(22/26)</a:t>
            </a:r>
            <a:endParaRPr lang="zh-TW" altLang="en-US" sz="3200" dirty="0"/>
          </a:p>
        </p:txBody>
      </p:sp>
      <p:pic>
        <p:nvPicPr>
          <p:cNvPr id="6" name="圖片 5"/>
          <p:cNvPicPr>
            <a:picLocks noChangeAspect="1"/>
          </p:cNvPicPr>
          <p:nvPr/>
        </p:nvPicPr>
        <p:blipFill>
          <a:blip r:embed="rId2"/>
          <a:stretch>
            <a:fillRect/>
          </a:stretch>
        </p:blipFill>
        <p:spPr>
          <a:xfrm>
            <a:off x="838200" y="2084919"/>
            <a:ext cx="6134956" cy="1476581"/>
          </a:xfrm>
          <a:prstGeom prst="rect">
            <a:avLst/>
          </a:prstGeom>
          <a:ln>
            <a:solidFill>
              <a:schemeClr val="tx1"/>
            </a:solidFill>
          </a:ln>
        </p:spPr>
      </p:pic>
      <p:sp>
        <p:nvSpPr>
          <p:cNvPr id="7" name="矩形 6"/>
          <p:cNvSpPr/>
          <p:nvPr/>
        </p:nvSpPr>
        <p:spPr>
          <a:xfrm>
            <a:off x="1011254" y="3897604"/>
            <a:ext cx="401368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是</a:t>
            </a:r>
            <a:r>
              <a:rPr lang="zh-TW" altLang="en-US" sz="2300" b="1" dirty="0">
                <a:solidFill>
                  <a:schemeClr val="tx1"/>
                </a:solidFill>
                <a:latin typeface="微軟正黑體" panose="020B0604030504040204" pitchFamily="34" charset="-120"/>
                <a:ea typeface="微軟正黑體" panose="020B0604030504040204" pitchFamily="34" charset="-120"/>
              </a:rPr>
              <a:t>後，即可關閉</a:t>
            </a:r>
            <a:r>
              <a:rPr lang="en-US" altLang="zh-TW" sz="2300" b="1" dirty="0">
                <a:solidFill>
                  <a:schemeClr val="tx1"/>
                </a:solidFill>
                <a:latin typeface="微軟正黑體" panose="020B0604030504040204" pitchFamily="34" charset="-120"/>
                <a:ea typeface="微軟正黑體" panose="020B0604030504040204" pitchFamily="34" charset="-120"/>
              </a:rPr>
              <a:t>CSV</a:t>
            </a:r>
            <a:r>
              <a:rPr lang="zh-TW" altLang="en-US" sz="2300" b="1" dirty="0">
                <a:solidFill>
                  <a:schemeClr val="tx1"/>
                </a:solidFill>
                <a:latin typeface="微軟正黑體" panose="020B0604030504040204" pitchFamily="34" charset="-120"/>
                <a:ea typeface="微軟正黑體" panose="020B0604030504040204" pitchFamily="34" charset="-120"/>
              </a:rPr>
              <a:t>檔</a:t>
            </a:r>
          </a:p>
        </p:txBody>
      </p:sp>
      <p:sp>
        <p:nvSpPr>
          <p:cNvPr id="8" name="向下箭號 7"/>
          <p:cNvSpPr/>
          <p:nvPr/>
        </p:nvSpPr>
        <p:spPr>
          <a:xfrm rot="10800000">
            <a:off x="2756044" y="3321807"/>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2671540" y="2974004"/>
            <a:ext cx="693117" cy="26068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p:cNvPicPr>
            <a:picLocks noChangeAspect="1"/>
          </p:cNvPicPr>
          <p:nvPr/>
        </p:nvPicPr>
        <p:blipFill rotWithShape="1">
          <a:blip r:embed="rId3"/>
          <a:srcRect l="22807" r="18470"/>
          <a:stretch/>
        </p:blipFill>
        <p:spPr>
          <a:xfrm>
            <a:off x="7650480" y="2043814"/>
            <a:ext cx="3703320" cy="1790950"/>
          </a:xfrm>
          <a:prstGeom prst="rect">
            <a:avLst/>
          </a:prstGeom>
          <a:ln>
            <a:solidFill>
              <a:schemeClr val="tx1"/>
            </a:solidFill>
          </a:ln>
        </p:spPr>
      </p:pic>
      <p:sp>
        <p:nvSpPr>
          <p:cNvPr id="11" name="矩形 10"/>
          <p:cNvSpPr/>
          <p:nvPr/>
        </p:nvSpPr>
        <p:spPr>
          <a:xfrm>
            <a:off x="7346065" y="4204130"/>
            <a:ext cx="277239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儲存</a:t>
            </a:r>
            <a:endParaRPr lang="zh-TW" altLang="en-US" sz="2300" b="1" dirty="0">
              <a:solidFill>
                <a:schemeClr val="tx1"/>
              </a:solidFill>
              <a:latin typeface="微軟正黑體" panose="020B0604030504040204" pitchFamily="34" charset="-120"/>
              <a:ea typeface="微軟正黑體" panose="020B0604030504040204" pitchFamily="34" charset="-120"/>
            </a:endParaRPr>
          </a:p>
        </p:txBody>
      </p:sp>
      <p:sp>
        <p:nvSpPr>
          <p:cNvPr id="12" name="向下箭號 11"/>
          <p:cNvSpPr/>
          <p:nvPr/>
        </p:nvSpPr>
        <p:spPr>
          <a:xfrm rot="10800000">
            <a:off x="8470210" y="3561500"/>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圓角矩形 12"/>
          <p:cNvSpPr/>
          <p:nvPr/>
        </p:nvSpPr>
        <p:spPr>
          <a:xfrm>
            <a:off x="8241030" y="3213696"/>
            <a:ext cx="837793" cy="28496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21C2134C-1A02-48D5-B098-AE8FEE038B10}"/>
              </a:ext>
            </a:extLst>
          </p:cNvPr>
          <p:cNvSpPr/>
          <p:nvPr/>
        </p:nvSpPr>
        <p:spPr>
          <a:xfrm>
            <a:off x="756078" y="3693778"/>
            <a:ext cx="510352" cy="510352"/>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5" name="橢圓 14">
            <a:extLst>
              <a:ext uri="{FF2B5EF4-FFF2-40B4-BE49-F238E27FC236}">
                <a16:creationId xmlns:a16="http://schemas.microsoft.com/office/drawing/2014/main" id="{21C2134C-1A02-48D5-B098-AE8FEE038B10}"/>
              </a:ext>
            </a:extLst>
          </p:cNvPr>
          <p:cNvSpPr/>
          <p:nvPr/>
        </p:nvSpPr>
        <p:spPr>
          <a:xfrm>
            <a:off x="7090889" y="3948954"/>
            <a:ext cx="510352" cy="510352"/>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6588430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91</a:t>
            </a:fld>
            <a:endParaRPr lang="zh-TW" altLang="en-US"/>
          </a:p>
        </p:txBody>
      </p:sp>
      <p:sp>
        <p:nvSpPr>
          <p:cNvPr id="6"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(23/26)</a:t>
            </a:r>
            <a:endParaRPr lang="zh-TW" altLang="en-US" sz="3200" dirty="0"/>
          </a:p>
        </p:txBody>
      </p:sp>
      <p:pic>
        <p:nvPicPr>
          <p:cNvPr id="9" name="內容版面配置區 6"/>
          <p:cNvPicPr>
            <a:picLocks noGrp="1" noChangeAspect="1"/>
          </p:cNvPicPr>
          <p:nvPr>
            <p:ph idx="1"/>
          </p:nvPr>
        </p:nvPicPr>
        <p:blipFill>
          <a:blip r:embed="rId2"/>
          <a:stretch>
            <a:fillRect/>
          </a:stretch>
        </p:blipFill>
        <p:spPr>
          <a:xfrm>
            <a:off x="1537651" y="1762788"/>
            <a:ext cx="9116697" cy="4143953"/>
          </a:xfrm>
          <a:prstGeom prst="rect">
            <a:avLst/>
          </a:prstGeom>
          <a:ln>
            <a:solidFill>
              <a:schemeClr val="tx1"/>
            </a:solidFill>
          </a:ln>
        </p:spPr>
      </p:pic>
      <p:sp>
        <p:nvSpPr>
          <p:cNvPr id="10" name="矩形 9"/>
          <p:cNvSpPr/>
          <p:nvPr/>
        </p:nvSpPr>
        <p:spPr>
          <a:xfrm>
            <a:off x="4089155" y="2237092"/>
            <a:ext cx="401368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點擊</a:t>
            </a:r>
            <a:r>
              <a:rPr lang="zh-TW" altLang="en-US" sz="2300" b="1" dirty="0">
                <a:solidFill>
                  <a:srgbClr val="FF0000"/>
                </a:solidFill>
                <a:latin typeface="微軟正黑體" panose="020B0604030504040204" pitchFamily="34" charset="-120"/>
                <a:ea typeface="微軟正黑體" panose="020B0604030504040204" pitchFamily="34" charset="-120"/>
              </a:rPr>
              <a:t>上傳</a:t>
            </a:r>
          </a:p>
        </p:txBody>
      </p:sp>
      <p:sp>
        <p:nvSpPr>
          <p:cNvPr id="11" name="向下箭號 10"/>
          <p:cNvSpPr/>
          <p:nvPr/>
        </p:nvSpPr>
        <p:spPr>
          <a:xfrm>
            <a:off x="5833945" y="3247610"/>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圓角矩形 11"/>
          <p:cNvSpPr/>
          <p:nvPr/>
        </p:nvSpPr>
        <p:spPr>
          <a:xfrm>
            <a:off x="4712213" y="3834763"/>
            <a:ext cx="2814860" cy="127249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9490257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92</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(24/26)</a:t>
            </a:r>
            <a:endParaRPr lang="zh-TW" altLang="en-US" sz="3200" dirty="0"/>
          </a:p>
        </p:txBody>
      </p:sp>
      <p:pic>
        <p:nvPicPr>
          <p:cNvPr id="6" name="圖片 5"/>
          <p:cNvPicPr>
            <a:picLocks noChangeAspect="1"/>
          </p:cNvPicPr>
          <p:nvPr/>
        </p:nvPicPr>
        <p:blipFill>
          <a:blip r:embed="rId2"/>
          <a:stretch>
            <a:fillRect/>
          </a:stretch>
        </p:blipFill>
        <p:spPr>
          <a:xfrm>
            <a:off x="2546085" y="1254128"/>
            <a:ext cx="7099829" cy="5102222"/>
          </a:xfrm>
          <a:prstGeom prst="rect">
            <a:avLst/>
          </a:prstGeom>
          <a:ln>
            <a:solidFill>
              <a:schemeClr val="tx1"/>
            </a:solidFill>
          </a:ln>
        </p:spPr>
      </p:pic>
      <p:sp>
        <p:nvSpPr>
          <p:cNvPr id="7" name="矩形 6"/>
          <p:cNvSpPr/>
          <p:nvPr/>
        </p:nvSpPr>
        <p:spPr>
          <a:xfrm>
            <a:off x="5753045" y="2579691"/>
            <a:ext cx="401368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點選稍早儲存的</a:t>
            </a:r>
            <a:r>
              <a:rPr lang="en-US" altLang="zh-TW" sz="2300" b="1" dirty="0">
                <a:solidFill>
                  <a:schemeClr val="tx1"/>
                </a:solidFill>
                <a:latin typeface="微軟正黑體" panose="020B0604030504040204" pitchFamily="34" charset="-120"/>
                <a:ea typeface="微軟正黑體" panose="020B0604030504040204" pitchFamily="34" charset="-120"/>
              </a:rPr>
              <a:t>CSV</a:t>
            </a:r>
            <a:r>
              <a:rPr lang="zh-TW" altLang="en-US" sz="2300" b="1" dirty="0">
                <a:solidFill>
                  <a:schemeClr val="tx1"/>
                </a:solidFill>
                <a:latin typeface="微軟正黑體" panose="020B0604030504040204" pitchFamily="34" charset="-120"/>
                <a:ea typeface="微軟正黑體" panose="020B0604030504040204" pitchFamily="34" charset="-120"/>
              </a:rPr>
              <a:t>檔</a:t>
            </a:r>
          </a:p>
        </p:txBody>
      </p:sp>
      <p:sp>
        <p:nvSpPr>
          <p:cNvPr id="8" name="向下箭號 7"/>
          <p:cNvSpPr/>
          <p:nvPr/>
        </p:nvSpPr>
        <p:spPr>
          <a:xfrm rot="5400000">
            <a:off x="5073313" y="2693032"/>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圓角矩形 8"/>
          <p:cNvSpPr/>
          <p:nvPr/>
        </p:nvSpPr>
        <p:spPr>
          <a:xfrm>
            <a:off x="3897678" y="2293427"/>
            <a:ext cx="1020010" cy="121920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a:extLst>
              <a:ext uri="{FF2B5EF4-FFF2-40B4-BE49-F238E27FC236}">
                <a16:creationId xmlns:a16="http://schemas.microsoft.com/office/drawing/2014/main" id="{21C2134C-1A02-48D5-B098-AE8FEE038B10}"/>
              </a:ext>
            </a:extLst>
          </p:cNvPr>
          <p:cNvSpPr/>
          <p:nvPr/>
        </p:nvSpPr>
        <p:spPr>
          <a:xfrm>
            <a:off x="5585647" y="2324515"/>
            <a:ext cx="510352" cy="510352"/>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1" name="圓角矩形 10"/>
          <p:cNvSpPr/>
          <p:nvPr/>
        </p:nvSpPr>
        <p:spPr>
          <a:xfrm>
            <a:off x="7953005" y="5991225"/>
            <a:ext cx="756097" cy="21628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7278379" y="4345937"/>
            <a:ext cx="2105345"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開啟</a:t>
            </a:r>
          </a:p>
        </p:txBody>
      </p:sp>
      <p:sp>
        <p:nvSpPr>
          <p:cNvPr id="13" name="向下箭號 12"/>
          <p:cNvSpPr/>
          <p:nvPr/>
        </p:nvSpPr>
        <p:spPr>
          <a:xfrm>
            <a:off x="8068999" y="5329431"/>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a:extLst>
              <a:ext uri="{FF2B5EF4-FFF2-40B4-BE49-F238E27FC236}">
                <a16:creationId xmlns:a16="http://schemas.microsoft.com/office/drawing/2014/main" id="{21C2134C-1A02-48D5-B098-AE8FEE038B10}"/>
              </a:ext>
            </a:extLst>
          </p:cNvPr>
          <p:cNvSpPr/>
          <p:nvPr/>
        </p:nvSpPr>
        <p:spPr>
          <a:xfrm>
            <a:off x="7034773" y="4090761"/>
            <a:ext cx="510352" cy="510352"/>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54856382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93</a:t>
            </a:fld>
            <a:endParaRPr lang="zh-TW" altLang="en-US"/>
          </a:p>
        </p:txBody>
      </p:sp>
      <p:pic>
        <p:nvPicPr>
          <p:cNvPr id="5" name="圖片 4"/>
          <p:cNvPicPr>
            <a:picLocks noChangeAspect="1"/>
          </p:cNvPicPr>
          <p:nvPr/>
        </p:nvPicPr>
        <p:blipFill>
          <a:blip r:embed="rId2"/>
          <a:stretch>
            <a:fillRect/>
          </a:stretch>
        </p:blipFill>
        <p:spPr>
          <a:xfrm>
            <a:off x="1590046" y="1736276"/>
            <a:ext cx="9011908" cy="4210638"/>
          </a:xfrm>
          <a:prstGeom prst="rect">
            <a:avLst/>
          </a:prstGeom>
          <a:ln>
            <a:solidFill>
              <a:schemeClr val="tx1"/>
            </a:solidFill>
          </a:ln>
        </p:spPr>
      </p:pic>
      <p:sp>
        <p:nvSpPr>
          <p:cNvPr id="7"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(25/26)</a:t>
            </a:r>
            <a:endParaRPr lang="zh-TW" altLang="en-US" sz="3200" dirty="0"/>
          </a:p>
        </p:txBody>
      </p:sp>
      <p:sp>
        <p:nvSpPr>
          <p:cNvPr id="8" name="矩形 7"/>
          <p:cNvSpPr/>
          <p:nvPr/>
        </p:nvSpPr>
        <p:spPr>
          <a:xfrm>
            <a:off x="3578557" y="4845206"/>
            <a:ext cx="2610370"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有顯示檔名即代表選擇檔案成功</a:t>
            </a:r>
          </a:p>
        </p:txBody>
      </p:sp>
      <p:sp>
        <p:nvSpPr>
          <p:cNvPr id="9" name="向下箭號 8"/>
          <p:cNvSpPr/>
          <p:nvPr/>
        </p:nvSpPr>
        <p:spPr>
          <a:xfrm rot="5400000">
            <a:off x="2898825" y="4958547"/>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1590046" y="4980328"/>
            <a:ext cx="1153154" cy="39403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a:extLst>
              <a:ext uri="{FF2B5EF4-FFF2-40B4-BE49-F238E27FC236}">
                <a16:creationId xmlns:a16="http://schemas.microsoft.com/office/drawing/2014/main" id="{21C2134C-1A02-48D5-B098-AE8FEE038B10}"/>
              </a:ext>
            </a:extLst>
          </p:cNvPr>
          <p:cNvSpPr/>
          <p:nvPr/>
        </p:nvSpPr>
        <p:spPr>
          <a:xfrm>
            <a:off x="3323381" y="4476707"/>
            <a:ext cx="510352" cy="510352"/>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2" name="圓角矩形 11"/>
          <p:cNvSpPr/>
          <p:nvPr/>
        </p:nvSpPr>
        <p:spPr>
          <a:xfrm>
            <a:off x="9891131" y="5631365"/>
            <a:ext cx="666217" cy="283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向下箭號 12"/>
          <p:cNvSpPr/>
          <p:nvPr/>
        </p:nvSpPr>
        <p:spPr>
          <a:xfrm>
            <a:off x="10033241" y="4972354"/>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9187498" y="3955349"/>
            <a:ext cx="2204226"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chemeClr val="tx1"/>
                </a:solidFill>
                <a:latin typeface="微軟正黑體" panose="020B0604030504040204" pitchFamily="34" charset="-120"/>
                <a:ea typeface="微軟正黑體" panose="020B0604030504040204" pitchFamily="34" charset="-120"/>
              </a:rPr>
              <a:t>點選</a:t>
            </a:r>
            <a:r>
              <a:rPr lang="zh-TW" altLang="en-US" sz="2300" b="1" dirty="0">
                <a:solidFill>
                  <a:srgbClr val="FF0000"/>
                </a:solidFill>
                <a:latin typeface="微軟正黑體" panose="020B0604030504040204" pitchFamily="34" charset="-120"/>
                <a:ea typeface="微軟正黑體" panose="020B0604030504040204" pitchFamily="34" charset="-120"/>
              </a:rPr>
              <a:t>補登</a:t>
            </a:r>
          </a:p>
        </p:txBody>
      </p:sp>
      <p:sp>
        <p:nvSpPr>
          <p:cNvPr id="15" name="橢圓 14">
            <a:extLst>
              <a:ext uri="{FF2B5EF4-FFF2-40B4-BE49-F238E27FC236}">
                <a16:creationId xmlns:a16="http://schemas.microsoft.com/office/drawing/2014/main" id="{21C2134C-1A02-48D5-B098-AE8FEE038B10}"/>
              </a:ext>
            </a:extLst>
          </p:cNvPr>
          <p:cNvSpPr/>
          <p:nvPr/>
        </p:nvSpPr>
        <p:spPr>
          <a:xfrm>
            <a:off x="8932322" y="3809295"/>
            <a:ext cx="510352" cy="510352"/>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1546704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C98B0329-BC65-4823-89B4-AE17299752F4}" type="slidenum">
              <a:rPr lang="zh-TW" altLang="en-US" smtClean="0"/>
              <a:t>94</a:t>
            </a:fld>
            <a:endParaRPr lang="zh-TW" altLang="en-US"/>
          </a:p>
        </p:txBody>
      </p:sp>
      <p:sp>
        <p:nvSpPr>
          <p:cNvPr id="5" name="標題 1"/>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規劃配對</a:t>
            </a:r>
            <a:r>
              <a:rPr lang="en-US" altLang="zh-TW" dirty="0"/>
              <a:t>-CSV</a:t>
            </a:r>
            <a:r>
              <a:rPr lang="zh-TW" altLang="en-US" dirty="0"/>
              <a:t>上傳</a:t>
            </a:r>
            <a:r>
              <a:rPr lang="en-US" altLang="zh-TW" sz="2800" dirty="0"/>
              <a:t>-</a:t>
            </a:r>
            <a:r>
              <a:rPr lang="zh-TW" altLang="en-US" sz="3200" dirty="0"/>
              <a:t> </a:t>
            </a:r>
            <a:r>
              <a:rPr lang="en-US" altLang="zh-TW" sz="3200" dirty="0"/>
              <a:t>(26/26)</a:t>
            </a:r>
            <a:endParaRPr lang="zh-TW" altLang="en-US" sz="3200" dirty="0"/>
          </a:p>
        </p:txBody>
      </p:sp>
      <p:pic>
        <p:nvPicPr>
          <p:cNvPr id="6" name="圖片 5"/>
          <p:cNvPicPr>
            <a:picLocks noChangeAspect="1"/>
          </p:cNvPicPr>
          <p:nvPr/>
        </p:nvPicPr>
        <p:blipFill rotWithShape="1">
          <a:blip r:embed="rId2"/>
          <a:srcRect t="1923" b="3166"/>
          <a:stretch/>
        </p:blipFill>
        <p:spPr>
          <a:xfrm>
            <a:off x="1108966" y="1338301"/>
            <a:ext cx="9974067" cy="5018049"/>
          </a:xfrm>
          <a:prstGeom prst="rect">
            <a:avLst/>
          </a:prstGeom>
          <a:ln>
            <a:solidFill>
              <a:schemeClr val="tx1"/>
            </a:solidFill>
          </a:ln>
        </p:spPr>
      </p:pic>
      <p:sp>
        <p:nvSpPr>
          <p:cNvPr id="7" name="矩形 6"/>
          <p:cNvSpPr/>
          <p:nvPr/>
        </p:nvSpPr>
        <p:spPr>
          <a:xfrm>
            <a:off x="8535263" y="3350865"/>
            <a:ext cx="3084307" cy="870951"/>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a:solidFill>
                  <a:srgbClr val="FF0000"/>
                </a:solidFill>
                <a:latin typeface="微軟正黑體" panose="020B0604030504040204" pitchFamily="34" charset="-120"/>
                <a:ea typeface="微軟正黑體" panose="020B0604030504040204" pitchFamily="34" charset="-120"/>
              </a:rPr>
              <a:t>新增成功</a:t>
            </a:r>
            <a:r>
              <a:rPr lang="zh-TW" altLang="en-US" sz="2300" b="1" dirty="0">
                <a:solidFill>
                  <a:schemeClr val="tx1"/>
                </a:solidFill>
                <a:latin typeface="微軟正黑體" panose="020B0604030504040204" pitchFamily="34" charset="-120"/>
                <a:ea typeface="微軟正黑體" panose="020B0604030504040204" pitchFamily="34" charset="-120"/>
              </a:rPr>
              <a:t>後表單按鈕從新增變為</a:t>
            </a:r>
            <a:r>
              <a:rPr lang="zh-TW" altLang="en-US" sz="2300" b="1" dirty="0">
                <a:solidFill>
                  <a:srgbClr val="FF0000"/>
                </a:solidFill>
                <a:latin typeface="微軟正黑體" panose="020B0604030504040204" pitchFamily="34" charset="-120"/>
                <a:ea typeface="微軟正黑體" panose="020B0604030504040204" pitchFamily="34" charset="-120"/>
              </a:rPr>
              <a:t>編輯</a:t>
            </a:r>
          </a:p>
        </p:txBody>
      </p:sp>
      <p:sp>
        <p:nvSpPr>
          <p:cNvPr id="9" name="圓角矩形 8"/>
          <p:cNvSpPr/>
          <p:nvPr/>
        </p:nvSpPr>
        <p:spPr>
          <a:xfrm>
            <a:off x="5649090" y="1800580"/>
            <a:ext cx="1130851" cy="44096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圓角矩形 9"/>
          <p:cNvSpPr/>
          <p:nvPr/>
        </p:nvSpPr>
        <p:spPr>
          <a:xfrm>
            <a:off x="9522140" y="4976353"/>
            <a:ext cx="636621" cy="87819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向下箭號 10"/>
          <p:cNvSpPr/>
          <p:nvPr/>
        </p:nvSpPr>
        <p:spPr>
          <a:xfrm>
            <a:off x="9578396" y="4344634"/>
            <a:ext cx="524107" cy="51295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4658429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318"/>
        <p:cNvGrpSpPr/>
        <p:nvPr/>
      </p:nvGrpSpPr>
      <p:grpSpPr>
        <a:xfrm>
          <a:off x="0" y="0"/>
          <a:ext cx="0" cy="0"/>
          <a:chOff x="0" y="0"/>
          <a:chExt cx="0" cy="0"/>
        </a:xfrm>
      </p:grpSpPr>
      <p:sp>
        <p:nvSpPr>
          <p:cNvPr id="319" name="Google Shape;319;p50"/>
          <p:cNvSpPr txBox="1">
            <a:spLocks noGrp="1"/>
          </p:cNvSpPr>
          <p:nvPr>
            <p:ph type="sldNum" idx="12"/>
          </p:nvPr>
        </p:nvSpPr>
        <p:spPr>
          <a:xfrm>
            <a:off x="7981950" y="5624513"/>
            <a:ext cx="2057400" cy="273844"/>
          </a:xfrm>
          <a:prstGeom prst="rect">
            <a:avLst/>
          </a:prstGeom>
          <a:noFill/>
          <a:ln>
            <a:noFill/>
          </a:ln>
        </p:spPr>
        <p:txBody>
          <a:bodyPr spcFirstLastPara="1" vert="horz" wrap="square" lIns="68569" tIns="34275" rIns="68569" bIns="34275"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altLang="zh-TW"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20" name="Google Shape;320;p50"/>
          <p:cNvSpPr txBox="1">
            <a:spLocks noGrp="1"/>
          </p:cNvSpPr>
          <p:nvPr>
            <p:ph type="title"/>
          </p:nvPr>
        </p:nvSpPr>
        <p:spPr>
          <a:xfrm>
            <a:off x="2147888" y="1844133"/>
            <a:ext cx="7886700" cy="1366708"/>
          </a:xfrm>
          <a:prstGeom prst="rect">
            <a:avLst/>
          </a:prstGeom>
          <a:noFill/>
          <a:ln>
            <a:noFill/>
          </a:ln>
        </p:spPr>
        <p:txBody>
          <a:bodyPr spcFirstLastPara="1" vert="horz" wrap="square" lIns="68569" tIns="34275" rIns="68569" bIns="34275" rtlCol="0" anchor="ctr" anchorCtr="0">
            <a:noAutofit/>
          </a:bodyPr>
          <a:lstStyle/>
          <a:p>
            <a:pPr algn="ctr">
              <a:lnSpc>
                <a:spcPct val="90000"/>
              </a:lnSpc>
              <a:spcBef>
                <a:spcPts val="0"/>
              </a:spcBef>
              <a:buClr>
                <a:schemeClr val="dk1"/>
              </a:buClr>
              <a:buSzPts val="7200"/>
            </a:pP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薪傳輔導</a:t>
            </a:r>
            <a:r>
              <a:rPr lang="en-US" altLang="zh-TW" sz="5400" b="1" dirty="0">
                <a:latin typeface="微軟正黑體" panose="020B0604030504040204" pitchFamily="34" charset="-120"/>
                <a:ea typeface="微軟正黑體" panose="020B0604030504040204" pitchFamily="34" charset="-120"/>
                <a:cs typeface="Microsoft JhengHei"/>
                <a:sym typeface="Microsoft JhengHei"/>
              </a:rPr>
              <a:t>—</a:t>
            </a: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學校端</a:t>
            </a:r>
            <a:endParaRPr dirty="0">
              <a:latin typeface="微軟正黑體" panose="020B0604030504040204" pitchFamily="34" charset="-120"/>
              <a:ea typeface="微軟正黑體" panose="020B0604030504040204" pitchFamily="34" charset="-120"/>
            </a:endParaRPr>
          </a:p>
        </p:txBody>
      </p:sp>
      <p:sp>
        <p:nvSpPr>
          <p:cNvPr id="321" name="Google Shape;321;p50"/>
          <p:cNvSpPr txBox="1"/>
          <p:nvPr/>
        </p:nvSpPr>
        <p:spPr>
          <a:xfrm>
            <a:off x="2147888" y="3297025"/>
            <a:ext cx="7886700" cy="1125140"/>
          </a:xfrm>
          <a:prstGeom prst="rect">
            <a:avLst/>
          </a:prstGeom>
          <a:noFill/>
          <a:ln>
            <a:noFill/>
          </a:ln>
        </p:spPr>
        <p:txBody>
          <a:bodyPr spcFirstLastPara="1" wrap="square" lIns="68569" tIns="34275" rIns="68569" bIns="34275" anchor="t" anchorCtr="0">
            <a:noAutofit/>
          </a:bodyPr>
          <a:lstStyle/>
          <a:p>
            <a:pPr marL="0" marR="0" lvl="0" indent="0" algn="ctr" defTabSz="914400" rtl="0" eaLnBrk="1" fontAlgn="auto" latinLnBrk="0" hangingPunct="1">
              <a:lnSpc>
                <a:spcPct val="90000"/>
              </a:lnSpc>
              <a:spcBef>
                <a:spcPts val="0"/>
              </a:spcBef>
              <a:spcAft>
                <a:spcPts val="0"/>
              </a:spcAft>
              <a:buClr>
                <a:srgbClr val="7F7F7F"/>
              </a:buClr>
              <a:buSzPts val="5400"/>
              <a:buFontTx/>
              <a:buNone/>
              <a:tabLst/>
              <a:defRPr/>
            </a:pPr>
            <a:r>
              <a:rPr kumimoji="0" lang="zh-TW" altLang="en-US"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案件查詢</a:t>
            </a:r>
            <a:endParaRPr kumimoji="0"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endParaRPr>
          </a:p>
        </p:txBody>
      </p:sp>
    </p:spTree>
    <p:extLst>
      <p:ext uri="{BB962C8B-B14F-4D97-AF65-F5344CB8AC3E}">
        <p14:creationId xmlns:p14="http://schemas.microsoft.com/office/powerpoint/2010/main" val="118329334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505767" y="365125"/>
            <a:ext cx="11180466"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案件查詢</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由申請畫面點選</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開新分頁</a:t>
            </a:r>
            <a:r>
              <a:rPr lang="en-US" altLang="zh-TW" b="1" dirty="0">
                <a:latin typeface="微軟正黑體" panose="020B0604030504040204" pitchFamily="34" charset="-120"/>
                <a:ea typeface="微軟正黑體" panose="020B0604030504040204" pitchFamily="34" charset="-120"/>
                <a:cs typeface="Microsoft JhengHei"/>
              </a:rPr>
              <a:t>)1/4</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732676" y="1442932"/>
            <a:ext cx="10726647" cy="4913418"/>
            <a:chOff x="732676" y="1368889"/>
            <a:chExt cx="10726647" cy="4913418"/>
          </a:xfrm>
        </p:grpSpPr>
        <p:pic>
          <p:nvPicPr>
            <p:cNvPr id="10" name="圖片 9"/>
            <p:cNvPicPr>
              <a:picLocks noChangeAspect="1"/>
            </p:cNvPicPr>
            <p:nvPr/>
          </p:nvPicPr>
          <p:blipFill>
            <a:blip r:embed="rId3"/>
            <a:stretch>
              <a:fillRect/>
            </a:stretch>
          </p:blipFill>
          <p:spPr>
            <a:xfrm>
              <a:off x="732676" y="1442932"/>
              <a:ext cx="10726647" cy="4839375"/>
            </a:xfrm>
            <a:prstGeom prst="rect">
              <a:avLst/>
            </a:prstGeom>
            <a:ln>
              <a:solidFill>
                <a:schemeClr val="tx1"/>
              </a:solidFill>
            </a:ln>
          </p:spPr>
        </p:pic>
        <p:sp>
          <p:nvSpPr>
            <p:cNvPr id="18" name="圓角矩形 11">
              <a:extLst>
                <a:ext uri="{FF2B5EF4-FFF2-40B4-BE49-F238E27FC236}">
                  <a16:creationId xmlns:a16="http://schemas.microsoft.com/office/drawing/2014/main" id="{D3C8EDA4-4FB2-48DB-8889-43CBF97B5389}"/>
                </a:ext>
              </a:extLst>
            </p:cNvPr>
            <p:cNvSpPr/>
            <p:nvPr/>
          </p:nvSpPr>
          <p:spPr>
            <a:xfrm>
              <a:off x="2539892" y="2870584"/>
              <a:ext cx="1630664" cy="27154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153FC740-2593-4622-8FC2-46FBA11D072D}"/>
                </a:ext>
              </a:extLst>
            </p:cNvPr>
            <p:cNvSpPr/>
            <p:nvPr/>
          </p:nvSpPr>
          <p:spPr>
            <a:xfrm>
              <a:off x="5352585" y="1368889"/>
              <a:ext cx="4405300" cy="906172"/>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想查看所有配對內容，</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非第一次填寫申請表或新申請配對</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案件查詢</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查看</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5" name="向上箭號 5">
              <a:extLst>
                <a:ext uri="{FF2B5EF4-FFF2-40B4-BE49-F238E27FC236}">
                  <a16:creationId xmlns:a16="http://schemas.microsoft.com/office/drawing/2014/main" id="{AB6FF346-B724-402B-B874-21F68B8A7642}"/>
                </a:ext>
              </a:extLst>
            </p:cNvPr>
            <p:cNvSpPr/>
            <p:nvPr/>
          </p:nvSpPr>
          <p:spPr>
            <a:xfrm rot="5400000">
              <a:off x="9729601" y="1671760"/>
              <a:ext cx="576789" cy="389467"/>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6" name="圓角矩形 6">
              <a:extLst>
                <a:ext uri="{FF2B5EF4-FFF2-40B4-BE49-F238E27FC236}">
                  <a16:creationId xmlns:a16="http://schemas.microsoft.com/office/drawing/2014/main" id="{67A5893F-74E6-4BB2-901C-88FD0C92676F}"/>
                </a:ext>
              </a:extLst>
            </p:cNvPr>
            <p:cNvSpPr/>
            <p:nvPr/>
          </p:nvSpPr>
          <p:spPr>
            <a:xfrm>
              <a:off x="10332020" y="1740315"/>
              <a:ext cx="1021780" cy="35355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86847280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16299" y="365125"/>
            <a:ext cx="10959402"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案件查詢</a:t>
            </a:r>
            <a:r>
              <a:rPr lang="en-US" altLang="zh-TW" b="1" dirty="0">
                <a:latin typeface="微軟正黑體" panose="020B0604030504040204" pitchFamily="34" charset="-120"/>
                <a:ea typeface="微軟正黑體" panose="020B0604030504040204" pitchFamily="34" charset="-120"/>
                <a:cs typeface="Microsoft JhengHei"/>
              </a:rPr>
              <a:t>- </a:t>
            </a:r>
            <a:r>
              <a:rPr lang="zh-TW" altLang="en-US" b="1" dirty="0">
                <a:latin typeface="微軟正黑體" panose="020B0604030504040204" pitchFamily="34" charset="-120"/>
                <a:ea typeface="微軟正黑體" panose="020B0604030504040204" pitchFamily="34" charset="-120"/>
                <a:cs typeface="Microsoft JhengHei"/>
              </a:rPr>
              <a:t>由申請畫面點選</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開新分頁</a:t>
            </a:r>
            <a:r>
              <a:rPr lang="en-US" altLang="zh-TW" b="1" dirty="0">
                <a:latin typeface="微軟正黑體" panose="020B0604030504040204" pitchFamily="34" charset="-120"/>
                <a:ea typeface="微軟正黑體" panose="020B0604030504040204" pitchFamily="34" charset="-120"/>
                <a:cs typeface="Microsoft JhengHei"/>
              </a:rPr>
              <a:t>)2/4</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1157286" y="1383006"/>
            <a:ext cx="9877427" cy="5031508"/>
            <a:chOff x="1157286" y="1383006"/>
            <a:chExt cx="9877427" cy="5031508"/>
          </a:xfrm>
        </p:grpSpPr>
        <p:pic>
          <p:nvPicPr>
            <p:cNvPr id="4" name="圖片 3"/>
            <p:cNvPicPr>
              <a:picLocks noChangeAspect="1"/>
            </p:cNvPicPr>
            <p:nvPr/>
          </p:nvPicPr>
          <p:blipFill>
            <a:blip r:embed="rId3"/>
            <a:stretch>
              <a:fillRect/>
            </a:stretch>
          </p:blipFill>
          <p:spPr>
            <a:xfrm>
              <a:off x="1157286" y="1383006"/>
              <a:ext cx="9877427" cy="5031508"/>
            </a:xfrm>
            <a:prstGeom prst="rect">
              <a:avLst/>
            </a:prstGeom>
            <a:ln>
              <a:solidFill>
                <a:schemeClr val="tx1"/>
              </a:solidFill>
            </a:ln>
          </p:spPr>
        </p:pic>
        <p:sp>
          <p:nvSpPr>
            <p:cNvPr id="18" name="圓角矩形 11">
              <a:extLst>
                <a:ext uri="{FF2B5EF4-FFF2-40B4-BE49-F238E27FC236}">
                  <a16:creationId xmlns:a16="http://schemas.microsoft.com/office/drawing/2014/main" id="{D3C8EDA4-4FB2-48DB-8889-43CBF97B5389}"/>
                </a:ext>
              </a:extLst>
            </p:cNvPr>
            <p:cNvSpPr/>
            <p:nvPr/>
          </p:nvSpPr>
          <p:spPr>
            <a:xfrm>
              <a:off x="5296829" y="2641368"/>
              <a:ext cx="799170" cy="2928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153FC740-2593-4622-8FC2-46FBA11D072D}"/>
                </a:ext>
              </a:extLst>
            </p:cNvPr>
            <p:cNvSpPr/>
            <p:nvPr/>
          </p:nvSpPr>
          <p:spPr>
            <a:xfrm>
              <a:off x="3038922" y="3172244"/>
              <a:ext cx="1898837" cy="62194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請點選申請年度</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5" name="向上箭號 5">
              <a:extLst>
                <a:ext uri="{FF2B5EF4-FFF2-40B4-BE49-F238E27FC236}">
                  <a16:creationId xmlns:a16="http://schemas.microsoft.com/office/drawing/2014/main" id="{AB6FF346-B724-402B-B874-21F68B8A7642}"/>
                </a:ext>
              </a:extLst>
            </p:cNvPr>
            <p:cNvSpPr/>
            <p:nvPr/>
          </p:nvSpPr>
          <p:spPr>
            <a:xfrm rot="14118302">
              <a:off x="2426263" y="3281943"/>
              <a:ext cx="576789" cy="389467"/>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6" name="圓角矩形 6">
              <a:extLst>
                <a:ext uri="{FF2B5EF4-FFF2-40B4-BE49-F238E27FC236}">
                  <a16:creationId xmlns:a16="http://schemas.microsoft.com/office/drawing/2014/main" id="{67A5893F-74E6-4BB2-901C-88FD0C92676F}"/>
                </a:ext>
              </a:extLst>
            </p:cNvPr>
            <p:cNvSpPr/>
            <p:nvPr/>
          </p:nvSpPr>
          <p:spPr>
            <a:xfrm>
              <a:off x="1157287" y="3732470"/>
              <a:ext cx="1456878" cy="25966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橢圓形圖說文字 9">
              <a:extLst>
                <a:ext uri="{FF2B5EF4-FFF2-40B4-BE49-F238E27FC236}">
                  <a16:creationId xmlns:a16="http://schemas.microsoft.com/office/drawing/2014/main" id="{A04249CC-1B02-44C7-B3A8-F13DBFCC6A36}"/>
                </a:ext>
              </a:extLst>
            </p:cNvPr>
            <p:cNvSpPr/>
            <p:nvPr/>
          </p:nvSpPr>
          <p:spPr>
            <a:xfrm>
              <a:off x="5696415" y="2862811"/>
              <a:ext cx="3970100" cy="869659"/>
            </a:xfrm>
            <a:prstGeom prst="wedgeEllipseCallout">
              <a:avLst>
                <a:gd name="adj1" fmla="val -37340"/>
                <a:gd name="adj2" fmla="val -49411"/>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點選案件查詢，</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自動跳出新分頁</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429038699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56492" y="365125"/>
            <a:ext cx="10879016"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案件查詢</a:t>
            </a:r>
            <a:r>
              <a:rPr lang="en-US" altLang="zh-TW" b="1" dirty="0">
                <a:latin typeface="微軟正黑體" panose="020B0604030504040204" pitchFamily="34" charset="-120"/>
                <a:ea typeface="微軟正黑體" panose="020B0604030504040204" pitchFamily="34" charset="-120"/>
                <a:cs typeface="Microsoft JhengHei"/>
              </a:rPr>
              <a:t>- </a:t>
            </a:r>
            <a:r>
              <a:rPr lang="zh-TW" altLang="en-US" b="1" dirty="0">
                <a:latin typeface="微軟正黑體" panose="020B0604030504040204" pitchFamily="34" charset="-120"/>
                <a:ea typeface="微軟正黑體" panose="020B0604030504040204" pitchFamily="34" charset="-120"/>
                <a:cs typeface="Microsoft JhengHei"/>
              </a:rPr>
              <a:t>由申請畫面點選</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開新分頁</a:t>
            </a:r>
            <a:r>
              <a:rPr lang="en-US" altLang="zh-TW" b="1" dirty="0">
                <a:latin typeface="微軟正黑體" panose="020B0604030504040204" pitchFamily="34" charset="-120"/>
                <a:ea typeface="微軟正黑體" panose="020B0604030504040204" pitchFamily="34" charset="-120"/>
                <a:cs typeface="Microsoft JhengHei"/>
              </a:rPr>
              <a:t>)3/4</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177243" y="1814001"/>
            <a:ext cx="11359350" cy="4833492"/>
            <a:chOff x="177243" y="1814001"/>
            <a:chExt cx="11359350" cy="4833492"/>
          </a:xfrm>
        </p:grpSpPr>
        <p:pic>
          <p:nvPicPr>
            <p:cNvPr id="4" name="圖片 3"/>
            <p:cNvPicPr>
              <a:picLocks noChangeAspect="1"/>
            </p:cNvPicPr>
            <p:nvPr/>
          </p:nvPicPr>
          <p:blipFill>
            <a:blip r:embed="rId3"/>
            <a:stretch>
              <a:fillRect/>
            </a:stretch>
          </p:blipFill>
          <p:spPr>
            <a:xfrm>
              <a:off x="217713" y="1814001"/>
              <a:ext cx="11318880" cy="3817013"/>
            </a:xfrm>
            <a:prstGeom prst="rect">
              <a:avLst/>
            </a:prstGeom>
            <a:ln>
              <a:solidFill>
                <a:schemeClr val="tx1"/>
              </a:solidFill>
            </a:ln>
          </p:spPr>
        </p:pic>
        <p:sp>
          <p:nvSpPr>
            <p:cNvPr id="13" name="橢圓形圖說文字 9">
              <a:extLst>
                <a:ext uri="{FF2B5EF4-FFF2-40B4-BE49-F238E27FC236}">
                  <a16:creationId xmlns:a16="http://schemas.microsoft.com/office/drawing/2014/main" id="{A04249CC-1B02-44C7-B3A8-F13DBFCC6A36}"/>
                </a:ext>
              </a:extLst>
            </p:cNvPr>
            <p:cNvSpPr/>
            <p:nvPr/>
          </p:nvSpPr>
          <p:spPr>
            <a:xfrm>
              <a:off x="6563530" y="3360307"/>
              <a:ext cx="4806447" cy="812742"/>
            </a:xfrm>
            <a:prstGeom prst="wedgeEllipseCallout">
              <a:avLst>
                <a:gd name="adj1" fmla="val -45634"/>
                <a:gd name="adj2" fmla="val 56059"/>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查看</a:t>
              </a:r>
              <a:r>
                <a:rPr lang="zh-TW" altLang="en-US" b="1" dirty="0">
                  <a:solidFill>
                    <a:srgbClr val="FF0000"/>
                  </a:solidFill>
                  <a:latin typeface="微軟正黑體" panose="020B0604030504040204" pitchFamily="34" charset="-120"/>
                  <a:ea typeface="微軟正黑體" panose="020B0604030504040204" pitchFamily="34" charset="-120"/>
                </a:rPr>
                <a:t>申請案件中的單</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筆案件狀態</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7" name="圓角矩形 6"/>
            <p:cNvSpPr/>
            <p:nvPr/>
          </p:nvSpPr>
          <p:spPr>
            <a:xfrm>
              <a:off x="217713" y="4063048"/>
              <a:ext cx="4498666" cy="51205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矩形 7"/>
            <p:cNvSpPr/>
            <p:nvPr/>
          </p:nvSpPr>
          <p:spPr>
            <a:xfrm>
              <a:off x="1979136" y="2518893"/>
              <a:ext cx="5226195" cy="893166"/>
            </a:xfrm>
            <a:prstGeom prst="rect">
              <a:avLst/>
            </a:prstGeom>
            <a:solidFill>
              <a:schemeClr val="accent4">
                <a:lumMod val="40000"/>
                <a:lumOff val="60000"/>
              </a:schemeClr>
            </a:solidFill>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noProof="0" dirty="0">
                  <a:solidFill>
                    <a:prstClr val="black"/>
                  </a:solidFill>
                  <a:latin typeface="微軟正黑體" panose="020B0604030504040204" pitchFamily="34" charset="-120"/>
                  <a:ea typeface="微軟正黑體" panose="020B0604030504040204" pitchFamily="34" charset="-120"/>
                </a:rPr>
                <a:t>狀態為</a:t>
              </a:r>
              <a:r>
                <a:rPr lang="zh-TW" altLang="en-US" b="1" noProof="0" dirty="0">
                  <a:solidFill>
                    <a:srgbClr val="FF0000"/>
                  </a:solidFill>
                  <a:latin typeface="微軟正黑體" panose="020B0604030504040204" pitchFamily="34" charset="-120"/>
                  <a:ea typeface="微軟正黑體" panose="020B0604030504040204" pitchFamily="34" charset="-120"/>
                </a:rPr>
                <a:t>規劃配對</a:t>
              </a:r>
              <a:r>
                <a:rPr lang="zh-TW" altLang="en-US" b="1" dirty="0">
                  <a:solidFill>
                    <a:schemeClr val="tx1"/>
                  </a:solidFill>
                  <a:latin typeface="微軟正黑體" panose="020B0604030504040204" pitchFamily="34" charset="-120"/>
                  <a:ea typeface="微軟正黑體" panose="020B0604030504040204" pitchFamily="34" charset="-120"/>
                </a:rPr>
                <a:t>的案件為</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a:t>
              </a:r>
              <a:br>
                <a:rPr kumimoji="0" lang="en-US" altLang="zh-TW"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b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申請後，</a:t>
              </a:r>
              <a:r>
                <a:rPr lang="zh-TW" altLang="en-US" b="1" dirty="0">
                  <a:solidFill>
                    <a:schemeClr val="tx1"/>
                  </a:solidFill>
                  <a:latin typeface="微軟正黑體" panose="020B0604030504040204" pitchFamily="34" charset="-120"/>
                  <a:ea typeface="微軟正黑體" panose="020B0604030504040204" pitchFamily="34" charset="-120"/>
                </a:rPr>
                <a:t>填寫好</a:t>
              </a:r>
              <a:r>
                <a:rPr lang="en-US" altLang="zh-TW" b="1" dirty="0">
                  <a:solidFill>
                    <a:schemeClr val="tx1"/>
                  </a:solidFill>
                  <a:latin typeface="微軟正黑體" panose="020B0604030504040204" pitchFamily="34" charset="-120"/>
                  <a:ea typeface="微軟正黑體" panose="020B0604030504040204" pitchFamily="34" charset="-120"/>
                </a:rPr>
                <a:t>(</a:t>
              </a:r>
              <a:r>
                <a:rPr lang="zh-TW" altLang="en-US" b="1" dirty="0">
                  <a:solidFill>
                    <a:schemeClr val="tx1"/>
                  </a:solidFill>
                  <a:latin typeface="微軟正黑體" panose="020B0604030504040204" pitchFamily="34" charset="-120"/>
                  <a:ea typeface="微軟正黑體" panose="020B0604030504040204" pitchFamily="34" charset="-120"/>
                </a:rPr>
                <a:t>填寫中</a:t>
              </a:r>
              <a:r>
                <a:rPr lang="en-US" altLang="zh-TW" b="1" dirty="0">
                  <a:solidFill>
                    <a:schemeClr val="tx1"/>
                  </a:solidFill>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未儲存規劃配對</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的案件</a:t>
              </a:r>
            </a:p>
          </p:txBody>
        </p:sp>
        <p:sp>
          <p:nvSpPr>
            <p:cNvPr id="9" name="向左箭號 8"/>
            <p:cNvSpPr/>
            <p:nvPr/>
          </p:nvSpPr>
          <p:spPr>
            <a:xfrm rot="16200000">
              <a:off x="2818421" y="3502092"/>
              <a:ext cx="466990" cy="460594"/>
            </a:xfrm>
            <a:prstGeom prst="leftArrow">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圓角矩形 9"/>
            <p:cNvSpPr/>
            <p:nvPr/>
          </p:nvSpPr>
          <p:spPr>
            <a:xfrm>
              <a:off x="217714" y="4575106"/>
              <a:ext cx="4498665" cy="51205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p:cNvSpPr/>
            <p:nvPr/>
          </p:nvSpPr>
          <p:spPr>
            <a:xfrm>
              <a:off x="177243" y="5754327"/>
              <a:ext cx="7410595" cy="893166"/>
            </a:xfrm>
            <a:prstGeom prst="rect">
              <a:avLst/>
            </a:prstGeom>
            <a:solidFill>
              <a:schemeClr val="accent4">
                <a:lumMod val="40000"/>
                <a:lumOff val="60000"/>
              </a:schemeClr>
            </a:solidFill>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noProof="0" dirty="0">
                  <a:solidFill>
                    <a:prstClr val="black"/>
                  </a:solidFill>
                  <a:latin typeface="微軟正黑體" panose="020B0604030504040204" pitchFamily="34" charset="-120"/>
                  <a:ea typeface="微軟正黑體" panose="020B0604030504040204" pitchFamily="34" charset="-120"/>
                </a:rPr>
                <a:t>狀態為</a:t>
              </a:r>
              <a:r>
                <a:rPr lang="zh-TW" altLang="en-US" b="1" noProof="0" dirty="0">
                  <a:solidFill>
                    <a:srgbClr val="FF0000"/>
                  </a:solidFill>
                  <a:latin typeface="微軟正黑體" panose="020B0604030504040204" pitchFamily="34" charset="-120"/>
                  <a:ea typeface="微軟正黑體" panose="020B0604030504040204" pitchFamily="34" charset="-120"/>
                </a:rPr>
                <a:t>已規劃配對</a:t>
              </a:r>
              <a:r>
                <a:rPr lang="en-US" altLang="zh-TW" b="1" noProof="0" dirty="0">
                  <a:solidFill>
                    <a:srgbClr val="FF0000"/>
                  </a:solidFill>
                  <a:latin typeface="微軟正黑體" panose="020B0604030504040204" pitchFamily="34" charset="-120"/>
                  <a:ea typeface="微軟正黑體" panose="020B0604030504040204" pitchFamily="34" charset="-120"/>
                </a:rPr>
                <a:t>-</a:t>
              </a:r>
              <a:r>
                <a:rPr lang="zh-TW" altLang="en-US" b="1" noProof="0" dirty="0">
                  <a:solidFill>
                    <a:srgbClr val="FF0000"/>
                  </a:solidFill>
                  <a:latin typeface="微軟正黑體" panose="020B0604030504040204" pitchFamily="34" charset="-120"/>
                  <a:ea typeface="微軟正黑體" panose="020B0604030504040204" pitchFamily="34" charset="-120"/>
                </a:rPr>
                <a:t>由學校編輯</a:t>
              </a:r>
              <a:r>
                <a:rPr lang="zh-TW" altLang="en-US" b="1" dirty="0">
                  <a:solidFill>
                    <a:schemeClr val="tx1"/>
                  </a:solidFill>
                  <a:latin typeface="微軟正黑體" panose="020B0604030504040204" pitchFamily="34" charset="-120"/>
                  <a:ea typeface="微軟正黑體" panose="020B0604030504040204" pitchFamily="34" charset="-120"/>
                </a:rPr>
                <a:t>的案件為</a:t>
              </a:r>
              <a:endParaRPr lang="en-US" altLang="zh-TW"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已填計畫表、經費表，</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已儲存規劃配對</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的案件，但尚未送出至縣市審查</a:t>
              </a:r>
            </a:p>
          </p:txBody>
        </p:sp>
        <p:sp>
          <p:nvSpPr>
            <p:cNvPr id="12" name="向左箭號 11"/>
            <p:cNvSpPr/>
            <p:nvPr/>
          </p:nvSpPr>
          <p:spPr>
            <a:xfrm rot="5400000">
              <a:off x="3144737" y="5123177"/>
              <a:ext cx="478375" cy="471823"/>
            </a:xfrm>
            <a:prstGeom prst="leftArrow">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88707225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505767" y="365125"/>
            <a:ext cx="11180466" cy="1325563"/>
          </a:xfrm>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案件查詢</a:t>
            </a:r>
            <a:r>
              <a:rPr lang="en-US" altLang="zh-TW" b="1" dirty="0">
                <a:latin typeface="微軟正黑體" panose="020B0604030504040204" pitchFamily="34" charset="-120"/>
                <a:ea typeface="微軟正黑體" panose="020B0604030504040204" pitchFamily="34" charset="-120"/>
                <a:cs typeface="Microsoft JhengHei"/>
              </a:rPr>
              <a:t>- </a:t>
            </a:r>
            <a:r>
              <a:rPr lang="zh-TW" altLang="en-US" b="1" dirty="0">
                <a:latin typeface="微軟正黑體" panose="020B0604030504040204" pitchFamily="34" charset="-120"/>
                <a:ea typeface="微軟正黑體" panose="020B0604030504040204" pitchFamily="34" charset="-120"/>
                <a:cs typeface="Microsoft JhengHei"/>
              </a:rPr>
              <a:t>由申請畫面點選</a:t>
            </a:r>
            <a:r>
              <a:rPr lang="en-US" altLang="zh-TW" b="1" dirty="0">
                <a:latin typeface="微軟正黑體" panose="020B0604030504040204" pitchFamily="34" charset="-120"/>
                <a:ea typeface="微軟正黑體" panose="020B0604030504040204" pitchFamily="34" charset="-120"/>
                <a:cs typeface="Microsoft JhengHei"/>
              </a:rPr>
              <a:t>(</a:t>
            </a:r>
            <a:r>
              <a:rPr lang="zh-TW" altLang="en-US" b="1" dirty="0">
                <a:latin typeface="微軟正黑體" panose="020B0604030504040204" pitchFamily="34" charset="-120"/>
                <a:ea typeface="微軟正黑體" panose="020B0604030504040204" pitchFamily="34" charset="-120"/>
                <a:cs typeface="Microsoft JhengHei"/>
              </a:rPr>
              <a:t>開新分頁</a:t>
            </a:r>
            <a:r>
              <a:rPr lang="en-US" altLang="zh-TW" b="1" dirty="0">
                <a:latin typeface="微軟正黑體" panose="020B0604030504040204" pitchFamily="34" charset="-120"/>
                <a:ea typeface="微軟正黑體" panose="020B0604030504040204" pitchFamily="34" charset="-120"/>
                <a:cs typeface="Microsoft JhengHei"/>
              </a:rPr>
              <a:t>)4/4</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732676" y="1442932"/>
            <a:ext cx="10726647" cy="4839375"/>
            <a:chOff x="732676" y="1442932"/>
            <a:chExt cx="10726647" cy="4839375"/>
          </a:xfrm>
        </p:grpSpPr>
        <p:pic>
          <p:nvPicPr>
            <p:cNvPr id="7" name="圖片 6"/>
            <p:cNvPicPr>
              <a:picLocks noChangeAspect="1"/>
            </p:cNvPicPr>
            <p:nvPr/>
          </p:nvPicPr>
          <p:blipFill>
            <a:blip r:embed="rId3"/>
            <a:stretch>
              <a:fillRect/>
            </a:stretch>
          </p:blipFill>
          <p:spPr>
            <a:xfrm>
              <a:off x="732676" y="1442932"/>
              <a:ext cx="10726647" cy="4839375"/>
            </a:xfrm>
            <a:prstGeom prst="rect">
              <a:avLst/>
            </a:prstGeom>
            <a:ln>
              <a:solidFill>
                <a:schemeClr val="tx1"/>
              </a:solidFill>
            </a:ln>
          </p:spPr>
        </p:pic>
        <p:sp>
          <p:nvSpPr>
            <p:cNvPr id="13" name="橢圓形圖說文字 9">
              <a:extLst>
                <a:ext uri="{FF2B5EF4-FFF2-40B4-BE49-F238E27FC236}">
                  <a16:creationId xmlns:a16="http://schemas.microsoft.com/office/drawing/2014/main" id="{A04249CC-1B02-44C7-B3A8-F13DBFCC6A36}"/>
                </a:ext>
              </a:extLst>
            </p:cNvPr>
            <p:cNvSpPr/>
            <p:nvPr/>
          </p:nvSpPr>
          <p:spPr>
            <a:xfrm>
              <a:off x="5713544" y="3182589"/>
              <a:ext cx="3787508" cy="983054"/>
            </a:xfrm>
            <a:prstGeom prst="wedgeEllipseCallout">
              <a:avLst>
                <a:gd name="adj1" fmla="val -45634"/>
                <a:gd name="adj2" fmla="val 56059"/>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確認無誤後，</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可繼續編輯或送出配對</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143600282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318"/>
        <p:cNvGrpSpPr/>
        <p:nvPr/>
      </p:nvGrpSpPr>
      <p:grpSpPr>
        <a:xfrm>
          <a:off x="0" y="0"/>
          <a:ext cx="0" cy="0"/>
          <a:chOff x="0" y="0"/>
          <a:chExt cx="0" cy="0"/>
        </a:xfrm>
      </p:grpSpPr>
      <p:sp>
        <p:nvSpPr>
          <p:cNvPr id="319" name="Google Shape;319;p50"/>
          <p:cNvSpPr txBox="1">
            <a:spLocks noGrp="1"/>
          </p:cNvSpPr>
          <p:nvPr>
            <p:ph type="sldNum" idx="12"/>
          </p:nvPr>
        </p:nvSpPr>
        <p:spPr>
          <a:xfrm>
            <a:off x="7981950" y="5624513"/>
            <a:ext cx="2057400" cy="273844"/>
          </a:xfrm>
          <a:prstGeom prst="rect">
            <a:avLst/>
          </a:prstGeom>
          <a:noFill/>
          <a:ln>
            <a:noFill/>
          </a:ln>
        </p:spPr>
        <p:txBody>
          <a:bodyPr spcFirstLastPara="1" vert="horz" wrap="square" lIns="68569" tIns="34275" rIns="68569" bIns="34275"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altLang="zh-TW"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20" name="Google Shape;320;p50"/>
          <p:cNvSpPr txBox="1">
            <a:spLocks noGrp="1"/>
          </p:cNvSpPr>
          <p:nvPr>
            <p:ph type="title"/>
          </p:nvPr>
        </p:nvSpPr>
        <p:spPr>
          <a:xfrm>
            <a:off x="2147888" y="1844133"/>
            <a:ext cx="7886700" cy="1366708"/>
          </a:xfrm>
          <a:prstGeom prst="rect">
            <a:avLst/>
          </a:prstGeom>
          <a:noFill/>
          <a:ln>
            <a:noFill/>
          </a:ln>
        </p:spPr>
        <p:txBody>
          <a:bodyPr spcFirstLastPara="1" vert="horz" wrap="square" lIns="68569" tIns="34275" rIns="68569" bIns="34275" rtlCol="0" anchor="ctr" anchorCtr="0">
            <a:noAutofit/>
          </a:bodyPr>
          <a:lstStyle/>
          <a:p>
            <a:pPr algn="ctr">
              <a:lnSpc>
                <a:spcPct val="90000"/>
              </a:lnSpc>
              <a:spcBef>
                <a:spcPts val="0"/>
              </a:spcBef>
              <a:buClr>
                <a:schemeClr val="dk1"/>
              </a:buClr>
              <a:buSzPts val="7200"/>
            </a:pP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薪傳輔導</a:t>
            </a:r>
            <a:r>
              <a:rPr lang="en-US" altLang="zh-TW" sz="5400" b="1" dirty="0">
                <a:latin typeface="微軟正黑體" panose="020B0604030504040204" pitchFamily="34" charset="-120"/>
                <a:ea typeface="微軟正黑體" panose="020B0604030504040204" pitchFamily="34" charset="-120"/>
                <a:cs typeface="Microsoft JhengHei"/>
                <a:sym typeface="Microsoft JhengHei"/>
              </a:rPr>
              <a:t>—</a:t>
            </a:r>
            <a:r>
              <a:rPr lang="zh-TW" altLang="en-US" sz="5400" b="1" dirty="0">
                <a:latin typeface="微軟正黑體" panose="020B0604030504040204" pitchFamily="34" charset="-120"/>
                <a:ea typeface="微軟正黑體" panose="020B0604030504040204" pitchFamily="34" charset="-120"/>
                <a:cs typeface="Microsoft JhengHei"/>
                <a:sym typeface="Microsoft JhengHei"/>
              </a:rPr>
              <a:t>學校端</a:t>
            </a:r>
            <a:endParaRPr dirty="0">
              <a:latin typeface="微軟正黑體" panose="020B0604030504040204" pitchFamily="34" charset="-120"/>
              <a:ea typeface="微軟正黑體" panose="020B0604030504040204" pitchFamily="34" charset="-120"/>
            </a:endParaRPr>
          </a:p>
        </p:txBody>
      </p:sp>
      <p:sp>
        <p:nvSpPr>
          <p:cNvPr id="321" name="Google Shape;321;p50"/>
          <p:cNvSpPr txBox="1"/>
          <p:nvPr/>
        </p:nvSpPr>
        <p:spPr>
          <a:xfrm>
            <a:off x="2147888" y="3297025"/>
            <a:ext cx="7886700" cy="1125140"/>
          </a:xfrm>
          <a:prstGeom prst="rect">
            <a:avLst/>
          </a:prstGeom>
          <a:noFill/>
          <a:ln>
            <a:noFill/>
          </a:ln>
        </p:spPr>
        <p:txBody>
          <a:bodyPr spcFirstLastPara="1" wrap="square" lIns="68569" tIns="34275" rIns="68569" bIns="34275" anchor="t" anchorCtr="0">
            <a:noAutofit/>
          </a:bodyPr>
          <a:lstStyle/>
          <a:p>
            <a:pPr marL="0" marR="0" lvl="0" indent="0" algn="ctr" defTabSz="914400" rtl="0" eaLnBrk="1" fontAlgn="auto" latinLnBrk="0" hangingPunct="1">
              <a:lnSpc>
                <a:spcPct val="90000"/>
              </a:lnSpc>
              <a:spcBef>
                <a:spcPts val="0"/>
              </a:spcBef>
              <a:spcAft>
                <a:spcPts val="0"/>
              </a:spcAft>
              <a:buClr>
                <a:srgbClr val="7F7F7F"/>
              </a:buClr>
              <a:buSzPts val="5400"/>
              <a:buFontTx/>
              <a:buNone/>
              <a:tabLst/>
              <a:defRPr/>
            </a:pPr>
            <a:r>
              <a:rPr kumimoji="0" lang="zh-TW" altLang="en-US"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rPr>
              <a:t>送出配對資料</a:t>
            </a:r>
            <a:endParaRPr kumimoji="0" sz="4800" b="1" i="0" u="none" strike="noStrike" kern="1200" cap="none" spc="0" normalizeH="0" baseline="0" noProof="0" dirty="0">
              <a:ln>
                <a:noFill/>
              </a:ln>
              <a:solidFill>
                <a:srgbClr val="7F7F7F"/>
              </a:solidFill>
              <a:effectLst/>
              <a:uLnTx/>
              <a:uFillTx/>
              <a:latin typeface="Microsoft JhengHei"/>
              <a:ea typeface="Microsoft JhengHei"/>
              <a:cs typeface="Microsoft JhengHei"/>
              <a:sym typeface="Microsoft JhengHei"/>
            </a:endParaRPr>
          </a:p>
        </p:txBody>
      </p:sp>
    </p:spTree>
    <p:extLst>
      <p:ext uri="{BB962C8B-B14F-4D97-AF65-F5344CB8AC3E}">
        <p14:creationId xmlns:p14="http://schemas.microsoft.com/office/powerpoint/2010/main" val="297340404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送出配對申請</a:t>
            </a:r>
            <a:r>
              <a:rPr lang="en-US" altLang="zh-TW" b="1" dirty="0">
                <a:latin typeface="微軟正黑體" panose="020B0604030504040204" pitchFamily="34" charset="-120"/>
                <a:ea typeface="微軟正黑體" panose="020B0604030504040204" pitchFamily="34" charset="-120"/>
                <a:cs typeface="Microsoft JhengHei"/>
              </a:rPr>
              <a:t>(1/2)</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5" name="群組 4"/>
          <p:cNvGrpSpPr/>
          <p:nvPr/>
        </p:nvGrpSpPr>
        <p:grpSpPr>
          <a:xfrm>
            <a:off x="732676" y="1442932"/>
            <a:ext cx="10726647" cy="4839375"/>
            <a:chOff x="732676" y="1442932"/>
            <a:chExt cx="10726647" cy="4839375"/>
          </a:xfrm>
        </p:grpSpPr>
        <p:pic>
          <p:nvPicPr>
            <p:cNvPr id="10" name="圖片 9"/>
            <p:cNvPicPr>
              <a:picLocks noChangeAspect="1"/>
            </p:cNvPicPr>
            <p:nvPr/>
          </p:nvPicPr>
          <p:blipFill>
            <a:blip r:embed="rId3"/>
            <a:stretch>
              <a:fillRect/>
            </a:stretch>
          </p:blipFill>
          <p:spPr>
            <a:xfrm>
              <a:off x="732676" y="1442932"/>
              <a:ext cx="10726647" cy="4839375"/>
            </a:xfrm>
            <a:prstGeom prst="rect">
              <a:avLst/>
            </a:prstGeom>
            <a:ln>
              <a:solidFill>
                <a:schemeClr val="tx1"/>
              </a:solidFill>
            </a:ln>
          </p:spPr>
        </p:pic>
        <p:sp>
          <p:nvSpPr>
            <p:cNvPr id="18" name="圓角矩形 11">
              <a:extLst>
                <a:ext uri="{FF2B5EF4-FFF2-40B4-BE49-F238E27FC236}">
                  <a16:creationId xmlns:a16="http://schemas.microsoft.com/office/drawing/2014/main" id="{D3C8EDA4-4FB2-48DB-8889-43CBF97B5389}"/>
                </a:ext>
              </a:extLst>
            </p:cNvPr>
            <p:cNvSpPr/>
            <p:nvPr/>
          </p:nvSpPr>
          <p:spPr>
            <a:xfrm>
              <a:off x="2517589" y="2859433"/>
              <a:ext cx="1708829" cy="27154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4" name="矩形 23">
              <a:extLst>
                <a:ext uri="{FF2B5EF4-FFF2-40B4-BE49-F238E27FC236}">
                  <a16:creationId xmlns:a16="http://schemas.microsoft.com/office/drawing/2014/main" id="{153FC740-2593-4622-8FC2-46FBA11D072D}"/>
                </a:ext>
              </a:extLst>
            </p:cNvPr>
            <p:cNvSpPr/>
            <p:nvPr/>
          </p:nvSpPr>
          <p:spPr>
            <a:xfrm>
              <a:off x="5750967" y="5480546"/>
              <a:ext cx="1910243" cy="80176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確認資料無誤後可點選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配對送出</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5" name="向上箭號 5">
              <a:extLst>
                <a:ext uri="{FF2B5EF4-FFF2-40B4-BE49-F238E27FC236}">
                  <a16:creationId xmlns:a16="http://schemas.microsoft.com/office/drawing/2014/main" id="{AB6FF346-B724-402B-B874-21F68B8A7642}"/>
                </a:ext>
              </a:extLst>
            </p:cNvPr>
            <p:cNvSpPr/>
            <p:nvPr/>
          </p:nvSpPr>
          <p:spPr>
            <a:xfrm rot="5400000">
              <a:off x="7632927" y="5679007"/>
              <a:ext cx="576789" cy="389467"/>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6" name="圓角矩形 6">
              <a:extLst>
                <a:ext uri="{FF2B5EF4-FFF2-40B4-BE49-F238E27FC236}">
                  <a16:creationId xmlns:a16="http://schemas.microsoft.com/office/drawing/2014/main" id="{67A5893F-74E6-4BB2-901C-88FD0C92676F}"/>
                </a:ext>
              </a:extLst>
            </p:cNvPr>
            <p:cNvSpPr/>
            <p:nvPr/>
          </p:nvSpPr>
          <p:spPr>
            <a:xfrm>
              <a:off x="8235345" y="5747562"/>
              <a:ext cx="964411" cy="41457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317940449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vert="horz" lIns="91440" tIns="45720" rIns="91440" bIns="45720" rtlCol="0" anchor="ctr">
            <a:normAutofit/>
          </a:bodyPr>
          <a:lstStyle/>
          <a:p>
            <a:r>
              <a:rPr lang="zh-TW" altLang="en-US" b="1" dirty="0">
                <a:latin typeface="微軟正黑體" panose="020B0604030504040204" pitchFamily="34" charset="-120"/>
                <a:ea typeface="微軟正黑體" panose="020B0604030504040204" pitchFamily="34" charset="-120"/>
                <a:cs typeface="Microsoft JhengHei"/>
              </a:rPr>
              <a:t>送出配對申請</a:t>
            </a:r>
            <a:r>
              <a:rPr lang="en-US" altLang="zh-TW" b="1" dirty="0">
                <a:latin typeface="微軟正黑體" panose="020B0604030504040204" pitchFamily="34" charset="-120"/>
                <a:ea typeface="微軟正黑體" panose="020B0604030504040204" pitchFamily="34" charset="-120"/>
                <a:cs typeface="Microsoft JhengHei"/>
              </a:rPr>
              <a:t>(2/2)</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3" name="投影片編號版面配置區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7" name="群組 6"/>
          <p:cNvGrpSpPr/>
          <p:nvPr/>
        </p:nvGrpSpPr>
        <p:grpSpPr>
          <a:xfrm>
            <a:off x="689808" y="1690688"/>
            <a:ext cx="10812384" cy="3962953"/>
            <a:chOff x="689808" y="1690688"/>
            <a:chExt cx="10812384" cy="3962953"/>
          </a:xfrm>
        </p:grpSpPr>
        <p:pic>
          <p:nvPicPr>
            <p:cNvPr id="6" name="圖片 5"/>
            <p:cNvPicPr>
              <a:picLocks noChangeAspect="1"/>
            </p:cNvPicPr>
            <p:nvPr/>
          </p:nvPicPr>
          <p:blipFill>
            <a:blip r:embed="rId3"/>
            <a:stretch>
              <a:fillRect/>
            </a:stretch>
          </p:blipFill>
          <p:spPr>
            <a:xfrm>
              <a:off x="689808" y="1690688"/>
              <a:ext cx="10812384" cy="3962953"/>
            </a:xfrm>
            <a:prstGeom prst="rect">
              <a:avLst/>
            </a:prstGeom>
            <a:ln>
              <a:solidFill>
                <a:schemeClr val="tx1"/>
              </a:solidFill>
            </a:ln>
          </p:spPr>
        </p:pic>
        <p:sp>
          <p:nvSpPr>
            <p:cNvPr id="15" name="圓角矩形 5">
              <a:extLst>
                <a:ext uri="{FF2B5EF4-FFF2-40B4-BE49-F238E27FC236}">
                  <a16:creationId xmlns:a16="http://schemas.microsoft.com/office/drawing/2014/main" id="{1F3475B1-ED36-4712-B818-BF77E6BD30D4}"/>
                </a:ext>
              </a:extLst>
            </p:cNvPr>
            <p:cNvSpPr/>
            <p:nvPr/>
          </p:nvSpPr>
          <p:spPr>
            <a:xfrm>
              <a:off x="3947533" y="2971225"/>
              <a:ext cx="1479956" cy="33290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0" name="橢圓形圖說文字 9">
              <a:extLst>
                <a:ext uri="{FF2B5EF4-FFF2-40B4-BE49-F238E27FC236}">
                  <a16:creationId xmlns:a16="http://schemas.microsoft.com/office/drawing/2014/main" id="{549F33DF-BB88-4A98-8933-38DCA3B96DB9}"/>
                </a:ext>
              </a:extLst>
            </p:cNvPr>
            <p:cNvSpPr/>
            <p:nvPr/>
          </p:nvSpPr>
          <p:spPr>
            <a:xfrm>
              <a:off x="5655028" y="2971225"/>
              <a:ext cx="3558641" cy="1020385"/>
            </a:xfrm>
            <a:prstGeom prst="wedgeEllipseCallout">
              <a:avLst>
                <a:gd name="adj1" fmla="val -52011"/>
                <a:gd name="adj2" fmla="val -35065"/>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配對送出後狀態顯示為</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送出配對</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待縣市審查</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377410641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內容版面配置區 2"/>
          <p:cNvSpPr>
            <a:spLocks noGrp="1"/>
          </p:cNvSpPr>
          <p:nvPr>
            <p:ph type="body" idx="4294967295"/>
          </p:nvPr>
        </p:nvSpPr>
        <p:spPr>
          <a:xfrm>
            <a:off x="1011814" y="1501480"/>
            <a:ext cx="9569100" cy="4854870"/>
          </a:xfrm>
        </p:spPr>
        <p:txBody>
          <a:bodyPr>
            <a:noAutofit/>
          </a:bodyPr>
          <a:lstStyle/>
          <a:p>
            <a:pPr marL="0" indent="0">
              <a:buNone/>
            </a:pPr>
            <a:r>
              <a:rPr lang="zh-TW" altLang="en-US" sz="4000" dirty="0">
                <a:solidFill>
                  <a:srgbClr val="002060"/>
                </a:solidFill>
                <a:latin typeface="微軟正黑體" panose="020B0604030504040204" pitchFamily="34" charset="-120"/>
                <a:ea typeface="微軟正黑體" panose="020B0604030504040204" pitchFamily="34" charset="-120"/>
              </a:rPr>
              <a:t>學校已完成配對申請，並送出至縣市等待縣市審查</a:t>
            </a:r>
            <a:endParaRPr lang="en-US" altLang="zh-TW" sz="4000" dirty="0">
              <a:solidFill>
                <a:srgbClr val="002060"/>
              </a:solidFill>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74489410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薪傳輔導</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學校端</a:t>
            </a:r>
            <a:endParaRPr lang="zh-TW" altLang="en-US" dirty="0"/>
          </a:p>
        </p:txBody>
      </p:sp>
      <p:sp>
        <p:nvSpPr>
          <p:cNvPr id="6" name="副標題 5"/>
          <p:cNvSpPr>
            <a:spLocks noGrp="1"/>
          </p:cNvSpPr>
          <p:nvPr>
            <p:ph type="subTitle" idx="1"/>
          </p:nvPr>
        </p:nvSpPr>
        <p:spPr/>
        <p:txBody>
          <a:bodyPr>
            <a:normAutofit/>
          </a:bodyPr>
          <a:lstStyle/>
          <a:p>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縣市審查後退回審查配對申請</a:t>
            </a:r>
            <a:endParaRPr lang="en-US" altLang="zh-TW" sz="4800" b="1" dirty="0">
              <a:solidFill>
                <a:schemeClr val="bg1">
                  <a:lumMod val="50000"/>
                </a:schemeClr>
              </a:solidFill>
              <a:latin typeface="微軟正黑體" panose="020B0604030504040204" pitchFamily="34" charset="-120"/>
              <a:ea typeface="微軟正黑體" panose="020B0604030504040204" pitchFamily="34" charset="-120"/>
            </a:endParaRPr>
          </a:p>
          <a:p>
            <a:endParaRPr lang="zh-TW" altLang="en-US" sz="4800" dirty="0"/>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56239851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2" name="圖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08" y="1609186"/>
            <a:ext cx="11266384" cy="3639627"/>
          </a:xfrm>
          <a:prstGeom prst="rect">
            <a:avLst/>
          </a:prstGeom>
          <a:ln>
            <a:solidFill>
              <a:schemeClr val="tx1"/>
            </a:solidFill>
          </a:ln>
        </p:spPr>
      </p:pic>
      <p:sp>
        <p:nvSpPr>
          <p:cNvPr id="3" name="標題 2"/>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縣市審查後退回審查配對申請</a:t>
            </a:r>
            <a:r>
              <a:rPr lang="en-US" altLang="zh-TW" b="1" dirty="0">
                <a:solidFill>
                  <a:prstClr val="black"/>
                </a:solidFill>
                <a:latin typeface="微軟正黑體" panose="020B0604030504040204" pitchFamily="34" charset="-120"/>
                <a:ea typeface="微軟正黑體" panose="020B0604030504040204" pitchFamily="34" charset="-120"/>
              </a:rPr>
              <a:t>(1/6)</a:t>
            </a:r>
            <a:endParaRPr lang="zh-TW" altLang="en-US" dirty="0"/>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7" name="圓角矩形 6"/>
          <p:cNvSpPr/>
          <p:nvPr/>
        </p:nvSpPr>
        <p:spPr>
          <a:xfrm>
            <a:off x="525999" y="4491110"/>
            <a:ext cx="10714585" cy="74032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橢圓形圖說文字 1">
            <a:extLst>
              <a:ext uri="{FF2B5EF4-FFF2-40B4-BE49-F238E27FC236}">
                <a16:creationId xmlns:a16="http://schemas.microsoft.com/office/drawing/2014/main" id="{BF77C962-5A3C-411F-AE3A-317423EB34C2}"/>
              </a:ext>
            </a:extLst>
          </p:cNvPr>
          <p:cNvSpPr/>
          <p:nvPr/>
        </p:nvSpPr>
        <p:spPr>
          <a:xfrm>
            <a:off x="4521694" y="2934749"/>
            <a:ext cx="7512049" cy="1285559"/>
          </a:xfrm>
          <a:prstGeom prst="wedgeEllipseCallout">
            <a:avLst>
              <a:gd name="adj1" fmla="val -36193"/>
              <a:gd name="adj2" fmla="val 61400"/>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您好！貴校薪傳配對計畫的案件</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2216</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未通過申請，其狀態為 「已規劃配對</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由學校編輯」，敬請依縣市退回原因調整後，重新送出配對至縣市進行審查。</a:t>
            </a:r>
          </a:p>
        </p:txBody>
      </p:sp>
      <p:sp>
        <p:nvSpPr>
          <p:cNvPr id="8" name="Google Shape;531;p64">
            <a:extLst>
              <a:ext uri="{FF2B5EF4-FFF2-40B4-BE49-F238E27FC236}">
                <a16:creationId xmlns:a16="http://schemas.microsoft.com/office/drawing/2014/main" id="{EF4621F8-CCD8-4C25-931B-61A54558FE67}"/>
              </a:ext>
            </a:extLst>
          </p:cNvPr>
          <p:cNvSpPr/>
          <p:nvPr/>
        </p:nvSpPr>
        <p:spPr>
          <a:xfrm>
            <a:off x="5549591" y="1609994"/>
            <a:ext cx="1397620" cy="428557"/>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9" name="圖說文字: 直線 14">
            <a:extLst>
              <a:ext uri="{FF2B5EF4-FFF2-40B4-BE49-F238E27FC236}">
                <a16:creationId xmlns:a16="http://schemas.microsoft.com/office/drawing/2014/main" id="{7FFC7C0B-4885-4063-B3FC-6F4C5A353188}"/>
              </a:ext>
            </a:extLst>
          </p:cNvPr>
          <p:cNvSpPr/>
          <p:nvPr/>
        </p:nvSpPr>
        <p:spPr>
          <a:xfrm>
            <a:off x="1790171" y="2236987"/>
            <a:ext cx="2571705" cy="982039"/>
          </a:xfrm>
          <a:prstGeom prst="borderCallout1">
            <a:avLst>
              <a:gd name="adj1" fmla="val -21307"/>
              <a:gd name="adj2" fmla="val 146014"/>
              <a:gd name="adj3" fmla="val -3629"/>
              <a:gd name="adj4" fmla="val 51766"/>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訊息通知</a:t>
            </a:r>
            <a:endParaRPr kumimoji="0" lang="en-US" altLang="zh-TW"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與</a:t>
            </a:r>
            <a:r>
              <a:rPr kumimoji="0" lang="en-US" altLang="zh-TW"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Email</a:t>
            </a: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同步發送</a:t>
            </a:r>
            <a:endPar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endParaRPr>
          </a:p>
        </p:txBody>
      </p:sp>
    </p:spTree>
    <p:extLst>
      <p:ext uri="{BB962C8B-B14F-4D97-AF65-F5344CB8AC3E}">
        <p14:creationId xmlns:p14="http://schemas.microsoft.com/office/powerpoint/2010/main" val="122465198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標題 1"/>
          <p:cNvSpPr>
            <a:spLocks noGrp="1"/>
          </p:cNvSpPr>
          <p:nvPr>
            <p:ph type="title"/>
          </p:nvPr>
        </p:nvSpPr>
        <p:spPr/>
        <p:txBody>
          <a:bodyPr vert="horz" lIns="91440" tIns="45720" rIns="91440" bIns="45720" rtlCol="0" anchor="ctr">
            <a:normAutofit/>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縣市審查後退回審查配對申請</a:t>
            </a:r>
            <a:r>
              <a:rPr lang="en-US" altLang="zh-TW" b="1" dirty="0">
                <a:solidFill>
                  <a:prstClr val="black"/>
                </a:solidFill>
                <a:latin typeface="微軟正黑體" panose="020B0604030504040204" pitchFamily="34" charset="-120"/>
                <a:ea typeface="微軟正黑體" panose="020B0604030504040204" pitchFamily="34" charset="-120"/>
              </a:rPr>
              <a:t>(2/6)</a:t>
            </a:r>
            <a:endParaRPr lang="zh-TW" altLang="en-US" b="1" dirty="0">
              <a:latin typeface="微軟正黑體" panose="020B0604030504040204" pitchFamily="34" charset="-120"/>
              <a:ea typeface="微軟正黑體" panose="020B0604030504040204" pitchFamily="34" charset="-120"/>
              <a:cs typeface="Microsoft JhengHei"/>
            </a:endParaRPr>
          </a:p>
        </p:txBody>
      </p:sp>
      <p:sp>
        <p:nvSpPr>
          <p:cNvPr id="11" name="投影片編號版面配置區 1">
            <a:extLst>
              <a:ext uri="{FF2B5EF4-FFF2-40B4-BE49-F238E27FC236}">
                <a16:creationId xmlns:a16="http://schemas.microsoft.com/office/drawing/2014/main" id="{3EF21F6F-C23C-49F1-8F70-51A92C9F10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3EA82-2DF2-40E5-A5E9-DE3D45C1E98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3" name="群組 2"/>
          <p:cNvGrpSpPr/>
          <p:nvPr/>
        </p:nvGrpSpPr>
        <p:grpSpPr>
          <a:xfrm>
            <a:off x="436765" y="1181534"/>
            <a:ext cx="11318469" cy="4925623"/>
            <a:chOff x="436765" y="1181534"/>
            <a:chExt cx="11318469" cy="4925623"/>
          </a:xfrm>
        </p:grpSpPr>
        <p:pic>
          <p:nvPicPr>
            <p:cNvPr id="4" name="圖片 3"/>
            <p:cNvPicPr>
              <a:picLocks noChangeAspect="1"/>
            </p:cNvPicPr>
            <p:nvPr/>
          </p:nvPicPr>
          <p:blipFill>
            <a:blip r:embed="rId3"/>
            <a:stretch>
              <a:fillRect/>
            </a:stretch>
          </p:blipFill>
          <p:spPr>
            <a:xfrm>
              <a:off x="436765" y="1288256"/>
              <a:ext cx="11318469" cy="4818901"/>
            </a:xfrm>
            <a:prstGeom prst="rect">
              <a:avLst/>
            </a:prstGeom>
            <a:ln>
              <a:solidFill>
                <a:schemeClr val="tx1"/>
              </a:solidFill>
            </a:ln>
          </p:spPr>
        </p:pic>
        <p:grpSp>
          <p:nvGrpSpPr>
            <p:cNvPr id="12" name="群組 11"/>
            <p:cNvGrpSpPr/>
            <p:nvPr/>
          </p:nvGrpSpPr>
          <p:grpSpPr>
            <a:xfrm>
              <a:off x="3387634" y="1238624"/>
              <a:ext cx="3958960" cy="377814"/>
              <a:chOff x="4049207" y="2643915"/>
              <a:chExt cx="3958960" cy="377814"/>
            </a:xfrm>
          </p:grpSpPr>
          <p:sp>
            <p:nvSpPr>
              <p:cNvPr id="13" name="圓角矩形 12"/>
              <p:cNvSpPr/>
              <p:nvPr/>
            </p:nvSpPr>
            <p:spPr>
              <a:xfrm>
                <a:off x="4049207" y="2693548"/>
                <a:ext cx="1008091"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4" name="圖片 13">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rot="16200000">
                <a:off x="5208942" y="2645979"/>
                <a:ext cx="364382" cy="387117"/>
              </a:xfrm>
              <a:prstGeom prst="rect">
                <a:avLst/>
              </a:prstGeom>
            </p:spPr>
          </p:pic>
          <p:sp>
            <p:nvSpPr>
              <p:cNvPr id="15" name="Google Shape;659;p95">
                <a:extLst>
                  <a:ext uri="{FF2B5EF4-FFF2-40B4-BE49-F238E27FC236}">
                    <a16:creationId xmlns:a16="http://schemas.microsoft.com/office/drawing/2014/main" id="{7E4706B0-B811-407D-8C39-2077D19A9C2F}"/>
                  </a:ext>
                </a:extLst>
              </p:cNvPr>
              <p:cNvSpPr txBox="1"/>
              <p:nvPr/>
            </p:nvSpPr>
            <p:spPr>
              <a:xfrm>
                <a:off x="6126403" y="2643915"/>
                <a:ext cx="188176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功能專區</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16" name="橢圓 15">
              <a:extLst>
                <a:ext uri="{FF2B5EF4-FFF2-40B4-BE49-F238E27FC236}">
                  <a16:creationId xmlns:a16="http://schemas.microsoft.com/office/drawing/2014/main" id="{E1E14D5D-4F7A-4892-9154-C56A90FB645D}"/>
                </a:ext>
              </a:extLst>
            </p:cNvPr>
            <p:cNvSpPr/>
            <p:nvPr/>
          </p:nvSpPr>
          <p:spPr>
            <a:xfrm>
              <a:off x="5078558" y="118153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nvGrpSpPr>
            <p:cNvPr id="17" name="群組 16"/>
            <p:cNvGrpSpPr/>
            <p:nvPr/>
          </p:nvGrpSpPr>
          <p:grpSpPr>
            <a:xfrm>
              <a:off x="3483428" y="2358543"/>
              <a:ext cx="5984652" cy="377814"/>
              <a:chOff x="4049206" y="2643915"/>
              <a:chExt cx="5466980" cy="377814"/>
            </a:xfrm>
          </p:grpSpPr>
          <p:sp>
            <p:nvSpPr>
              <p:cNvPr id="18" name="圓角矩形 17"/>
              <p:cNvSpPr/>
              <p:nvPr/>
            </p:nvSpPr>
            <p:spPr>
              <a:xfrm>
                <a:off x="4049206" y="2693548"/>
                <a:ext cx="1302963"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9" name="圖片 18">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rot="16200000">
                <a:off x="5423502" y="2645979"/>
                <a:ext cx="364382" cy="387117"/>
              </a:xfrm>
              <a:prstGeom prst="rect">
                <a:avLst/>
              </a:prstGeom>
            </p:spPr>
          </p:pic>
          <p:sp>
            <p:nvSpPr>
              <p:cNvPr id="20" name="Google Shape;659;p95">
                <a:extLst>
                  <a:ext uri="{FF2B5EF4-FFF2-40B4-BE49-F238E27FC236}">
                    <a16:creationId xmlns:a16="http://schemas.microsoft.com/office/drawing/2014/main" id="{7E4706B0-B811-407D-8C39-2077D19A9C2F}"/>
                  </a:ext>
                </a:extLst>
              </p:cNvPr>
              <p:cNvSpPr txBox="1"/>
              <p:nvPr/>
            </p:nvSpPr>
            <p:spPr>
              <a:xfrm>
                <a:off x="6126402" y="2643915"/>
                <a:ext cx="338978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lang="zh-TW" altLang="en-US" b="1" dirty="0">
                    <a:solidFill>
                      <a:srgbClr val="FF0000"/>
                    </a:solidFill>
                    <a:latin typeface="Microsoft JhengHei"/>
                    <a:ea typeface="Microsoft JhengHei"/>
                    <a:cs typeface="Microsoft JhengHei"/>
                    <a:sym typeface="Microsoft JhengHei"/>
                  </a:rPr>
                  <a:t>初任教師輔導</a:t>
                </a:r>
                <a:r>
                  <a:rPr lang="en-US" altLang="zh-TW" b="1" dirty="0">
                    <a:solidFill>
                      <a:srgbClr val="FF0000"/>
                    </a:solidFill>
                    <a:latin typeface="Microsoft JhengHei"/>
                    <a:ea typeface="Microsoft JhengHei"/>
                    <a:cs typeface="Microsoft JhengHei"/>
                    <a:sym typeface="Microsoft JhengHei"/>
                  </a:rPr>
                  <a:t>-</a:t>
                </a:r>
                <a:r>
                  <a:rPr lang="zh-TW" altLang="en-US" b="1" dirty="0">
                    <a:solidFill>
                      <a:srgbClr val="FF0000"/>
                    </a:solidFill>
                    <a:latin typeface="Microsoft JhengHei"/>
                    <a:ea typeface="Microsoft JhengHei"/>
                    <a:cs typeface="Microsoft JhengHei"/>
                    <a:sym typeface="Microsoft JhengHei"/>
                  </a:rPr>
                  <a:t>薪傳教師</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21" name="橢圓 20">
              <a:extLst>
                <a:ext uri="{FF2B5EF4-FFF2-40B4-BE49-F238E27FC236}">
                  <a16:creationId xmlns:a16="http://schemas.microsoft.com/office/drawing/2014/main" id="{E1E14D5D-4F7A-4892-9154-C56A90FB645D}"/>
                </a:ext>
              </a:extLst>
            </p:cNvPr>
            <p:cNvSpPr/>
            <p:nvPr/>
          </p:nvSpPr>
          <p:spPr>
            <a:xfrm>
              <a:off x="5464830" y="224436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159645119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6" name="群組 5"/>
          <p:cNvGrpSpPr/>
          <p:nvPr/>
        </p:nvGrpSpPr>
        <p:grpSpPr>
          <a:xfrm>
            <a:off x="1026365" y="1491830"/>
            <a:ext cx="10139269" cy="4904276"/>
            <a:chOff x="1026365" y="1491830"/>
            <a:chExt cx="10139269" cy="4904276"/>
          </a:xfrm>
        </p:grpSpPr>
        <p:pic>
          <p:nvPicPr>
            <p:cNvPr id="13" name="圖片 12"/>
            <p:cNvPicPr>
              <a:picLocks noChangeAspect="1"/>
            </p:cNvPicPr>
            <p:nvPr/>
          </p:nvPicPr>
          <p:blipFill>
            <a:blip r:embed="rId3"/>
            <a:stretch>
              <a:fillRect/>
            </a:stretch>
          </p:blipFill>
          <p:spPr>
            <a:xfrm>
              <a:off x="1026365" y="1491830"/>
              <a:ext cx="10139269" cy="4904276"/>
            </a:xfrm>
            <a:prstGeom prst="rect">
              <a:avLst/>
            </a:prstGeom>
            <a:ln>
              <a:solidFill>
                <a:schemeClr val="tx1"/>
              </a:solidFill>
            </a:ln>
          </p:spPr>
        </p:pic>
        <p:sp>
          <p:nvSpPr>
            <p:cNvPr id="5" name="圓角矩形 4"/>
            <p:cNvSpPr/>
            <p:nvPr/>
          </p:nvSpPr>
          <p:spPr>
            <a:xfrm>
              <a:off x="2648826" y="4381774"/>
              <a:ext cx="3082901" cy="149491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橢圓形圖說文字 8"/>
            <p:cNvSpPr/>
            <p:nvPr/>
          </p:nvSpPr>
          <p:spPr>
            <a:xfrm>
              <a:off x="6552746" y="1994494"/>
              <a:ext cx="4612888" cy="1958109"/>
            </a:xfrm>
            <a:prstGeom prst="wedgeEllipseCallout">
              <a:avLst>
                <a:gd name="adj1" fmla="val -23831"/>
                <a:gd name="adj2" fmla="val 61612"/>
              </a:avLst>
            </a:prstGeom>
            <a:solidFill>
              <a:srgbClr val="FFE6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路徑：首頁</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功能專區</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初任教師輔導</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薪傳教師</a:t>
              </a:r>
              <a:r>
                <a:rPr kumimoji="0" lang="en-US" altLang="zh-TW"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案件查詢</a:t>
              </a:r>
              <a:endParaRPr kumimoji="0" lang="zh-TW" altLang="en-US" sz="21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10" name="圖片 9">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rot="16200000">
              <a:off x="5898279" y="4885361"/>
              <a:ext cx="395443" cy="487742"/>
            </a:xfrm>
            <a:prstGeom prst="rect">
              <a:avLst/>
            </a:prstGeom>
          </p:spPr>
        </p:pic>
        <p:sp>
          <p:nvSpPr>
            <p:cNvPr id="11" name="Google Shape;659;p95">
              <a:extLst>
                <a:ext uri="{FF2B5EF4-FFF2-40B4-BE49-F238E27FC236}">
                  <a16:creationId xmlns:a16="http://schemas.microsoft.com/office/drawing/2014/main" id="{7E4706B0-B811-407D-8C39-2077D19A9C2F}"/>
                </a:ext>
              </a:extLst>
            </p:cNvPr>
            <p:cNvSpPr txBox="1"/>
            <p:nvPr/>
          </p:nvSpPr>
          <p:spPr>
            <a:xfrm>
              <a:off x="6583018" y="4795993"/>
              <a:ext cx="1763179" cy="666478"/>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endPar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rgbClr val="FF0000"/>
                  </a:solidFill>
                  <a:latin typeface="Microsoft JhengHei"/>
                  <a:ea typeface="Microsoft JhengHei"/>
                  <a:cs typeface="Microsoft JhengHei"/>
                  <a:sym typeface="Microsoft JhengHei"/>
                </a:rPr>
                <a:t>案件查詢</a:t>
              </a:r>
              <a:endPar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endParaRPr>
            </a:p>
          </p:txBody>
        </p:sp>
      </p:grpSp>
      <p:sp>
        <p:nvSpPr>
          <p:cNvPr id="2" name="標題 1"/>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縣市審查後退回審查配對申請</a:t>
            </a:r>
            <a:r>
              <a:rPr lang="en-US" altLang="zh-TW" b="1" dirty="0">
                <a:solidFill>
                  <a:prstClr val="black"/>
                </a:solidFill>
                <a:latin typeface="微軟正黑體" panose="020B0604030504040204" pitchFamily="34" charset="-120"/>
                <a:ea typeface="微軟正黑體" panose="020B0604030504040204" pitchFamily="34" charset="-120"/>
              </a:rPr>
              <a:t>(3/6)</a:t>
            </a:r>
            <a:endParaRPr lang="zh-TW" altLang="en-US" dirty="0"/>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18841666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8D4ED95-B475-4FA1-BB2D-DFAFB86BB960}" type="slidenum">
              <a:rPr lang="zh-TW" altLang="en-US" smtClean="0"/>
              <a:t>108</a:t>
            </a:fld>
            <a:endParaRPr lang="zh-TW" altLang="en-US"/>
          </a:p>
        </p:txBody>
      </p:sp>
      <p:sp>
        <p:nvSpPr>
          <p:cNvPr id="10" name="標題 5"/>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縣市審查退回配對</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案件查詢</a:t>
            </a:r>
            <a:r>
              <a:rPr lang="en-US" altLang="zh-TW" b="1" dirty="0">
                <a:latin typeface="微軟正黑體" panose="020B0604030504040204" pitchFamily="34" charset="-120"/>
                <a:ea typeface="微軟正黑體" panose="020B0604030504040204" pitchFamily="34" charset="-120"/>
              </a:rPr>
              <a:t>(4/6)</a:t>
            </a:r>
            <a:endParaRPr lang="zh-TW" altLang="en-US" dirty="0"/>
          </a:p>
        </p:txBody>
      </p:sp>
      <p:grpSp>
        <p:nvGrpSpPr>
          <p:cNvPr id="3" name="群組 2"/>
          <p:cNvGrpSpPr/>
          <p:nvPr/>
        </p:nvGrpSpPr>
        <p:grpSpPr>
          <a:xfrm>
            <a:off x="133018" y="1780920"/>
            <a:ext cx="11792828" cy="4575430"/>
            <a:chOff x="-145657" y="1848268"/>
            <a:chExt cx="11792828" cy="4575430"/>
          </a:xfrm>
        </p:grpSpPr>
        <p:pic>
          <p:nvPicPr>
            <p:cNvPr id="2" name="圖片 1"/>
            <p:cNvPicPr>
              <a:picLocks noChangeAspect="1"/>
            </p:cNvPicPr>
            <p:nvPr/>
          </p:nvPicPr>
          <p:blipFill>
            <a:blip r:embed="rId2"/>
            <a:stretch>
              <a:fillRect/>
            </a:stretch>
          </p:blipFill>
          <p:spPr>
            <a:xfrm>
              <a:off x="-145657" y="1848268"/>
              <a:ext cx="11792828" cy="3385971"/>
            </a:xfrm>
            <a:prstGeom prst="rect">
              <a:avLst/>
            </a:prstGeom>
            <a:ln>
              <a:solidFill>
                <a:schemeClr val="tx1"/>
              </a:solidFill>
            </a:ln>
          </p:spPr>
        </p:pic>
        <p:sp>
          <p:nvSpPr>
            <p:cNvPr id="7" name="矩形 6"/>
            <p:cNvSpPr/>
            <p:nvPr/>
          </p:nvSpPr>
          <p:spPr>
            <a:xfrm>
              <a:off x="6370480" y="5594835"/>
              <a:ext cx="3126632" cy="82886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點選</a:t>
              </a:r>
              <a:r>
                <a:rPr lang="en-US" altLang="zh-TW" b="1" dirty="0">
                  <a:solidFill>
                    <a:srgbClr val="FF0000"/>
                  </a:solidFill>
                  <a:latin typeface="微軟正黑體" panose="020B0604030504040204" pitchFamily="34" charset="-120"/>
                  <a:ea typeface="微軟正黑體" panose="020B0604030504040204" pitchFamily="34" charset="-120"/>
                </a:rPr>
                <a:t>112</a:t>
              </a:r>
              <a:r>
                <a:rPr lang="zh-TW" altLang="en-US" b="1" dirty="0">
                  <a:solidFill>
                    <a:srgbClr val="FF0000"/>
                  </a:solidFill>
                  <a:latin typeface="微軟正黑體" panose="020B0604030504040204" pitchFamily="34" charset="-120"/>
                  <a:ea typeface="微軟正黑體" panose="020B0604030504040204" pitchFamily="34" charset="-120"/>
                </a:rPr>
                <a:t>學年度以後</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8" name="圓角矩形 7"/>
            <p:cNvSpPr/>
            <p:nvPr/>
          </p:nvSpPr>
          <p:spPr>
            <a:xfrm>
              <a:off x="6096000" y="2857500"/>
              <a:ext cx="3401112" cy="177809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 b="1"/>
            </a:p>
          </p:txBody>
        </p:sp>
        <p:sp>
          <p:nvSpPr>
            <p:cNvPr id="9" name="向右箭號 8"/>
            <p:cNvSpPr/>
            <p:nvPr/>
          </p:nvSpPr>
          <p:spPr>
            <a:xfrm rot="16200000">
              <a:off x="7658652" y="4971642"/>
              <a:ext cx="502790" cy="55992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42086561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6" name="圖片 5"/>
          <p:cNvPicPr>
            <a:picLocks noChangeAspect="1"/>
          </p:cNvPicPr>
          <p:nvPr/>
        </p:nvPicPr>
        <p:blipFill>
          <a:blip r:embed="rId3"/>
          <a:stretch>
            <a:fillRect/>
          </a:stretch>
        </p:blipFill>
        <p:spPr>
          <a:xfrm>
            <a:off x="194439" y="1395128"/>
            <a:ext cx="11803122" cy="4067743"/>
          </a:xfrm>
          <a:prstGeom prst="rect">
            <a:avLst/>
          </a:prstGeom>
          <a:ln>
            <a:solidFill>
              <a:schemeClr val="tx1"/>
            </a:solidFill>
          </a:ln>
        </p:spPr>
      </p:pic>
      <p:sp>
        <p:nvSpPr>
          <p:cNvPr id="2" name="標題 1"/>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縣市審查後退回審查配對申請</a:t>
            </a:r>
            <a:r>
              <a:rPr lang="en-US" altLang="zh-TW" b="1" dirty="0">
                <a:solidFill>
                  <a:prstClr val="black"/>
                </a:solidFill>
                <a:latin typeface="微軟正黑體" panose="020B0604030504040204" pitchFamily="34" charset="-120"/>
                <a:ea typeface="微軟正黑體" panose="020B0604030504040204" pitchFamily="34" charset="-120"/>
              </a:rPr>
              <a:t>(5/6)</a:t>
            </a:r>
            <a:endParaRPr lang="zh-TW" altLang="en-US" dirty="0"/>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圓角矩形 4"/>
          <p:cNvSpPr/>
          <p:nvPr/>
        </p:nvSpPr>
        <p:spPr>
          <a:xfrm>
            <a:off x="305118" y="3868430"/>
            <a:ext cx="10970623" cy="51741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0" name="圖片 9">
            <a:extLst>
              <a:ext uri="{FF2B5EF4-FFF2-40B4-BE49-F238E27FC236}">
                <a16:creationId xmlns:a16="http://schemas.microsoft.com/office/drawing/2014/main" id="{AB006231-86A1-4475-9092-704765682F6A}"/>
              </a:ext>
            </a:extLst>
          </p:cNvPr>
          <p:cNvPicPr>
            <a:picLocks noChangeAspect="1"/>
          </p:cNvPicPr>
          <p:nvPr/>
        </p:nvPicPr>
        <p:blipFill>
          <a:blip r:embed="rId4"/>
          <a:stretch>
            <a:fillRect/>
          </a:stretch>
        </p:blipFill>
        <p:spPr>
          <a:xfrm>
            <a:off x="2617965" y="4452975"/>
            <a:ext cx="509874" cy="487742"/>
          </a:xfrm>
          <a:prstGeom prst="rect">
            <a:avLst/>
          </a:prstGeom>
        </p:spPr>
      </p:pic>
      <p:sp>
        <p:nvSpPr>
          <p:cNvPr id="11" name="Google Shape;659;p95">
            <a:extLst>
              <a:ext uri="{FF2B5EF4-FFF2-40B4-BE49-F238E27FC236}">
                <a16:creationId xmlns:a16="http://schemas.microsoft.com/office/drawing/2014/main" id="{7E4706B0-B811-407D-8C39-2077D19A9C2F}"/>
              </a:ext>
            </a:extLst>
          </p:cNvPr>
          <p:cNvSpPr txBox="1"/>
          <p:nvPr/>
        </p:nvSpPr>
        <p:spPr>
          <a:xfrm>
            <a:off x="1391007" y="5015571"/>
            <a:ext cx="3159771" cy="37439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訊息通知內的案件編號</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4" name="圓角矩形 4">
            <a:extLst>
              <a:ext uri="{FF2B5EF4-FFF2-40B4-BE49-F238E27FC236}">
                <a16:creationId xmlns:a16="http://schemas.microsoft.com/office/drawing/2014/main" id="{22D43262-6A01-41CC-95AB-44EBC9256506}"/>
              </a:ext>
            </a:extLst>
          </p:cNvPr>
          <p:cNvSpPr/>
          <p:nvPr/>
        </p:nvSpPr>
        <p:spPr>
          <a:xfrm>
            <a:off x="194440" y="2767025"/>
            <a:ext cx="1848395" cy="39806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pic>
        <p:nvPicPr>
          <p:cNvPr id="15" name="圖片 14">
            <a:extLst>
              <a:ext uri="{FF2B5EF4-FFF2-40B4-BE49-F238E27FC236}">
                <a16:creationId xmlns:a16="http://schemas.microsoft.com/office/drawing/2014/main" id="{F252C5F1-B67A-41A0-B657-08A842359DFE}"/>
              </a:ext>
            </a:extLst>
          </p:cNvPr>
          <p:cNvPicPr>
            <a:picLocks noChangeAspect="1"/>
          </p:cNvPicPr>
          <p:nvPr/>
        </p:nvPicPr>
        <p:blipFill>
          <a:blip r:embed="rId4"/>
          <a:stretch>
            <a:fillRect/>
          </a:stretch>
        </p:blipFill>
        <p:spPr>
          <a:xfrm rot="16200000">
            <a:off x="2063304" y="2754156"/>
            <a:ext cx="621579" cy="487742"/>
          </a:xfrm>
          <a:prstGeom prst="rect">
            <a:avLst/>
          </a:prstGeom>
        </p:spPr>
      </p:pic>
      <p:sp>
        <p:nvSpPr>
          <p:cNvPr id="16" name="Google Shape;659;p95">
            <a:extLst>
              <a:ext uri="{FF2B5EF4-FFF2-40B4-BE49-F238E27FC236}">
                <a16:creationId xmlns:a16="http://schemas.microsoft.com/office/drawing/2014/main" id="{55CC91D2-7168-487C-8DD5-CBF3C8E40687}"/>
              </a:ext>
            </a:extLst>
          </p:cNvPr>
          <p:cNvSpPr txBox="1"/>
          <p:nvPr/>
        </p:nvSpPr>
        <p:spPr>
          <a:xfrm>
            <a:off x="2738505" y="2791405"/>
            <a:ext cx="1686298" cy="388683"/>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lang="zh-TW" altLang="en-US" b="1" dirty="0">
                <a:solidFill>
                  <a:srgbClr val="FF0000"/>
                </a:solidFill>
                <a:latin typeface="Microsoft JhengHei"/>
                <a:ea typeface="Microsoft JhengHei"/>
                <a:cs typeface="Microsoft JhengHei"/>
                <a:sym typeface="Microsoft JhengHei"/>
              </a:rPr>
              <a:t>學年度</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7" name="橢圓形圖說文字 1">
            <a:extLst>
              <a:ext uri="{FF2B5EF4-FFF2-40B4-BE49-F238E27FC236}">
                <a16:creationId xmlns:a16="http://schemas.microsoft.com/office/drawing/2014/main" id="{3A8F26FB-4E33-4182-A740-98F459918695}"/>
              </a:ext>
            </a:extLst>
          </p:cNvPr>
          <p:cNvSpPr/>
          <p:nvPr/>
        </p:nvSpPr>
        <p:spPr>
          <a:xfrm>
            <a:off x="5233725" y="5011201"/>
            <a:ext cx="5769701" cy="845790"/>
          </a:xfrm>
          <a:prstGeom prst="wedgeEllipseCallout">
            <a:avLst>
              <a:gd name="adj1" fmla="val -58851"/>
              <a:gd name="adj2" fmla="val -25555"/>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您好！貴校薪傳配對計畫的案件</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2216</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未通過申請</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endPar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230864329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1439805" y="1353331"/>
            <a:ext cx="9312390" cy="5196682"/>
          </a:xfrm>
          <a:prstGeom prst="rect">
            <a:avLst/>
          </a:prstGeom>
          <a:ln>
            <a:solidFill>
              <a:schemeClr val="tx1"/>
            </a:solidFill>
          </a:ln>
        </p:spPr>
      </p:pic>
      <p:sp>
        <p:nvSpPr>
          <p:cNvPr id="5" name="標題 4"/>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縣市審查後退回審查配對申請</a:t>
            </a:r>
            <a:r>
              <a:rPr lang="en-US" altLang="zh-TW" b="1" dirty="0">
                <a:solidFill>
                  <a:prstClr val="black"/>
                </a:solidFill>
                <a:latin typeface="微軟正黑體" panose="020B0604030504040204" pitchFamily="34" charset="-120"/>
                <a:ea typeface="微軟正黑體" panose="020B0604030504040204" pitchFamily="34" charset="-120"/>
              </a:rPr>
              <a:t>(6/6)</a:t>
            </a:r>
            <a:endParaRPr lang="zh-TW" altLang="en-US" dirty="0"/>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24" name="圓角矩形 4">
            <a:extLst>
              <a:ext uri="{FF2B5EF4-FFF2-40B4-BE49-F238E27FC236}">
                <a16:creationId xmlns:a16="http://schemas.microsoft.com/office/drawing/2014/main" id="{39C6D9F9-D0E8-4663-94F7-389CE3EBE905}"/>
              </a:ext>
            </a:extLst>
          </p:cNvPr>
          <p:cNvSpPr/>
          <p:nvPr/>
        </p:nvSpPr>
        <p:spPr>
          <a:xfrm>
            <a:off x="3035453" y="5193669"/>
            <a:ext cx="4883601" cy="37140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5" name="矩形 24">
            <a:extLst>
              <a:ext uri="{FF2B5EF4-FFF2-40B4-BE49-F238E27FC236}">
                <a16:creationId xmlns:a16="http://schemas.microsoft.com/office/drawing/2014/main" id="{E57A4CD7-9F9A-41D4-A9DB-CBCED5F1F191}"/>
              </a:ext>
            </a:extLst>
          </p:cNvPr>
          <p:cNvSpPr/>
          <p:nvPr/>
        </p:nvSpPr>
        <p:spPr>
          <a:xfrm>
            <a:off x="5312016" y="5948326"/>
            <a:ext cx="1840735" cy="580609"/>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chemeClr val="tx1"/>
                </a:solidFill>
                <a:latin typeface="微軟正黑體" panose="020B0604030504040204" pitchFamily="34" charset="-120"/>
                <a:ea typeface="微軟正黑體" panose="020B0604030504040204" pitchFamily="34" charset="-120"/>
              </a:rPr>
              <a:t>修正後</a:t>
            </a:r>
            <a:endParaRPr lang="en-US" altLang="zh-TW"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chemeClr val="tx1"/>
                </a:solidFill>
                <a:latin typeface="微軟正黑體" panose="020B0604030504040204" pitchFamily="34" charset="-120"/>
                <a:ea typeface="微軟正黑體" panose="020B0604030504040204" pitchFamily="34" charset="-120"/>
              </a:rPr>
              <a:t>點選</a:t>
            </a:r>
            <a:r>
              <a:rPr lang="zh-TW" altLang="en-US" b="1" dirty="0">
                <a:solidFill>
                  <a:srgbClr val="FF0000"/>
                </a:solidFill>
                <a:latin typeface="微軟正黑體" panose="020B0604030504040204" pitchFamily="34" charset="-120"/>
                <a:ea typeface="微軟正黑體" panose="020B0604030504040204" pitchFamily="34" charset="-120"/>
              </a:rPr>
              <a:t>配對送出</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26" name="圓角矩形 7">
            <a:extLst>
              <a:ext uri="{FF2B5EF4-FFF2-40B4-BE49-F238E27FC236}">
                <a16:creationId xmlns:a16="http://schemas.microsoft.com/office/drawing/2014/main" id="{0A0C1747-1C2D-4FB1-BA96-90582BF553C4}"/>
              </a:ext>
            </a:extLst>
          </p:cNvPr>
          <p:cNvSpPr/>
          <p:nvPr/>
        </p:nvSpPr>
        <p:spPr>
          <a:xfrm>
            <a:off x="7919054" y="6035040"/>
            <a:ext cx="836083" cy="32464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7" name="向上箭號 8">
            <a:extLst>
              <a:ext uri="{FF2B5EF4-FFF2-40B4-BE49-F238E27FC236}">
                <a16:creationId xmlns:a16="http://schemas.microsoft.com/office/drawing/2014/main" id="{C0EA1A69-A99C-48F9-8678-4D68A6B41A2E}"/>
              </a:ext>
            </a:extLst>
          </p:cNvPr>
          <p:cNvSpPr/>
          <p:nvPr/>
        </p:nvSpPr>
        <p:spPr>
          <a:xfrm rot="5400000">
            <a:off x="7264970" y="5976573"/>
            <a:ext cx="532925" cy="430820"/>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23" name="橢圓形圖說文字 18">
            <a:extLst>
              <a:ext uri="{FF2B5EF4-FFF2-40B4-BE49-F238E27FC236}">
                <a16:creationId xmlns:a16="http://schemas.microsoft.com/office/drawing/2014/main" id="{B07BEA68-A5D7-481A-A009-C703D9C9F547}"/>
              </a:ext>
            </a:extLst>
          </p:cNvPr>
          <p:cNvSpPr/>
          <p:nvPr/>
        </p:nvSpPr>
        <p:spPr>
          <a:xfrm flipH="1">
            <a:off x="4942566" y="4169492"/>
            <a:ext cx="3984357" cy="880273"/>
          </a:xfrm>
          <a:prstGeom prst="wedgeEllipseCallout">
            <a:avLst>
              <a:gd name="adj1" fmla="val 44732"/>
              <a:gd name="adj2" fmla="val 40717"/>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請</a:t>
            </a:r>
            <a:r>
              <a:rPr lang="zh-TW" altLang="en-US" sz="2000" b="1" dirty="0">
                <a:solidFill>
                  <a:prstClr val="black"/>
                </a:solidFill>
                <a:latin typeface="微軟正黑體" panose="020B0604030504040204" pitchFamily="34" charset="-120"/>
                <a:ea typeface="微軟正黑體" panose="020B0604030504040204" pitchFamily="34" charset="-120"/>
              </a:rPr>
              <a:t>依據退回原因修正後</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prstClr val="black"/>
                </a:solidFill>
                <a:latin typeface="微軟正黑體" panose="020B0604030504040204" pitchFamily="34" charset="-120"/>
                <a:ea typeface="微軟正黑體" panose="020B0604030504040204" pitchFamily="34" charset="-120"/>
              </a:rPr>
              <a:t>再次送出申請</a:t>
            </a:r>
            <a:endPar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334653686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學校送出配對後之狀態</a:t>
            </a:r>
            <a:endParaRPr lang="zh-TW" altLang="en-US" dirty="0"/>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7" name="群組 6"/>
          <p:cNvGrpSpPr/>
          <p:nvPr/>
        </p:nvGrpSpPr>
        <p:grpSpPr>
          <a:xfrm>
            <a:off x="646939" y="1583446"/>
            <a:ext cx="10898121" cy="4143953"/>
            <a:chOff x="646939" y="1357023"/>
            <a:chExt cx="10898121" cy="4143953"/>
          </a:xfrm>
        </p:grpSpPr>
        <p:pic>
          <p:nvPicPr>
            <p:cNvPr id="6" name="圖片 5"/>
            <p:cNvPicPr>
              <a:picLocks noChangeAspect="1"/>
            </p:cNvPicPr>
            <p:nvPr/>
          </p:nvPicPr>
          <p:blipFill>
            <a:blip r:embed="rId3"/>
            <a:stretch>
              <a:fillRect/>
            </a:stretch>
          </p:blipFill>
          <p:spPr>
            <a:xfrm>
              <a:off x="646939" y="1357023"/>
              <a:ext cx="10898121" cy="4143953"/>
            </a:xfrm>
            <a:prstGeom prst="rect">
              <a:avLst/>
            </a:prstGeom>
            <a:ln>
              <a:solidFill>
                <a:schemeClr val="tx1"/>
              </a:solidFill>
            </a:ln>
          </p:spPr>
        </p:pic>
        <p:sp>
          <p:nvSpPr>
            <p:cNvPr id="23" name="橢圓形圖說文字 18">
              <a:extLst>
                <a:ext uri="{FF2B5EF4-FFF2-40B4-BE49-F238E27FC236}">
                  <a16:creationId xmlns:a16="http://schemas.microsoft.com/office/drawing/2014/main" id="{B07BEA68-A5D7-481A-A009-C703D9C9F547}"/>
                </a:ext>
              </a:extLst>
            </p:cNvPr>
            <p:cNvSpPr/>
            <p:nvPr/>
          </p:nvSpPr>
          <p:spPr>
            <a:xfrm flipH="1">
              <a:off x="5890965" y="1943455"/>
              <a:ext cx="3944505" cy="1301004"/>
            </a:xfrm>
            <a:prstGeom prst="wedgeEllipseCallout">
              <a:avLst>
                <a:gd name="adj1" fmla="val 53310"/>
                <a:gd name="adj2" fmla="val 16939"/>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狀態為</a:t>
              </a:r>
              <a:endParaRPr kumimoji="0" lang="en-US" altLang="zh-TW"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送出配對</a:t>
              </a:r>
              <a:r>
                <a:rPr kumimoji="0" lang="en-US" altLang="zh-TW"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待縣市審查</a:t>
              </a:r>
              <a:endParaRPr kumimoji="0" lang="en-US" altLang="zh-TW" sz="2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b="1" dirty="0">
                  <a:solidFill>
                    <a:prstClr val="black"/>
                  </a:solidFill>
                  <a:latin typeface="微軟正黑體" panose="020B0604030504040204" pitchFamily="34" charset="-120"/>
                  <a:ea typeface="微軟正黑體" panose="020B0604030504040204" pitchFamily="34" charset="-120"/>
                </a:rPr>
                <a:t>表示已重新送出申請</a:t>
              </a:r>
              <a:endPar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26" name="圓角矩形 7">
              <a:extLst>
                <a:ext uri="{FF2B5EF4-FFF2-40B4-BE49-F238E27FC236}">
                  <a16:creationId xmlns:a16="http://schemas.microsoft.com/office/drawing/2014/main" id="{0A0C1747-1C2D-4FB1-BA96-90582BF553C4}"/>
                </a:ext>
              </a:extLst>
            </p:cNvPr>
            <p:cNvSpPr/>
            <p:nvPr/>
          </p:nvSpPr>
          <p:spPr>
            <a:xfrm>
              <a:off x="3901440" y="2682586"/>
              <a:ext cx="1722377" cy="4271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44711819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薪傳輔導</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學校端</a:t>
            </a:r>
            <a:endParaRPr lang="zh-TW" altLang="en-US" dirty="0"/>
          </a:p>
        </p:txBody>
      </p:sp>
      <p:sp>
        <p:nvSpPr>
          <p:cNvPr id="6" name="副標題 5"/>
          <p:cNvSpPr>
            <a:spLocks noGrp="1"/>
          </p:cNvSpPr>
          <p:nvPr>
            <p:ph type="subTitle" idx="1"/>
          </p:nvPr>
        </p:nvSpPr>
        <p:spPr/>
        <p:txBody>
          <a:bodyPr>
            <a:normAutofit/>
          </a:bodyPr>
          <a:lstStyle/>
          <a:p>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縣市審查通過配對</a:t>
            </a:r>
            <a:endParaRPr lang="en-US" altLang="zh-TW" sz="4800" b="1" dirty="0">
              <a:solidFill>
                <a:schemeClr val="bg1">
                  <a:lumMod val="50000"/>
                </a:schemeClr>
              </a:solidFill>
              <a:latin typeface="微軟正黑體" panose="020B0604030504040204" pitchFamily="34" charset="-120"/>
              <a:ea typeface="微軟正黑體" panose="020B0604030504040204" pitchFamily="34" charset="-120"/>
            </a:endParaRPr>
          </a:p>
          <a:p>
            <a:endParaRPr lang="zh-TW" altLang="en-US" sz="4800" dirty="0"/>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71906283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504044" y="1590418"/>
            <a:ext cx="11183911" cy="3677163"/>
          </a:xfrm>
          <a:prstGeom prst="rect">
            <a:avLst/>
          </a:prstGeom>
          <a:ln>
            <a:solidFill>
              <a:schemeClr val="tx1"/>
            </a:solidFill>
          </a:ln>
        </p:spPr>
      </p:pic>
      <p:sp>
        <p:nvSpPr>
          <p:cNvPr id="5" name="標題 4"/>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縣市審查通過配對</a:t>
            </a:r>
            <a:r>
              <a:rPr lang="en-US" altLang="zh-TW" b="1" dirty="0">
                <a:solidFill>
                  <a:prstClr val="black"/>
                </a:solidFill>
                <a:latin typeface="微軟正黑體" panose="020B0604030504040204" pitchFamily="34" charset="-120"/>
                <a:ea typeface="微軟正黑體" panose="020B0604030504040204" pitchFamily="34" charset="-120"/>
              </a:rPr>
              <a:t>(1/3)</a:t>
            </a:r>
            <a:endParaRPr lang="zh-TW" altLang="en-US" dirty="0"/>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3" name="群組 2"/>
          <p:cNvGrpSpPr/>
          <p:nvPr/>
        </p:nvGrpSpPr>
        <p:grpSpPr>
          <a:xfrm>
            <a:off x="720441" y="1619685"/>
            <a:ext cx="11111428" cy="3618627"/>
            <a:chOff x="345688" y="1684435"/>
            <a:chExt cx="11111428" cy="3618627"/>
          </a:xfrm>
        </p:grpSpPr>
        <p:sp>
          <p:nvSpPr>
            <p:cNvPr id="7" name="圓角矩形 6"/>
            <p:cNvSpPr/>
            <p:nvPr/>
          </p:nvSpPr>
          <p:spPr>
            <a:xfrm>
              <a:off x="345688" y="4536374"/>
              <a:ext cx="10674613" cy="76668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6" name="橢圓形圖說文字 1">
              <a:extLst>
                <a:ext uri="{FF2B5EF4-FFF2-40B4-BE49-F238E27FC236}">
                  <a16:creationId xmlns:a16="http://schemas.microsoft.com/office/drawing/2014/main" id="{BF77C962-5A3C-411F-AE3A-317423EB34C2}"/>
                </a:ext>
              </a:extLst>
            </p:cNvPr>
            <p:cNvSpPr/>
            <p:nvPr/>
          </p:nvSpPr>
          <p:spPr>
            <a:xfrm>
              <a:off x="4195232" y="2629623"/>
              <a:ext cx="7261884" cy="1885841"/>
            </a:xfrm>
            <a:prstGeom prst="wedgeEllipseCallout">
              <a:avLst>
                <a:gd name="adj1" fmla="val -35797"/>
                <a:gd name="adj2" fmla="val 52915"/>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貴校薪傳配對計畫</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案件編號</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2216</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已通過申請，其狀態為 「填寫執行成果」，敬請協助提醒貴校教師登入並完成校長暨教師專業發展支持平臺信箱驗證後，執行輔導計畫與填寫表件。</a:t>
              </a:r>
              <a:endParaRPr kumimoji="0" lang="zh-TW" altLang="en-US" sz="2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8" name="Google Shape;531;p64">
              <a:extLst>
                <a:ext uri="{FF2B5EF4-FFF2-40B4-BE49-F238E27FC236}">
                  <a16:creationId xmlns:a16="http://schemas.microsoft.com/office/drawing/2014/main" id="{EF4621F8-CCD8-4C25-931B-61A54558FE67}"/>
                </a:ext>
              </a:extLst>
            </p:cNvPr>
            <p:cNvSpPr/>
            <p:nvPr/>
          </p:nvSpPr>
          <p:spPr>
            <a:xfrm>
              <a:off x="5199224" y="1684435"/>
              <a:ext cx="1463039" cy="428557"/>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9" name="圖說文字: 直線 14">
              <a:extLst>
                <a:ext uri="{FF2B5EF4-FFF2-40B4-BE49-F238E27FC236}">
                  <a16:creationId xmlns:a16="http://schemas.microsoft.com/office/drawing/2014/main" id="{7FFC7C0B-4885-4063-B3FC-6F4C5A353188}"/>
                </a:ext>
              </a:extLst>
            </p:cNvPr>
            <p:cNvSpPr/>
            <p:nvPr/>
          </p:nvSpPr>
          <p:spPr>
            <a:xfrm>
              <a:off x="1484456" y="1946463"/>
              <a:ext cx="2571705" cy="982039"/>
            </a:xfrm>
            <a:prstGeom prst="borderCallout1">
              <a:avLst>
                <a:gd name="adj1" fmla="val -21307"/>
                <a:gd name="adj2" fmla="val 146014"/>
                <a:gd name="adj3" fmla="val -3629"/>
                <a:gd name="adj4" fmla="val 51766"/>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訊息通知</a:t>
              </a:r>
              <a:endParaRPr kumimoji="0" lang="en-US" altLang="zh-TW"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與</a:t>
              </a:r>
              <a:r>
                <a:rPr kumimoji="0" lang="en-US" altLang="zh-TW"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Email</a:t>
              </a: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同步發送</a:t>
              </a:r>
              <a:endPar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endParaRPr>
            </a:p>
          </p:txBody>
        </p:sp>
      </p:grpSp>
    </p:spTree>
    <p:extLst>
      <p:ext uri="{BB962C8B-B14F-4D97-AF65-F5344CB8AC3E}">
        <p14:creationId xmlns:p14="http://schemas.microsoft.com/office/powerpoint/2010/main" val="23043622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標題 8"/>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縣市審查通過配對</a:t>
            </a:r>
            <a:r>
              <a:rPr lang="en-US" altLang="zh-TW" b="1" dirty="0">
                <a:solidFill>
                  <a:prstClr val="black"/>
                </a:solidFill>
                <a:latin typeface="微軟正黑體" panose="020B0604030504040204" pitchFamily="34" charset="-120"/>
                <a:ea typeface="微軟正黑體" panose="020B0604030504040204" pitchFamily="34" charset="-120"/>
              </a:rPr>
              <a:t>(2/3)</a:t>
            </a:r>
            <a:endParaRPr lang="zh-TW" altLang="en-US" dirty="0"/>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grpSp>
        <p:nvGrpSpPr>
          <p:cNvPr id="3" name="群組 2"/>
          <p:cNvGrpSpPr/>
          <p:nvPr/>
        </p:nvGrpSpPr>
        <p:grpSpPr>
          <a:xfrm>
            <a:off x="1026365" y="1491830"/>
            <a:ext cx="10139269" cy="4904276"/>
            <a:chOff x="1026365" y="1491830"/>
            <a:chExt cx="10139269" cy="4904276"/>
          </a:xfrm>
        </p:grpSpPr>
        <p:pic>
          <p:nvPicPr>
            <p:cNvPr id="11" name="圖片 10"/>
            <p:cNvPicPr>
              <a:picLocks noChangeAspect="1"/>
            </p:cNvPicPr>
            <p:nvPr/>
          </p:nvPicPr>
          <p:blipFill>
            <a:blip r:embed="rId2"/>
            <a:stretch>
              <a:fillRect/>
            </a:stretch>
          </p:blipFill>
          <p:spPr>
            <a:xfrm>
              <a:off x="1026365" y="1491830"/>
              <a:ext cx="10139269" cy="4904276"/>
            </a:xfrm>
            <a:prstGeom prst="rect">
              <a:avLst/>
            </a:prstGeom>
            <a:ln>
              <a:solidFill>
                <a:schemeClr val="tx1"/>
              </a:solidFill>
            </a:ln>
          </p:spPr>
        </p:pic>
        <p:sp>
          <p:nvSpPr>
            <p:cNvPr id="5" name="矩形 4"/>
            <p:cNvSpPr/>
            <p:nvPr/>
          </p:nvSpPr>
          <p:spPr>
            <a:xfrm>
              <a:off x="6311756" y="4712282"/>
              <a:ext cx="3376796"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輔導歷程管理</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個別薪傳教師</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p:txBody>
        </p:sp>
        <p:sp>
          <p:nvSpPr>
            <p:cNvPr id="6" name="圓角矩形 5"/>
            <p:cNvSpPr/>
            <p:nvPr/>
          </p:nvSpPr>
          <p:spPr>
            <a:xfrm>
              <a:off x="6400800" y="2386361"/>
              <a:ext cx="3198710" cy="15576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7" name="向左箭號 6"/>
            <p:cNvSpPr/>
            <p:nvPr/>
          </p:nvSpPr>
          <p:spPr>
            <a:xfrm rot="5400000">
              <a:off x="7730241" y="4030670"/>
              <a:ext cx="539827" cy="59491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53204358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237307" y="1333207"/>
            <a:ext cx="11717385" cy="4191585"/>
          </a:xfrm>
          <a:prstGeom prst="rect">
            <a:avLst/>
          </a:prstGeom>
          <a:ln>
            <a:solidFill>
              <a:schemeClr val="tx1"/>
            </a:solidFill>
          </a:ln>
        </p:spPr>
      </p:pic>
      <p:sp>
        <p:nvSpPr>
          <p:cNvPr id="9" name="標題 8"/>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縣市審查通過配對</a:t>
            </a:r>
            <a:r>
              <a:rPr lang="en-US" altLang="zh-TW" b="1" dirty="0">
                <a:solidFill>
                  <a:prstClr val="black"/>
                </a:solidFill>
                <a:latin typeface="微軟正黑體" panose="020B0604030504040204" pitchFamily="34" charset="-120"/>
                <a:ea typeface="微軟正黑體" panose="020B0604030504040204" pitchFamily="34" charset="-120"/>
              </a:rPr>
              <a:t>(3/3)</a:t>
            </a:r>
            <a:endParaRPr lang="zh-TW" altLang="en-US" dirty="0"/>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矩形 4"/>
          <p:cNvSpPr/>
          <p:nvPr/>
        </p:nvSpPr>
        <p:spPr>
          <a:xfrm>
            <a:off x="5242064" y="1859923"/>
            <a:ext cx="3376796"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通過</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案件狀態為成果報告填寫</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由學校端通知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薪傳教師</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執行輔導</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並</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填寫成果報告</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6" name="圓角矩形 5"/>
          <p:cNvSpPr/>
          <p:nvPr/>
        </p:nvSpPr>
        <p:spPr>
          <a:xfrm>
            <a:off x="439371" y="3764090"/>
            <a:ext cx="10663047" cy="155504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7" name="向左箭號 6"/>
          <p:cNvSpPr/>
          <p:nvPr/>
        </p:nvSpPr>
        <p:spPr>
          <a:xfrm rot="16200000">
            <a:off x="6660549" y="2999088"/>
            <a:ext cx="539827" cy="59491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圓角矩形 12"/>
          <p:cNvSpPr/>
          <p:nvPr/>
        </p:nvSpPr>
        <p:spPr>
          <a:xfrm>
            <a:off x="271974" y="2621929"/>
            <a:ext cx="1828763" cy="42647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4" name="矩形 13"/>
          <p:cNvSpPr/>
          <p:nvPr/>
        </p:nvSpPr>
        <p:spPr>
          <a:xfrm>
            <a:off x="439370" y="1641392"/>
            <a:ext cx="1661367" cy="47192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選擇學年度</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5" name="向左箭號 14"/>
          <p:cNvSpPr/>
          <p:nvPr/>
        </p:nvSpPr>
        <p:spPr>
          <a:xfrm rot="16200000">
            <a:off x="858194" y="2162423"/>
            <a:ext cx="391867" cy="43185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橢圓 15">
            <a:extLst>
              <a:ext uri="{FF2B5EF4-FFF2-40B4-BE49-F238E27FC236}">
                <a16:creationId xmlns:a16="http://schemas.microsoft.com/office/drawing/2014/main" id="{21C2134C-1A02-48D5-B098-AE8FEE038B10}"/>
              </a:ext>
            </a:extLst>
          </p:cNvPr>
          <p:cNvSpPr/>
          <p:nvPr/>
        </p:nvSpPr>
        <p:spPr>
          <a:xfrm>
            <a:off x="176435" y="1401260"/>
            <a:ext cx="525870" cy="52587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7" name="橢圓 16">
            <a:extLst>
              <a:ext uri="{FF2B5EF4-FFF2-40B4-BE49-F238E27FC236}">
                <a16:creationId xmlns:a16="http://schemas.microsoft.com/office/drawing/2014/main" id="{21C2134C-1A02-48D5-B098-AE8FEE038B10}"/>
              </a:ext>
            </a:extLst>
          </p:cNvPr>
          <p:cNvSpPr/>
          <p:nvPr/>
        </p:nvSpPr>
        <p:spPr>
          <a:xfrm>
            <a:off x="4931360" y="1641392"/>
            <a:ext cx="525870" cy="52587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46847521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79F06A-BBD5-4C82-AB7C-2316ED78F53A}"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zh-TW" altLang="en-US" sz="1200" b="0" i="0" u="none" strike="noStrike" kern="1200" cap="none" spc="0" normalizeH="0" baseline="0" noProof="0" dirty="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4" name="內容版面配置區 2"/>
          <p:cNvSpPr txBox="1">
            <a:spLocks/>
          </p:cNvSpPr>
          <p:nvPr/>
        </p:nvSpPr>
        <p:spPr>
          <a:xfrm>
            <a:off x="2332335" y="1747664"/>
            <a:ext cx="7649865" cy="34491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Font typeface="Arial" panose="020B0604020202020204" pitchFamily="34" charset="0"/>
              <a:buNone/>
            </a:pPr>
            <a:r>
              <a:rPr lang="zh-TW" altLang="en-US" sz="4000">
                <a:solidFill>
                  <a:srgbClr val="002060"/>
                </a:solidFill>
                <a:latin typeface="微軟正黑體" panose="020B0604030504040204" pitchFamily="34" charset="-120"/>
                <a:ea typeface="微軟正黑體" panose="020B0604030504040204" pitchFamily="34" charset="-120"/>
              </a:rPr>
              <a:t>已通過配對申請，將由學校通知</a:t>
            </a:r>
            <a:r>
              <a:rPr lang="zh-TW" altLang="en-US" sz="4000" u="sng">
                <a:solidFill>
                  <a:srgbClr val="002060"/>
                </a:solidFill>
                <a:latin typeface="微軟正黑體" panose="020B0604030504040204" pitchFamily="34" charset="-120"/>
                <a:ea typeface="微軟正黑體" panose="020B0604030504040204" pitchFamily="34" charset="-120"/>
              </a:rPr>
              <a:t>薪傳教師</a:t>
            </a:r>
            <a:r>
              <a:rPr lang="zh-TW" altLang="en-US" sz="4000">
                <a:solidFill>
                  <a:srgbClr val="002060"/>
                </a:solidFill>
                <a:latin typeface="微軟正黑體" panose="020B0604030504040204" pitchFamily="34" charset="-120"/>
                <a:ea typeface="微軟正黑體" panose="020B0604030504040204" pitchFamily="34" charset="-120"/>
              </a:rPr>
              <a:t>與</a:t>
            </a:r>
            <a:r>
              <a:rPr lang="zh-TW" altLang="en-US" sz="4000" u="sng">
                <a:solidFill>
                  <a:srgbClr val="002060"/>
                </a:solidFill>
                <a:latin typeface="微軟正黑體" panose="020B0604030504040204" pitchFamily="34" charset="-120"/>
                <a:ea typeface="微軟正黑體" panose="020B0604030504040204" pitchFamily="34" charset="-120"/>
              </a:rPr>
              <a:t>初任教師</a:t>
            </a:r>
            <a:r>
              <a:rPr lang="zh-TW" altLang="en-US" sz="4000">
                <a:solidFill>
                  <a:srgbClr val="002060"/>
                </a:solidFill>
                <a:latin typeface="微軟正黑體" panose="020B0604030504040204" pitchFamily="34" charset="-120"/>
                <a:ea typeface="微軟正黑體" panose="020B0604030504040204" pitchFamily="34" charset="-120"/>
              </a:rPr>
              <a:t>登入，並</a:t>
            </a:r>
            <a:r>
              <a:rPr lang="zh-TW" altLang="en-US" sz="4000" u="sng">
                <a:solidFill>
                  <a:srgbClr val="002060"/>
                </a:solidFill>
                <a:latin typeface="微軟正黑體" panose="020B0604030504040204" pitchFamily="34" charset="-120"/>
                <a:ea typeface="微軟正黑體" panose="020B0604030504040204" pitchFamily="34" charset="-120"/>
              </a:rPr>
              <a:t>由薪傳教師執行填寫成果報告</a:t>
            </a:r>
            <a:r>
              <a:rPr lang="zh-TW" altLang="en-US" sz="4000">
                <a:solidFill>
                  <a:srgbClr val="002060"/>
                </a:solidFill>
                <a:latin typeface="微軟正黑體" panose="020B0604030504040204" pitchFamily="34" charset="-120"/>
                <a:ea typeface="微軟正黑體" panose="020B0604030504040204" pitchFamily="34" charset="-120"/>
              </a:rPr>
              <a:t>。</a:t>
            </a:r>
            <a:endParaRPr lang="zh-TW" altLang="en-US" sz="4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22319516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b="1" dirty="0">
                <a:latin typeface="微軟正黑體" panose="020B0604030504040204" pitchFamily="34" charset="-120"/>
                <a:ea typeface="微軟正黑體" panose="020B0604030504040204" pitchFamily="34" charset="-120"/>
              </a:rPr>
              <a:t>薪傳輔導</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學校端</a:t>
            </a:r>
          </a:p>
        </p:txBody>
      </p:sp>
      <p:sp>
        <p:nvSpPr>
          <p:cNvPr id="6" name="副標題 5"/>
          <p:cNvSpPr>
            <a:spLocks noGrp="1"/>
          </p:cNvSpPr>
          <p:nvPr>
            <p:ph type="subTitle" idx="1"/>
          </p:nvPr>
        </p:nvSpPr>
        <p:spPr/>
        <p:txBody>
          <a:bodyPr>
            <a:normAutofit fontScale="77500" lnSpcReduction="20000"/>
          </a:bodyPr>
          <a:lstStyle/>
          <a:p>
            <a:r>
              <a:rPr lang="zh-TW" altLang="en-US" sz="4800" b="1" dirty="0">
                <a:solidFill>
                  <a:schemeClr val="tx1">
                    <a:lumMod val="50000"/>
                    <a:lumOff val="50000"/>
                  </a:schemeClr>
                </a:solidFill>
                <a:latin typeface="微軟正黑體" panose="020B0604030504040204" pitchFamily="34" charset="-120"/>
                <a:ea typeface="微軟正黑體" panose="020B0604030504040204" pitchFamily="34" charset="-120"/>
              </a:rPr>
              <a:t>縣市審查通過配對</a:t>
            </a:r>
            <a:r>
              <a:rPr lang="en-US" altLang="zh-TW" sz="4800" b="1" dirty="0">
                <a:solidFill>
                  <a:schemeClr val="tx1">
                    <a:lumMod val="50000"/>
                    <a:lumOff val="50000"/>
                  </a:schemeClr>
                </a:solidFill>
                <a:latin typeface="微軟正黑體" panose="020B0604030504040204" pitchFamily="34" charset="-120"/>
                <a:ea typeface="微軟正黑體" panose="020B0604030504040204" pitchFamily="34" charset="-120"/>
              </a:rPr>
              <a:t>-</a:t>
            </a:r>
          </a:p>
          <a:p>
            <a:r>
              <a:rPr lang="zh-TW" altLang="en-US" sz="4800" b="1" dirty="0">
                <a:solidFill>
                  <a:schemeClr val="tx1">
                    <a:lumMod val="50000"/>
                    <a:lumOff val="50000"/>
                  </a:schemeClr>
                </a:solidFill>
                <a:latin typeface="微軟正黑體" panose="020B0604030504040204" pitchFamily="34" charset="-120"/>
                <a:ea typeface="微軟正黑體" panose="020B0604030504040204" pitchFamily="34" charset="-120"/>
              </a:rPr>
              <a:t>學校端填入未登入教師配對</a:t>
            </a:r>
            <a:endParaRPr lang="en-US" altLang="zh-TW" sz="4800" b="1" dirty="0">
              <a:solidFill>
                <a:schemeClr val="tx1">
                  <a:lumMod val="50000"/>
                  <a:lumOff val="50000"/>
                </a:schemeClr>
              </a:solidFill>
              <a:latin typeface="微軟正黑體" panose="020B0604030504040204" pitchFamily="34" charset="-120"/>
              <a:ea typeface="微軟正黑體" panose="020B0604030504040204" pitchFamily="34" charset="-120"/>
            </a:endParaRPr>
          </a:p>
          <a:p>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若老師在配對時已完成登入可省略此步驟</a:t>
            </a:r>
          </a:p>
        </p:txBody>
      </p:sp>
      <p:sp>
        <p:nvSpPr>
          <p:cNvPr id="4" name="投影片編號版面配置區 3"/>
          <p:cNvSpPr>
            <a:spLocks noGrp="1"/>
          </p:cNvSpPr>
          <p:nvPr>
            <p:ph type="sldNum" sz="quarter" idx="12"/>
          </p:nvPr>
        </p:nvSpPr>
        <p:spPr/>
        <p:txBody>
          <a:bodyPr/>
          <a:lstStyle/>
          <a:p>
            <a:fld id="{85F319A6-5F49-4F9E-A6CB-3F1D7C502F75}" type="slidenum">
              <a:rPr lang="zh-TW" altLang="en-US" smtClean="0"/>
              <a:t>117</a:t>
            </a:fld>
            <a:endParaRPr lang="zh-TW" altLang="en-US"/>
          </a:p>
        </p:txBody>
      </p:sp>
    </p:spTree>
    <p:extLst>
      <p:ext uri="{BB962C8B-B14F-4D97-AF65-F5344CB8AC3E}">
        <p14:creationId xmlns:p14="http://schemas.microsoft.com/office/powerpoint/2010/main" val="102266990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學校端規劃未登入教師配對</a:t>
            </a:r>
            <a:r>
              <a:rPr lang="en-US" altLang="zh-TW"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縣市審查通過配對</a:t>
            </a:r>
            <a:r>
              <a:rPr lang="en-US" altLang="zh-TW" sz="3600" b="1">
                <a:latin typeface="微軟正黑體" panose="020B0604030504040204" pitchFamily="34" charset="-120"/>
                <a:ea typeface="微軟正黑體" panose="020B0604030504040204" pitchFamily="34" charset="-120"/>
              </a:rPr>
              <a:t>(1/9)</a:t>
            </a:r>
            <a:endParaRPr lang="zh-TW" altLang="en-US" sz="3600" b="1"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12"/>
          </p:nvPr>
        </p:nvSpPr>
        <p:spPr/>
        <p:txBody>
          <a:bodyPr/>
          <a:lstStyle/>
          <a:p>
            <a:fld id="{85F319A6-5F49-4F9E-A6CB-3F1D7C502F75}" type="slidenum">
              <a:rPr lang="zh-TW" altLang="en-US" smtClean="0"/>
              <a:t>118</a:t>
            </a:fld>
            <a:endParaRPr lang="zh-TW" altLang="en-US"/>
          </a:p>
        </p:txBody>
      </p:sp>
      <p:grpSp>
        <p:nvGrpSpPr>
          <p:cNvPr id="10" name="群組 9"/>
          <p:cNvGrpSpPr/>
          <p:nvPr/>
        </p:nvGrpSpPr>
        <p:grpSpPr>
          <a:xfrm>
            <a:off x="539173" y="2007408"/>
            <a:ext cx="11281266" cy="2926784"/>
            <a:chOff x="539173" y="2007408"/>
            <a:chExt cx="11281266" cy="2926784"/>
          </a:xfrm>
        </p:grpSpPr>
        <p:pic>
          <p:nvPicPr>
            <p:cNvPr id="5" name="圖片 4"/>
            <p:cNvPicPr>
              <a:picLocks noChangeAspect="1"/>
            </p:cNvPicPr>
            <p:nvPr/>
          </p:nvPicPr>
          <p:blipFill>
            <a:blip r:embed="rId2"/>
            <a:stretch>
              <a:fillRect/>
            </a:stretch>
          </p:blipFill>
          <p:spPr>
            <a:xfrm>
              <a:off x="539173" y="2007408"/>
              <a:ext cx="10814627" cy="2926784"/>
            </a:xfrm>
            <a:prstGeom prst="rect">
              <a:avLst/>
            </a:prstGeom>
            <a:ln>
              <a:solidFill>
                <a:schemeClr val="tx1"/>
              </a:solidFill>
            </a:ln>
          </p:spPr>
        </p:pic>
        <p:sp>
          <p:nvSpPr>
            <p:cNvPr id="6" name="圓角矩形 5"/>
            <p:cNvSpPr/>
            <p:nvPr/>
          </p:nvSpPr>
          <p:spPr>
            <a:xfrm>
              <a:off x="709011" y="4144863"/>
              <a:ext cx="10674613" cy="76668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Google Shape;531;p64">
              <a:extLst>
                <a:ext uri="{FF2B5EF4-FFF2-40B4-BE49-F238E27FC236}">
                  <a16:creationId xmlns:a16="http://schemas.microsoft.com/office/drawing/2014/main" id="{EF4621F8-CCD8-4C25-931B-61A54558FE67}"/>
                </a:ext>
              </a:extLst>
            </p:cNvPr>
            <p:cNvSpPr/>
            <p:nvPr/>
          </p:nvSpPr>
          <p:spPr>
            <a:xfrm>
              <a:off x="5539687" y="2010234"/>
              <a:ext cx="1463039" cy="428557"/>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9" name="圖說文字: 直線 14">
              <a:extLst>
                <a:ext uri="{FF2B5EF4-FFF2-40B4-BE49-F238E27FC236}">
                  <a16:creationId xmlns:a16="http://schemas.microsoft.com/office/drawing/2014/main" id="{7FFC7C0B-4885-4063-B3FC-6F4C5A353188}"/>
                </a:ext>
              </a:extLst>
            </p:cNvPr>
            <p:cNvSpPr/>
            <p:nvPr/>
          </p:nvSpPr>
          <p:spPr>
            <a:xfrm>
              <a:off x="1824919" y="2272262"/>
              <a:ext cx="2571705" cy="982039"/>
            </a:xfrm>
            <a:prstGeom prst="borderCallout1">
              <a:avLst>
                <a:gd name="adj1" fmla="val -21307"/>
                <a:gd name="adj2" fmla="val 146014"/>
                <a:gd name="adj3" fmla="val -3629"/>
                <a:gd name="adj4" fmla="val 51766"/>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訊息通知</a:t>
              </a:r>
              <a:endParaRPr kumimoji="0" lang="en-US" altLang="zh-TW"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與</a:t>
              </a:r>
              <a:r>
                <a:rPr kumimoji="0" lang="en-US" altLang="zh-TW"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Email</a:t>
              </a:r>
              <a:r>
                <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sym typeface="Microsoft JhengHei"/>
                </a:rPr>
                <a:t>同步發送</a:t>
              </a:r>
              <a:endParaRPr kumimoji="0" lang="zh-TW" altLang="en-US" sz="2400" b="1" i="0" u="none" strike="noStrike" kern="1200" cap="none" spc="0" normalizeH="0" baseline="0" noProof="0" dirty="0">
                <a:ln>
                  <a:noFill/>
                </a:ln>
                <a:solidFill>
                  <a:prstClr val="black"/>
                </a:solidFill>
                <a:effectLst/>
                <a:uLnTx/>
                <a:uFillTx/>
                <a:latin typeface="Microsoft JhengHei"/>
                <a:ea typeface="Microsoft JhengHei"/>
                <a:cs typeface="+mn-cs"/>
              </a:endParaRPr>
            </a:p>
          </p:txBody>
        </p:sp>
        <p:sp>
          <p:nvSpPr>
            <p:cNvPr id="7" name="橢圓形圖說文字 1">
              <a:extLst>
                <a:ext uri="{FF2B5EF4-FFF2-40B4-BE49-F238E27FC236}">
                  <a16:creationId xmlns:a16="http://schemas.microsoft.com/office/drawing/2014/main" id="{BF77C962-5A3C-411F-AE3A-317423EB34C2}"/>
                </a:ext>
              </a:extLst>
            </p:cNvPr>
            <p:cNvSpPr/>
            <p:nvPr/>
          </p:nvSpPr>
          <p:spPr>
            <a:xfrm>
              <a:off x="4558555" y="2238112"/>
              <a:ext cx="7261884" cy="1885841"/>
            </a:xfrm>
            <a:prstGeom prst="wedgeEllipseCallout">
              <a:avLst>
                <a:gd name="adj1" fmla="val -35797"/>
                <a:gd name="adj2" fmla="val 52915"/>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貴校薪傳配對計畫</a:t>
              </a:r>
              <a:r>
                <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案件編號</a:t>
              </a:r>
              <a:r>
                <a:rPr kumimoji="0" lang="en-US" altLang="zh-TW" sz="1800" b="1" i="0" u="none" strike="noStrike" kern="1200" cap="none" spc="0" normalizeH="0" baseline="0" noProof="0" dirty="0">
                  <a:ln>
                    <a:noFill/>
                  </a:ln>
                  <a:solidFill>
                    <a:srgbClr val="0000FF"/>
                  </a:solidFill>
                  <a:effectLst/>
                  <a:uLnTx/>
                  <a:uFillTx/>
                  <a:latin typeface="微軟正黑體" panose="020B0604030504040204" pitchFamily="34" charset="-120"/>
                  <a:ea typeface="微軟正黑體" panose="020B0604030504040204" pitchFamily="34" charset="-120"/>
                  <a:cs typeface="+mn-cs"/>
                </a:rPr>
                <a:t>2264</a:t>
              </a: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已通過申請，其狀態為 「填寫執行成果」，敬請協助提醒貴校教師登入並完成校長暨教師專業發展支持平臺信箱驗證後，執行輔導計畫與填寫表件。</a:t>
              </a:r>
              <a:endParaRPr kumimoji="0" lang="zh-TW" altLang="en-US" sz="22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grpSp>
    </p:spTree>
    <p:extLst>
      <p:ext uri="{BB962C8B-B14F-4D97-AF65-F5344CB8AC3E}">
        <p14:creationId xmlns:p14="http://schemas.microsoft.com/office/powerpoint/2010/main" val="26118253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119</a:t>
            </a:fld>
            <a:endParaRPr lang="zh-TW" altLang="en-US"/>
          </a:p>
        </p:txBody>
      </p:sp>
      <p:sp>
        <p:nvSpPr>
          <p:cNvPr id="15"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(2/9)</a:t>
            </a:r>
            <a:endParaRPr lang="zh-TW" altLang="en-US" sz="3600" dirty="0"/>
          </a:p>
        </p:txBody>
      </p:sp>
      <p:grpSp>
        <p:nvGrpSpPr>
          <p:cNvPr id="11" name="群組 10"/>
          <p:cNvGrpSpPr/>
          <p:nvPr/>
        </p:nvGrpSpPr>
        <p:grpSpPr>
          <a:xfrm>
            <a:off x="1026365" y="1491830"/>
            <a:ext cx="10139269" cy="4904276"/>
            <a:chOff x="1026365" y="1491830"/>
            <a:chExt cx="10139269" cy="4904276"/>
          </a:xfrm>
        </p:grpSpPr>
        <p:pic>
          <p:nvPicPr>
            <p:cNvPr id="12" name="圖片 11"/>
            <p:cNvPicPr>
              <a:picLocks noChangeAspect="1"/>
            </p:cNvPicPr>
            <p:nvPr/>
          </p:nvPicPr>
          <p:blipFill>
            <a:blip r:embed="rId2"/>
            <a:stretch>
              <a:fillRect/>
            </a:stretch>
          </p:blipFill>
          <p:spPr>
            <a:xfrm>
              <a:off x="1026365" y="1491830"/>
              <a:ext cx="10139269" cy="4904276"/>
            </a:xfrm>
            <a:prstGeom prst="rect">
              <a:avLst/>
            </a:prstGeom>
            <a:ln>
              <a:solidFill>
                <a:schemeClr val="tx1"/>
              </a:solidFill>
            </a:ln>
          </p:spPr>
        </p:pic>
        <p:sp>
          <p:nvSpPr>
            <p:cNvPr id="13" name="矩形 12"/>
            <p:cNvSpPr/>
            <p:nvPr/>
          </p:nvSpPr>
          <p:spPr>
            <a:xfrm>
              <a:off x="6311756" y="4712282"/>
              <a:ext cx="3376796"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輔導歷程管理</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個別薪傳教師</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p:txBody>
        </p:sp>
        <p:sp>
          <p:nvSpPr>
            <p:cNvPr id="14" name="圓角矩形 13"/>
            <p:cNvSpPr/>
            <p:nvPr/>
          </p:nvSpPr>
          <p:spPr>
            <a:xfrm>
              <a:off x="6400800" y="2386361"/>
              <a:ext cx="3198710" cy="15576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向左箭號 15"/>
            <p:cNvSpPr/>
            <p:nvPr/>
          </p:nvSpPr>
          <p:spPr>
            <a:xfrm rot="5400000">
              <a:off x="7730241" y="4030670"/>
              <a:ext cx="539827" cy="59491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370818397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120</a:t>
            </a:fld>
            <a:endParaRPr lang="zh-TW" altLang="en-US"/>
          </a:p>
        </p:txBody>
      </p:sp>
      <p:pic>
        <p:nvPicPr>
          <p:cNvPr id="6" name="圖片 5"/>
          <p:cNvPicPr>
            <a:picLocks noChangeAspect="1"/>
          </p:cNvPicPr>
          <p:nvPr/>
        </p:nvPicPr>
        <p:blipFill>
          <a:blip r:embed="rId2"/>
          <a:stretch>
            <a:fillRect/>
          </a:stretch>
        </p:blipFill>
        <p:spPr>
          <a:xfrm>
            <a:off x="271974" y="2012106"/>
            <a:ext cx="11551887" cy="3023704"/>
          </a:xfrm>
          <a:prstGeom prst="rect">
            <a:avLst/>
          </a:prstGeom>
          <a:ln>
            <a:solidFill>
              <a:schemeClr val="tx1"/>
            </a:solidFill>
          </a:ln>
        </p:spPr>
      </p:pic>
      <p:sp>
        <p:nvSpPr>
          <p:cNvPr id="7" name="矩形 6"/>
          <p:cNvSpPr/>
          <p:nvPr/>
        </p:nvSpPr>
        <p:spPr>
          <a:xfrm>
            <a:off x="3870461" y="5507764"/>
            <a:ext cx="5920309"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chemeClr val="tx1"/>
                </a:solidFill>
                <a:latin typeface="微軟正黑體" panose="020B0604030504040204" pitchFamily="34" charset="-120"/>
                <a:ea typeface="微軟正黑體" panose="020B0604030504040204" pitchFamily="34" charset="-120"/>
              </a:rPr>
              <a:t>確認</a:t>
            </a:r>
            <a:r>
              <a:rPr lang="zh-TW" altLang="en-US" b="1" dirty="0">
                <a:solidFill>
                  <a:srgbClr val="FF0000"/>
                </a:solidFill>
                <a:latin typeface="微軟正黑體" panose="020B0604030504040204" pitchFamily="34" charset="-120"/>
                <a:ea typeface="微軟正黑體" panose="020B0604030504040204" pitchFamily="34" charset="-120"/>
              </a:rPr>
              <a:t>薪傳教師</a:t>
            </a:r>
            <a:r>
              <a:rPr lang="zh-TW" altLang="en-US" b="1" dirty="0">
                <a:solidFill>
                  <a:schemeClr val="tx1"/>
                </a:solidFill>
                <a:latin typeface="微軟正黑體" panose="020B0604030504040204" pitchFamily="34" charset="-120"/>
                <a:ea typeface="微軟正黑體" panose="020B0604030504040204" pitchFamily="34" charset="-120"/>
              </a:rPr>
              <a:t>以及</a:t>
            </a:r>
            <a:r>
              <a:rPr lang="zh-TW" altLang="en-US" b="1" dirty="0">
                <a:solidFill>
                  <a:srgbClr val="FF0000"/>
                </a:solidFill>
                <a:latin typeface="微軟正黑體" panose="020B0604030504040204" pitchFamily="34" charset="-120"/>
                <a:ea typeface="微軟正黑體" panose="020B0604030504040204" pitchFamily="34" charset="-120"/>
              </a:rPr>
              <a:t>初任教師</a:t>
            </a:r>
            <a:r>
              <a:rPr lang="zh-TW" altLang="en-US" b="1" dirty="0">
                <a:solidFill>
                  <a:schemeClr val="tx1"/>
                </a:solidFill>
                <a:latin typeface="微軟正黑體" panose="020B0604030504040204" pitchFamily="34" charset="-120"/>
                <a:ea typeface="微軟正黑體" panose="020B0604030504040204" pitchFamily="34" charset="-120"/>
              </a:rPr>
              <a:t>登入平臺完畢後</a:t>
            </a:r>
            <a:endParaRPr lang="en-US" altLang="zh-TW" b="1" dirty="0">
              <a:solidFill>
                <a:schemeClr val="tx1"/>
              </a:solidFill>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點選配對，</a:t>
            </a:r>
            <a:r>
              <a:rPr lang="zh-TW" altLang="en-US" b="1" dirty="0">
                <a:solidFill>
                  <a:schemeClr val="tx1"/>
                </a:solidFill>
                <a:latin typeface="微軟正黑體" panose="020B0604030504040204" pitchFamily="34" charset="-120"/>
                <a:ea typeface="微軟正黑體" panose="020B0604030504040204" pitchFamily="34" charset="-120"/>
              </a:rPr>
              <a:t>並記下該配對的薪傳教師及初任教師的姓名</a:t>
            </a:r>
            <a:endParaRPr kumimoji="0" lang="en-US" altLang="zh-TW"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endParaRPr>
          </a:p>
        </p:txBody>
      </p:sp>
      <p:sp>
        <p:nvSpPr>
          <p:cNvPr id="8" name="圓角矩形 7"/>
          <p:cNvSpPr/>
          <p:nvPr/>
        </p:nvSpPr>
        <p:spPr>
          <a:xfrm>
            <a:off x="439371" y="3764090"/>
            <a:ext cx="10663047" cy="103093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向左箭號 8"/>
          <p:cNvSpPr/>
          <p:nvPr/>
        </p:nvSpPr>
        <p:spPr>
          <a:xfrm rot="5400000">
            <a:off x="6534104" y="4853939"/>
            <a:ext cx="539827" cy="59491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圓角矩形 9"/>
          <p:cNvSpPr/>
          <p:nvPr/>
        </p:nvSpPr>
        <p:spPr>
          <a:xfrm>
            <a:off x="271974" y="2621929"/>
            <a:ext cx="1828763" cy="42647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矩形 10"/>
          <p:cNvSpPr/>
          <p:nvPr/>
        </p:nvSpPr>
        <p:spPr>
          <a:xfrm>
            <a:off x="439370" y="1641392"/>
            <a:ext cx="1661367" cy="47192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選擇學年度</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2" name="向左箭號 11"/>
          <p:cNvSpPr/>
          <p:nvPr/>
        </p:nvSpPr>
        <p:spPr>
          <a:xfrm rot="16200000">
            <a:off x="858194" y="2162423"/>
            <a:ext cx="391867" cy="43185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3" name="橢圓 12">
            <a:extLst>
              <a:ext uri="{FF2B5EF4-FFF2-40B4-BE49-F238E27FC236}">
                <a16:creationId xmlns:a16="http://schemas.microsoft.com/office/drawing/2014/main" id="{21C2134C-1A02-48D5-B098-AE8FEE038B10}"/>
              </a:ext>
            </a:extLst>
          </p:cNvPr>
          <p:cNvSpPr/>
          <p:nvPr/>
        </p:nvSpPr>
        <p:spPr>
          <a:xfrm>
            <a:off x="176435" y="1401260"/>
            <a:ext cx="525870" cy="52587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4" name="橢圓 13">
            <a:extLst>
              <a:ext uri="{FF2B5EF4-FFF2-40B4-BE49-F238E27FC236}">
                <a16:creationId xmlns:a16="http://schemas.microsoft.com/office/drawing/2014/main" id="{21C2134C-1A02-48D5-B098-AE8FEE038B10}"/>
              </a:ext>
            </a:extLst>
          </p:cNvPr>
          <p:cNvSpPr/>
          <p:nvPr/>
        </p:nvSpPr>
        <p:spPr>
          <a:xfrm>
            <a:off x="3607527" y="5312036"/>
            <a:ext cx="525870" cy="52587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5" name="橢圓形圖說文字 1">
            <a:extLst>
              <a:ext uri="{FF2B5EF4-FFF2-40B4-BE49-F238E27FC236}">
                <a16:creationId xmlns:a16="http://schemas.microsoft.com/office/drawing/2014/main" id="{BF77C962-5A3C-411F-AE3A-317423EB34C2}"/>
              </a:ext>
            </a:extLst>
          </p:cNvPr>
          <p:cNvSpPr/>
          <p:nvPr/>
        </p:nvSpPr>
        <p:spPr>
          <a:xfrm>
            <a:off x="5274553" y="2110685"/>
            <a:ext cx="6427929" cy="1282523"/>
          </a:xfrm>
          <a:prstGeom prst="wedgeEllipseCallout">
            <a:avLst>
              <a:gd name="adj1" fmla="val -35797"/>
              <a:gd name="adj2" fmla="val 52915"/>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TW" altLang="en-US" b="1" dirty="0">
                <a:solidFill>
                  <a:prstClr val="black"/>
                </a:solidFill>
                <a:latin typeface="微軟正黑體" panose="020B0604030504040204" pitchFamily="34" charset="-120"/>
                <a:ea typeface="微軟正黑體" panose="020B0604030504040204" pitchFamily="34" charset="-120"/>
              </a:rPr>
              <a:t>通過案件狀態為</a:t>
            </a:r>
            <a:r>
              <a:rPr lang="zh-TW" altLang="en-US" b="1" dirty="0">
                <a:solidFill>
                  <a:srgbClr val="FF0000"/>
                </a:solidFill>
                <a:latin typeface="微軟正黑體" panose="020B0604030504040204" pitchFamily="34" charset="-120"/>
                <a:ea typeface="微軟正黑體" panose="020B0604030504040204" pitchFamily="34" charset="-120"/>
              </a:rPr>
              <a:t>成果報告填寫</a:t>
            </a:r>
            <a:endParaRPr lang="en-US" altLang="zh-TW" b="1" dirty="0">
              <a:solidFill>
                <a:srgbClr val="FF0000"/>
              </a:solidFill>
              <a:latin typeface="微軟正黑體" panose="020B0604030504040204" pitchFamily="34" charset="-120"/>
              <a:ea typeface="微軟正黑體" panose="020B0604030504040204" pitchFamily="34" charset="-120"/>
            </a:endParaRPr>
          </a:p>
          <a:p>
            <a:pPr lvl="0" algn="ctr">
              <a:defRPr/>
            </a:pPr>
            <a:r>
              <a:rPr lang="zh-TW" altLang="en-US" b="1" dirty="0">
                <a:solidFill>
                  <a:prstClr val="black"/>
                </a:solidFill>
                <a:latin typeface="微軟正黑體" panose="020B0604030504040204" pitchFamily="34" charset="-120"/>
                <a:ea typeface="微軟正黑體" panose="020B0604030504040204" pitchFamily="34" charset="-120"/>
              </a:rPr>
              <a:t>由學校端通知</a:t>
            </a:r>
            <a:r>
              <a:rPr lang="zh-TW" altLang="en-US" b="1" dirty="0">
                <a:solidFill>
                  <a:srgbClr val="FF0000"/>
                </a:solidFill>
                <a:latin typeface="微軟正黑體" panose="020B0604030504040204" pitchFamily="34" charset="-120"/>
                <a:ea typeface="微軟正黑體" panose="020B0604030504040204" pitchFamily="34" charset="-120"/>
              </a:rPr>
              <a:t>薪傳教師</a:t>
            </a:r>
            <a:r>
              <a:rPr lang="zh-TW" altLang="en-US" b="1" dirty="0">
                <a:solidFill>
                  <a:schemeClr val="tx1"/>
                </a:solidFill>
                <a:latin typeface="微軟正黑體" panose="020B0604030504040204" pitchFamily="34" charset="-120"/>
                <a:ea typeface="微軟正黑體" panose="020B0604030504040204" pitchFamily="34" charset="-120"/>
              </a:rPr>
              <a:t>及</a:t>
            </a:r>
            <a:r>
              <a:rPr lang="zh-TW" altLang="en-US" b="1" dirty="0">
                <a:solidFill>
                  <a:srgbClr val="FF0000"/>
                </a:solidFill>
                <a:latin typeface="微軟正黑體" panose="020B0604030504040204" pitchFamily="34" charset="-120"/>
                <a:ea typeface="微軟正黑體" panose="020B0604030504040204" pitchFamily="34" charset="-120"/>
              </a:rPr>
              <a:t>初任教師</a:t>
            </a:r>
            <a:r>
              <a:rPr lang="zh-TW" altLang="en-US" b="1" dirty="0">
                <a:solidFill>
                  <a:schemeClr val="tx1"/>
                </a:solidFill>
                <a:latin typeface="微軟正黑體" panose="020B0604030504040204" pitchFamily="34" charset="-120"/>
                <a:ea typeface="微軟正黑體" panose="020B0604030504040204" pitchFamily="34" charset="-120"/>
              </a:rPr>
              <a:t>登入平臺</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17"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(3/9)</a:t>
            </a:r>
            <a:endParaRPr lang="zh-TW" altLang="en-US" sz="3600" dirty="0"/>
          </a:p>
        </p:txBody>
      </p:sp>
    </p:spTree>
    <p:extLst>
      <p:ext uri="{BB962C8B-B14F-4D97-AF65-F5344CB8AC3E}">
        <p14:creationId xmlns:p14="http://schemas.microsoft.com/office/powerpoint/2010/main" val="151916604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121</a:t>
            </a:fld>
            <a:endParaRPr lang="zh-TW" altLang="en-US"/>
          </a:p>
        </p:txBody>
      </p:sp>
      <p:pic>
        <p:nvPicPr>
          <p:cNvPr id="6" name="圖片 5"/>
          <p:cNvPicPr>
            <a:picLocks noChangeAspect="1"/>
          </p:cNvPicPr>
          <p:nvPr/>
        </p:nvPicPr>
        <p:blipFill>
          <a:blip r:embed="rId2"/>
          <a:stretch>
            <a:fillRect/>
          </a:stretch>
        </p:blipFill>
        <p:spPr>
          <a:xfrm>
            <a:off x="1528324" y="1622751"/>
            <a:ext cx="9440152" cy="5039665"/>
          </a:xfrm>
          <a:prstGeom prst="rect">
            <a:avLst/>
          </a:prstGeom>
          <a:ln>
            <a:solidFill>
              <a:schemeClr val="tx1"/>
            </a:solidFill>
          </a:ln>
        </p:spPr>
      </p:pic>
      <p:sp>
        <p:nvSpPr>
          <p:cNvPr id="7" name="橢圓形圖說文字 1">
            <a:extLst>
              <a:ext uri="{FF2B5EF4-FFF2-40B4-BE49-F238E27FC236}">
                <a16:creationId xmlns:a16="http://schemas.microsoft.com/office/drawing/2014/main" id="{BF77C962-5A3C-411F-AE3A-317423EB34C2}"/>
              </a:ext>
            </a:extLst>
          </p:cNvPr>
          <p:cNvSpPr/>
          <p:nvPr/>
        </p:nvSpPr>
        <p:spPr>
          <a:xfrm>
            <a:off x="5764071" y="1196285"/>
            <a:ext cx="6427929" cy="1282523"/>
          </a:xfrm>
          <a:prstGeom prst="wedgeEllipseCallout">
            <a:avLst>
              <a:gd name="adj1" fmla="val -35797"/>
              <a:gd name="adj2" fmla="val 52915"/>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TW" altLang="en-US" b="1" dirty="0">
                <a:solidFill>
                  <a:prstClr val="black"/>
                </a:solidFill>
                <a:latin typeface="微軟正黑體" panose="020B0604030504040204" pitchFamily="34" charset="-120"/>
                <a:ea typeface="微軟正黑體" panose="020B0604030504040204" pitchFamily="34" charset="-120"/>
              </a:rPr>
              <a:t>或可分為兩個視窗，一邊參照輔導</a:t>
            </a:r>
            <a:r>
              <a:rPr lang="zh-TW" altLang="en-US" b="1">
                <a:solidFill>
                  <a:prstClr val="black"/>
                </a:solidFill>
                <a:latin typeface="微軟正黑體" panose="020B0604030504040204" pitchFamily="34" charset="-120"/>
                <a:ea typeface="微軟正黑體" panose="020B0604030504040204" pitchFamily="34" charset="-120"/>
              </a:rPr>
              <a:t>歷程管理（個別薪傳教師），</a:t>
            </a:r>
            <a:r>
              <a:rPr lang="zh-TW" altLang="en-US" b="1" dirty="0">
                <a:solidFill>
                  <a:prstClr val="black"/>
                </a:solidFill>
                <a:latin typeface="微軟正黑體" panose="020B0604030504040204" pitchFamily="34" charset="-120"/>
                <a:ea typeface="微軟正黑體" panose="020B0604030504040204" pitchFamily="34" charset="-120"/>
              </a:rPr>
              <a:t>填入</a:t>
            </a:r>
            <a:r>
              <a:rPr lang="zh-TW" altLang="en-US" b="1" dirty="0">
                <a:solidFill>
                  <a:srgbClr val="FF0000"/>
                </a:solidFill>
                <a:latin typeface="微軟正黑體" panose="020B0604030504040204" pitchFamily="34" charset="-120"/>
                <a:ea typeface="微軟正黑體" panose="020B0604030504040204" pitchFamily="34" charset="-120"/>
              </a:rPr>
              <a:t>薪傳教師</a:t>
            </a:r>
            <a:r>
              <a:rPr lang="zh-TW" altLang="en-US" b="1" dirty="0">
                <a:solidFill>
                  <a:prstClr val="black"/>
                </a:solidFill>
                <a:latin typeface="微軟正黑體" panose="020B0604030504040204" pitchFamily="34" charset="-120"/>
                <a:ea typeface="微軟正黑體" panose="020B0604030504040204" pitchFamily="34" charset="-120"/>
              </a:rPr>
              <a:t>及</a:t>
            </a:r>
            <a:r>
              <a:rPr lang="zh-TW" altLang="en-US" b="1" dirty="0">
                <a:solidFill>
                  <a:srgbClr val="FF0000"/>
                </a:solidFill>
                <a:latin typeface="微軟正黑體" panose="020B0604030504040204" pitchFamily="34" charset="-120"/>
                <a:ea typeface="微軟正黑體" panose="020B0604030504040204" pitchFamily="34" charset="-120"/>
              </a:rPr>
              <a:t>初任教師</a:t>
            </a:r>
            <a:r>
              <a:rPr lang="zh-TW" altLang="en-US" b="1" dirty="0">
                <a:solidFill>
                  <a:prstClr val="black"/>
                </a:solidFill>
                <a:latin typeface="微軟正黑體" panose="020B0604030504040204" pitchFamily="34" charset="-120"/>
                <a:ea typeface="微軟正黑體" panose="020B0604030504040204" pitchFamily="34" charset="-120"/>
              </a:rPr>
              <a:t>的姓名。</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9"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(4/9)</a:t>
            </a:r>
            <a:endParaRPr lang="zh-TW" altLang="en-US" sz="3600" dirty="0"/>
          </a:p>
        </p:txBody>
      </p:sp>
    </p:spTree>
    <p:extLst>
      <p:ext uri="{BB962C8B-B14F-4D97-AF65-F5344CB8AC3E}">
        <p14:creationId xmlns:p14="http://schemas.microsoft.com/office/powerpoint/2010/main" val="27165560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313251" y="1229139"/>
            <a:ext cx="8202350" cy="5430581"/>
          </a:xfrm>
          <a:prstGeom prst="rect">
            <a:avLst/>
          </a:prstGeom>
          <a:ln>
            <a:solidFill>
              <a:schemeClr val="tx1"/>
            </a:solidFill>
          </a:ln>
        </p:spPr>
      </p:pic>
      <p:sp>
        <p:nvSpPr>
          <p:cNvPr id="4" name="投影片編號版面配置區 3"/>
          <p:cNvSpPr>
            <a:spLocks noGrp="1"/>
          </p:cNvSpPr>
          <p:nvPr>
            <p:ph type="sldNum" sz="quarter" idx="12"/>
          </p:nvPr>
        </p:nvSpPr>
        <p:spPr/>
        <p:txBody>
          <a:bodyPr/>
          <a:lstStyle/>
          <a:p>
            <a:fld id="{85F319A6-5F49-4F9E-A6CB-3F1D7C502F75}" type="slidenum">
              <a:rPr lang="zh-TW" altLang="en-US" smtClean="0"/>
              <a:t>122</a:t>
            </a:fld>
            <a:endParaRPr lang="zh-TW" altLang="en-US"/>
          </a:p>
        </p:txBody>
      </p:sp>
      <p:sp>
        <p:nvSpPr>
          <p:cNvPr id="7" name="矩形 6"/>
          <p:cNvSpPr/>
          <p:nvPr/>
        </p:nvSpPr>
        <p:spPr>
          <a:xfrm>
            <a:off x="9491333" y="3571919"/>
            <a:ext cx="2459704"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rgbClr val="FF0000"/>
                </a:solidFill>
                <a:latin typeface="微軟正黑體" panose="020B0604030504040204" pitchFamily="34" charset="-120"/>
                <a:ea typeface="微軟正黑體" panose="020B0604030504040204" pitchFamily="34" charset="-120"/>
              </a:rPr>
              <a:t>薪傳教師</a:t>
            </a:r>
            <a:r>
              <a:rPr lang="zh-TW" altLang="en-US" b="1" dirty="0">
                <a:solidFill>
                  <a:schemeClr val="tx1"/>
                </a:solidFill>
                <a:latin typeface="微軟正黑體" panose="020B0604030504040204" pitchFamily="34" charset="-120"/>
                <a:ea typeface="微軟正黑體" panose="020B0604030504040204" pitchFamily="34" charset="-120"/>
              </a:rPr>
              <a:t>的欄位</a:t>
            </a:r>
            <a:endParaRPr kumimoji="0" lang="en-US" altLang="zh-TW"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endParaRPr>
          </a:p>
        </p:txBody>
      </p:sp>
      <p:sp>
        <p:nvSpPr>
          <p:cNvPr id="8" name="圓角矩形 7"/>
          <p:cNvSpPr/>
          <p:nvPr/>
        </p:nvSpPr>
        <p:spPr>
          <a:xfrm>
            <a:off x="4535477" y="3748278"/>
            <a:ext cx="4183648" cy="45387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向左箭號 8"/>
          <p:cNvSpPr/>
          <p:nvPr/>
        </p:nvSpPr>
        <p:spPr>
          <a:xfrm>
            <a:off x="8788042" y="3759003"/>
            <a:ext cx="539827" cy="59491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(5/9)</a:t>
            </a:r>
            <a:endParaRPr lang="zh-TW" altLang="en-US" sz="3600" dirty="0"/>
          </a:p>
        </p:txBody>
      </p:sp>
    </p:spTree>
    <p:extLst>
      <p:ext uri="{BB962C8B-B14F-4D97-AF65-F5344CB8AC3E}">
        <p14:creationId xmlns:p14="http://schemas.microsoft.com/office/powerpoint/2010/main" val="8454140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123</a:t>
            </a:fld>
            <a:endParaRPr lang="zh-TW" altLang="en-US"/>
          </a:p>
        </p:txBody>
      </p:sp>
      <p:grpSp>
        <p:nvGrpSpPr>
          <p:cNvPr id="3" name="群組 2"/>
          <p:cNvGrpSpPr/>
          <p:nvPr/>
        </p:nvGrpSpPr>
        <p:grpSpPr>
          <a:xfrm>
            <a:off x="2363007" y="1227831"/>
            <a:ext cx="9577010" cy="5493644"/>
            <a:chOff x="2363007" y="1227831"/>
            <a:chExt cx="9577010" cy="5493644"/>
          </a:xfrm>
        </p:grpSpPr>
        <p:pic>
          <p:nvPicPr>
            <p:cNvPr id="2" name="圖片 1"/>
            <p:cNvPicPr>
              <a:picLocks noChangeAspect="1"/>
            </p:cNvPicPr>
            <p:nvPr/>
          </p:nvPicPr>
          <p:blipFill>
            <a:blip r:embed="rId2"/>
            <a:stretch>
              <a:fillRect/>
            </a:stretch>
          </p:blipFill>
          <p:spPr>
            <a:xfrm>
              <a:off x="2363007" y="1227831"/>
              <a:ext cx="7528624" cy="5493644"/>
            </a:xfrm>
            <a:prstGeom prst="rect">
              <a:avLst/>
            </a:prstGeom>
            <a:ln>
              <a:solidFill>
                <a:schemeClr val="tx1"/>
              </a:solidFill>
            </a:ln>
          </p:spPr>
        </p:pic>
        <p:sp>
          <p:nvSpPr>
            <p:cNvPr id="8" name="矩形 7"/>
            <p:cNvSpPr/>
            <p:nvPr/>
          </p:nvSpPr>
          <p:spPr>
            <a:xfrm>
              <a:off x="8710879" y="3611377"/>
              <a:ext cx="3229138"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輸入</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薪傳教師的姓名，</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schemeClr val="tx1"/>
                  </a:solidFill>
                  <a:latin typeface="微軟正黑體" panose="020B0604030504040204" pitchFamily="34" charset="-120"/>
                  <a:ea typeface="微軟正黑體" panose="020B0604030504040204" pitchFamily="34" charset="-120"/>
                </a:rPr>
                <a:t>點選</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校內符合的教師名字</a:t>
              </a:r>
              <a:endParaRPr kumimoji="0" lang="en-US" altLang="zh-TW"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endParaRPr>
            </a:p>
          </p:txBody>
        </p:sp>
        <p:sp>
          <p:nvSpPr>
            <p:cNvPr id="9" name="圓角矩形 8"/>
            <p:cNvSpPr/>
            <p:nvPr/>
          </p:nvSpPr>
          <p:spPr>
            <a:xfrm>
              <a:off x="4411393" y="3448558"/>
              <a:ext cx="4063534" cy="8000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向左箭號 9"/>
            <p:cNvSpPr/>
            <p:nvPr/>
          </p:nvSpPr>
          <p:spPr>
            <a:xfrm>
              <a:off x="8070773" y="3653705"/>
              <a:ext cx="539827" cy="594910"/>
            </a:xfrm>
            <a:prstGeom prst="lef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2"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(6/9)</a:t>
            </a:r>
            <a:endParaRPr lang="zh-TW" altLang="en-US" sz="3600" dirty="0"/>
          </a:p>
        </p:txBody>
      </p:sp>
    </p:spTree>
    <p:extLst>
      <p:ext uri="{BB962C8B-B14F-4D97-AF65-F5344CB8AC3E}">
        <p14:creationId xmlns:p14="http://schemas.microsoft.com/office/powerpoint/2010/main" val="104866913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124</a:t>
            </a:fld>
            <a:endParaRPr lang="zh-TW" altLang="en-US"/>
          </a:p>
        </p:txBody>
      </p:sp>
      <p:grpSp>
        <p:nvGrpSpPr>
          <p:cNvPr id="3" name="群組 2"/>
          <p:cNvGrpSpPr/>
          <p:nvPr/>
        </p:nvGrpSpPr>
        <p:grpSpPr>
          <a:xfrm>
            <a:off x="2257757" y="1182800"/>
            <a:ext cx="9715965" cy="5538675"/>
            <a:chOff x="2257757" y="1182800"/>
            <a:chExt cx="9715965" cy="5538675"/>
          </a:xfrm>
        </p:grpSpPr>
        <p:pic>
          <p:nvPicPr>
            <p:cNvPr id="2" name="圖片 1"/>
            <p:cNvPicPr>
              <a:picLocks noChangeAspect="1"/>
            </p:cNvPicPr>
            <p:nvPr/>
          </p:nvPicPr>
          <p:blipFill>
            <a:blip r:embed="rId2"/>
            <a:stretch>
              <a:fillRect/>
            </a:stretch>
          </p:blipFill>
          <p:spPr>
            <a:xfrm>
              <a:off x="2257757" y="1182800"/>
              <a:ext cx="7490631" cy="5538675"/>
            </a:xfrm>
            <a:prstGeom prst="rect">
              <a:avLst/>
            </a:prstGeom>
            <a:ln>
              <a:solidFill>
                <a:schemeClr val="tx1"/>
              </a:solidFill>
            </a:ln>
          </p:spPr>
        </p:pic>
        <p:sp>
          <p:nvSpPr>
            <p:cNvPr id="7" name="矩形 6"/>
            <p:cNvSpPr/>
            <p:nvPr/>
          </p:nvSpPr>
          <p:spPr>
            <a:xfrm>
              <a:off x="8772643" y="4162599"/>
              <a:ext cx="3201079" cy="960654"/>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lvl="0" algn="ctr">
                <a:defRPr/>
              </a:pPr>
              <a:r>
                <a:rPr lang="zh-TW" altLang="en-US" b="1" dirty="0">
                  <a:solidFill>
                    <a:schemeClr val="tx1"/>
                  </a:solidFill>
                  <a:latin typeface="微軟正黑體" panose="020B0604030504040204" pitchFamily="34" charset="-120"/>
                  <a:ea typeface="微軟正黑體" panose="020B0604030504040204" pitchFamily="34" charset="-120"/>
                </a:rPr>
                <a:t>輸入</a:t>
              </a:r>
              <a:r>
                <a:rPr lang="zh-TW" altLang="en-US" b="1" dirty="0">
                  <a:solidFill>
                    <a:srgbClr val="FF0000"/>
                  </a:solidFill>
                  <a:latin typeface="微軟正黑體" panose="020B0604030504040204" pitchFamily="34" charset="-120"/>
                  <a:ea typeface="微軟正黑體" panose="020B0604030504040204" pitchFamily="34" charset="-120"/>
                </a:rPr>
                <a:t>初任教師的姓名，</a:t>
              </a:r>
              <a:endParaRPr lang="en-US" altLang="zh-TW" b="1" dirty="0">
                <a:solidFill>
                  <a:srgbClr val="FF0000"/>
                </a:solidFill>
                <a:latin typeface="微軟正黑體" panose="020B0604030504040204" pitchFamily="34" charset="-120"/>
                <a:ea typeface="微軟正黑體" panose="020B0604030504040204" pitchFamily="34" charset="-120"/>
              </a:endParaRPr>
            </a:p>
            <a:p>
              <a:pPr lvl="0" algn="ctr">
                <a:defRPr/>
              </a:pPr>
              <a:r>
                <a:rPr lang="zh-TW" altLang="en-US" b="1" dirty="0">
                  <a:solidFill>
                    <a:schemeClr val="tx1"/>
                  </a:solidFill>
                  <a:latin typeface="微軟正黑體" panose="020B0604030504040204" pitchFamily="34" charset="-120"/>
                  <a:ea typeface="微軟正黑體" panose="020B0604030504040204" pitchFamily="34" charset="-120"/>
                </a:rPr>
                <a:t>點選校內符合的教師名字</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8" name="圓角矩形 7"/>
            <p:cNvSpPr/>
            <p:nvPr/>
          </p:nvSpPr>
          <p:spPr>
            <a:xfrm>
              <a:off x="4225835" y="4255326"/>
              <a:ext cx="4070672" cy="77519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向左箭號 8"/>
            <p:cNvSpPr/>
            <p:nvPr/>
          </p:nvSpPr>
          <p:spPr>
            <a:xfrm>
              <a:off x="8153523" y="4348054"/>
              <a:ext cx="535136" cy="589741"/>
            </a:xfrm>
            <a:prstGeom prst="lef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2"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(7/9)</a:t>
            </a:r>
            <a:endParaRPr lang="zh-TW" altLang="en-US" sz="3600" dirty="0"/>
          </a:p>
        </p:txBody>
      </p:sp>
    </p:spTree>
    <p:extLst>
      <p:ext uri="{BB962C8B-B14F-4D97-AF65-F5344CB8AC3E}">
        <p14:creationId xmlns:p14="http://schemas.microsoft.com/office/powerpoint/2010/main" val="22221332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125</a:t>
            </a:fld>
            <a:endParaRPr lang="zh-TW" altLang="en-US"/>
          </a:p>
        </p:txBody>
      </p:sp>
      <p:grpSp>
        <p:nvGrpSpPr>
          <p:cNvPr id="3" name="群組 2"/>
          <p:cNvGrpSpPr/>
          <p:nvPr/>
        </p:nvGrpSpPr>
        <p:grpSpPr>
          <a:xfrm>
            <a:off x="2219429" y="1100064"/>
            <a:ext cx="8639410" cy="5659589"/>
            <a:chOff x="2219429" y="1100064"/>
            <a:chExt cx="8639410" cy="5659589"/>
          </a:xfrm>
        </p:grpSpPr>
        <p:pic>
          <p:nvPicPr>
            <p:cNvPr id="2" name="圖片 1"/>
            <p:cNvPicPr>
              <a:picLocks noChangeAspect="1"/>
            </p:cNvPicPr>
            <p:nvPr/>
          </p:nvPicPr>
          <p:blipFill>
            <a:blip r:embed="rId2"/>
            <a:stretch>
              <a:fillRect/>
            </a:stretch>
          </p:blipFill>
          <p:spPr>
            <a:xfrm>
              <a:off x="2219429" y="1100064"/>
              <a:ext cx="8057941" cy="5478337"/>
            </a:xfrm>
            <a:prstGeom prst="rect">
              <a:avLst/>
            </a:prstGeom>
            <a:ln>
              <a:solidFill>
                <a:schemeClr val="tx1"/>
              </a:solidFill>
            </a:ln>
          </p:spPr>
        </p:pic>
        <p:sp>
          <p:nvSpPr>
            <p:cNvPr id="8" name="矩形 7"/>
            <p:cNvSpPr/>
            <p:nvPr/>
          </p:nvSpPr>
          <p:spPr>
            <a:xfrm>
              <a:off x="7383685" y="5820777"/>
              <a:ext cx="3475154" cy="938876"/>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教師資訊確認無誤後，點選</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送出</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薪傳教師端</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即可填寫成果報告</a:t>
              </a:r>
              <a:endParaRPr kumimoji="0" lang="en-US" altLang="zh-TW"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endParaRPr>
            </a:p>
          </p:txBody>
        </p:sp>
        <p:sp>
          <p:nvSpPr>
            <p:cNvPr id="9" name="圓角矩形 8"/>
            <p:cNvSpPr/>
            <p:nvPr/>
          </p:nvSpPr>
          <p:spPr>
            <a:xfrm>
              <a:off x="5843240" y="6088087"/>
              <a:ext cx="771892" cy="4042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向左箭號 9"/>
            <p:cNvSpPr/>
            <p:nvPr/>
          </p:nvSpPr>
          <p:spPr>
            <a:xfrm>
              <a:off x="6737906" y="6002030"/>
              <a:ext cx="523005" cy="576371"/>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12"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(8/9)</a:t>
            </a:r>
            <a:endParaRPr lang="zh-TW" altLang="en-US" sz="3600" dirty="0"/>
          </a:p>
        </p:txBody>
      </p:sp>
    </p:spTree>
    <p:extLst>
      <p:ext uri="{BB962C8B-B14F-4D97-AF65-F5344CB8AC3E}">
        <p14:creationId xmlns:p14="http://schemas.microsoft.com/office/powerpoint/2010/main" val="2699660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5F319A6-5F49-4F9E-A6CB-3F1D7C502F75}" type="slidenum">
              <a:rPr lang="zh-TW" altLang="en-US" smtClean="0"/>
              <a:t>126</a:t>
            </a:fld>
            <a:endParaRPr lang="zh-TW" altLang="en-US"/>
          </a:p>
        </p:txBody>
      </p:sp>
      <p:grpSp>
        <p:nvGrpSpPr>
          <p:cNvPr id="12" name="群組 11"/>
          <p:cNvGrpSpPr/>
          <p:nvPr/>
        </p:nvGrpSpPr>
        <p:grpSpPr>
          <a:xfrm>
            <a:off x="1949552" y="1467939"/>
            <a:ext cx="9556648" cy="5253536"/>
            <a:chOff x="1694932" y="1219151"/>
            <a:chExt cx="9801975" cy="5388399"/>
          </a:xfrm>
        </p:grpSpPr>
        <p:pic>
          <p:nvPicPr>
            <p:cNvPr id="5" name="圖片 4"/>
            <p:cNvPicPr>
              <a:picLocks noChangeAspect="1"/>
            </p:cNvPicPr>
            <p:nvPr/>
          </p:nvPicPr>
          <p:blipFill>
            <a:blip r:embed="rId2"/>
            <a:stretch>
              <a:fillRect/>
            </a:stretch>
          </p:blipFill>
          <p:spPr>
            <a:xfrm>
              <a:off x="1694932" y="1219151"/>
              <a:ext cx="8624490" cy="5388399"/>
            </a:xfrm>
            <a:prstGeom prst="rect">
              <a:avLst/>
            </a:prstGeom>
            <a:ln>
              <a:solidFill>
                <a:schemeClr val="tx1"/>
              </a:solidFill>
            </a:ln>
          </p:spPr>
        </p:pic>
        <p:sp>
          <p:nvSpPr>
            <p:cNvPr id="8" name="矩形 7"/>
            <p:cNvSpPr/>
            <p:nvPr/>
          </p:nvSpPr>
          <p:spPr>
            <a:xfrm>
              <a:off x="6908415" y="2793980"/>
              <a:ext cx="3229138"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下方出現</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觀察紀錄表</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及</a:t>
              </a:r>
              <a:endParaRPr kumimoji="0" lang="en-US" altLang="zh-TW"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rPr>
                <a:t>輔導紀錄表</a:t>
              </a:r>
              <a:r>
                <a:rPr kumimoji="0" lang="zh-TW" altLang="en-US" sz="1800" b="1" i="0" u="none" strike="noStrike" kern="120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rPr>
                <a:t>，即代表送出成功</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endParaRPr>
            </a:p>
          </p:txBody>
        </p:sp>
        <p:sp>
          <p:nvSpPr>
            <p:cNvPr id="9" name="圓角矩形 8"/>
            <p:cNvSpPr/>
            <p:nvPr/>
          </p:nvSpPr>
          <p:spPr>
            <a:xfrm>
              <a:off x="3124700" y="4530732"/>
              <a:ext cx="6755280" cy="207681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0" name="向左箭號 9"/>
            <p:cNvSpPr/>
            <p:nvPr/>
          </p:nvSpPr>
          <p:spPr>
            <a:xfrm rot="16200000">
              <a:off x="8123899" y="3849439"/>
              <a:ext cx="539827" cy="59491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1" name="橢圓形圖說文字 1">
              <a:extLst>
                <a:ext uri="{FF2B5EF4-FFF2-40B4-BE49-F238E27FC236}">
                  <a16:creationId xmlns:a16="http://schemas.microsoft.com/office/drawing/2014/main" id="{BF77C962-5A3C-411F-AE3A-317423EB34C2}"/>
                </a:ext>
              </a:extLst>
            </p:cNvPr>
            <p:cNvSpPr/>
            <p:nvPr/>
          </p:nvSpPr>
          <p:spPr>
            <a:xfrm>
              <a:off x="6813395" y="1785522"/>
              <a:ext cx="4683512" cy="894533"/>
            </a:xfrm>
            <a:prstGeom prst="wedgeEllipseCallout">
              <a:avLst>
                <a:gd name="adj1" fmla="val -8561"/>
                <a:gd name="adj2" fmla="val 72044"/>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TW" altLang="en-US" b="1" dirty="0">
                  <a:solidFill>
                    <a:srgbClr val="FF0000"/>
                  </a:solidFill>
                  <a:latin typeface="微軟正黑體" panose="020B0604030504040204" pitchFamily="34" charset="-120"/>
                  <a:ea typeface="微軟正黑體" panose="020B0604030504040204" pitchFamily="34" charset="-120"/>
                </a:rPr>
                <a:t>學校承辦人</a:t>
              </a:r>
              <a:r>
                <a:rPr lang="zh-TW" altLang="en-US" b="1" dirty="0">
                  <a:solidFill>
                    <a:prstClr val="black"/>
                  </a:solidFill>
                  <a:latin typeface="微軟正黑體" panose="020B0604030504040204" pitchFamily="34" charset="-120"/>
                  <a:ea typeface="微軟正黑體" panose="020B0604030504040204" pitchFamily="34" charset="-120"/>
                </a:rPr>
                <a:t>亦可協助薪傳教師填寫成果報告</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grpSp>
      <p:sp>
        <p:nvSpPr>
          <p:cNvPr id="14" name="標題 1"/>
          <p:cNvSpPr txBox="1">
            <a:spLocks/>
          </p:cNvSpPr>
          <p:nvPr/>
        </p:nvSpPr>
        <p:spPr>
          <a:xfrm>
            <a:off x="990600" y="297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微軟正黑體" panose="020B0604030504040204" pitchFamily="34" charset="-120"/>
                <a:ea typeface="微軟正黑體" panose="020B0604030504040204" pitchFamily="34" charset="-120"/>
                <a:cs typeface="+mj-cs"/>
              </a:defRPr>
            </a:lvl1pPr>
          </a:lstStyle>
          <a:p>
            <a:r>
              <a:rPr lang="zh-TW" altLang="en-US" dirty="0"/>
              <a:t>學校端規劃未登入教師配對</a:t>
            </a:r>
            <a:r>
              <a:rPr lang="en-US" altLang="zh-TW" dirty="0"/>
              <a:t>-</a:t>
            </a:r>
            <a:r>
              <a:rPr lang="zh-TW" altLang="en-US" sz="3600" dirty="0"/>
              <a:t>縣市審查通過配對</a:t>
            </a:r>
            <a:r>
              <a:rPr lang="en-US" altLang="zh-TW" sz="3600" dirty="0"/>
              <a:t>(9/9)</a:t>
            </a:r>
            <a:endParaRPr lang="zh-TW" altLang="en-US" sz="3600" dirty="0"/>
          </a:p>
        </p:txBody>
      </p:sp>
    </p:spTree>
    <p:extLst>
      <p:ext uri="{BB962C8B-B14F-4D97-AF65-F5344CB8AC3E}">
        <p14:creationId xmlns:p14="http://schemas.microsoft.com/office/powerpoint/2010/main" val="21998572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標題 2"/>
          <p:cNvSpPr>
            <a:spLocks noGrp="1"/>
          </p:cNvSpPr>
          <p:nvPr>
            <p:ph type="ctrTitle"/>
          </p:nvPr>
        </p:nvSpPr>
        <p:spPr/>
        <p:txBody>
          <a:bodyPr/>
          <a:lstStyle/>
          <a:p>
            <a:r>
              <a:rPr lang="zh-TW" altLang="en-US" b="1" dirty="0">
                <a:latin typeface="微軟正黑體" panose="020B0604030504040204" pitchFamily="34" charset="-120"/>
                <a:ea typeface="微軟正黑體" panose="020B0604030504040204" pitchFamily="34" charset="-120"/>
              </a:rPr>
              <a:t>薪傳輔導</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學校端</a:t>
            </a:r>
            <a:endParaRPr lang="zh-TW" altLang="en-US" dirty="0"/>
          </a:p>
        </p:txBody>
      </p:sp>
      <p:sp>
        <p:nvSpPr>
          <p:cNvPr id="4" name="副標題 3"/>
          <p:cNvSpPr>
            <a:spLocks noGrp="1"/>
          </p:cNvSpPr>
          <p:nvPr>
            <p:ph type="subTitle" idx="1"/>
          </p:nvPr>
        </p:nvSpPr>
        <p:spPr/>
        <p:txBody>
          <a:bodyPr>
            <a:normAutofit/>
          </a:bodyPr>
          <a:lstStyle/>
          <a:p>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輔導表件已送至學校</a:t>
            </a:r>
            <a:endParaRPr lang="en-US" altLang="zh-TW" sz="4800" b="1" dirty="0">
              <a:solidFill>
                <a:schemeClr val="bg1">
                  <a:lumMod val="50000"/>
                </a:schemeClr>
              </a:solidFill>
              <a:latin typeface="微軟正黑體" panose="020B0604030504040204" pitchFamily="34" charset="-120"/>
              <a:ea typeface="微軟正黑體" panose="020B0604030504040204" pitchFamily="34" charset="-120"/>
            </a:endParaRPr>
          </a:p>
          <a:p>
            <a:r>
              <a:rPr lang="en-US" altLang="zh-TW" sz="4800" b="1" dirty="0">
                <a:solidFill>
                  <a:schemeClr val="bg1">
                    <a:lumMod val="50000"/>
                  </a:schemeClr>
                </a:solidFill>
                <a:latin typeface="微軟正黑體" panose="020B0604030504040204" pitchFamily="34" charset="-120"/>
                <a:ea typeface="微軟正黑體" panose="020B0604030504040204" pitchFamily="34" charset="-120"/>
              </a:rPr>
              <a:t>(</a:t>
            </a:r>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待審查後送交縣市</a:t>
            </a:r>
            <a:r>
              <a:rPr lang="en-US" altLang="zh-TW" sz="4800" b="1" dirty="0">
                <a:solidFill>
                  <a:schemeClr val="bg1">
                    <a:lumMod val="50000"/>
                  </a:schemeClr>
                </a:solidFill>
                <a:latin typeface="微軟正黑體" panose="020B0604030504040204" pitchFamily="34" charset="-120"/>
                <a:ea typeface="微軟正黑體" panose="020B0604030504040204" pitchFamily="34" charset="-120"/>
              </a:rPr>
              <a:t>)</a:t>
            </a:r>
            <a:endParaRPr lang="zh-TW" altLang="en-US" sz="4800" b="1" dirty="0">
              <a:solidFill>
                <a:schemeClr val="bg1">
                  <a:lumMod val="50000"/>
                </a:schemeClr>
              </a:solidFill>
              <a:latin typeface="微軟正黑體" panose="020B0604030504040204" pitchFamily="34" charset="-120"/>
              <a:ea typeface="微軟正黑體" panose="020B0604030504040204" pitchFamily="34" charset="-120"/>
            </a:endParaRPr>
          </a:p>
          <a:p>
            <a:endParaRPr lang="zh-TW" altLang="en-US" sz="4800"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127</a:t>
            </a:fld>
            <a:endParaRPr lang="zh-TW" altLang="en-US"/>
          </a:p>
        </p:txBody>
      </p:sp>
    </p:spTree>
    <p:extLst>
      <p:ext uri="{BB962C8B-B14F-4D97-AF65-F5344CB8AC3E}">
        <p14:creationId xmlns:p14="http://schemas.microsoft.com/office/powerpoint/2010/main" val="19025252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9" name="標題 8"/>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收到輔導表件</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128</a:t>
            </a:fld>
            <a:endParaRPr lang="zh-TW" altLang="en-US"/>
          </a:p>
        </p:txBody>
      </p:sp>
      <p:grpSp>
        <p:nvGrpSpPr>
          <p:cNvPr id="4" name="群組 3"/>
          <p:cNvGrpSpPr/>
          <p:nvPr/>
        </p:nvGrpSpPr>
        <p:grpSpPr>
          <a:xfrm>
            <a:off x="923562" y="1346573"/>
            <a:ext cx="11040681" cy="4578237"/>
            <a:chOff x="923562" y="1346573"/>
            <a:chExt cx="11040681" cy="4578237"/>
          </a:xfrm>
        </p:grpSpPr>
        <p:pic>
          <p:nvPicPr>
            <p:cNvPr id="3" name="圖片 2"/>
            <p:cNvPicPr>
              <a:picLocks noChangeAspect="1"/>
            </p:cNvPicPr>
            <p:nvPr/>
          </p:nvPicPr>
          <p:blipFill>
            <a:blip r:embed="rId2"/>
            <a:stretch>
              <a:fillRect/>
            </a:stretch>
          </p:blipFill>
          <p:spPr>
            <a:xfrm>
              <a:off x="923562" y="1351090"/>
              <a:ext cx="10098248" cy="4573720"/>
            </a:xfrm>
            <a:prstGeom prst="rect">
              <a:avLst/>
            </a:prstGeom>
            <a:ln>
              <a:solidFill>
                <a:schemeClr val="tx1"/>
              </a:solidFill>
            </a:ln>
          </p:spPr>
        </p:pic>
        <p:sp>
          <p:nvSpPr>
            <p:cNvPr id="8" name="圓角矩形 7"/>
            <p:cNvSpPr/>
            <p:nvPr/>
          </p:nvSpPr>
          <p:spPr>
            <a:xfrm>
              <a:off x="1223521" y="4223056"/>
              <a:ext cx="9498329" cy="71041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形圖說文字 1">
              <a:extLst>
                <a:ext uri="{FF2B5EF4-FFF2-40B4-BE49-F238E27FC236}">
                  <a16:creationId xmlns:a16="http://schemas.microsoft.com/office/drawing/2014/main" id="{BF77C962-5A3C-411F-AE3A-317423EB34C2}"/>
                </a:ext>
              </a:extLst>
            </p:cNvPr>
            <p:cNvSpPr/>
            <p:nvPr/>
          </p:nvSpPr>
          <p:spPr>
            <a:xfrm>
              <a:off x="4347485" y="1915597"/>
              <a:ext cx="7616758" cy="2026526"/>
            </a:xfrm>
            <a:prstGeom prst="wedgeEllipseCallout">
              <a:avLst>
                <a:gd name="adj1" fmla="val -38286"/>
                <a:gd name="adj2" fmla="val 61193"/>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200" b="1" dirty="0">
                  <a:solidFill>
                    <a:schemeClr val="tx1"/>
                  </a:solidFill>
                  <a:latin typeface="微軟正黑體" panose="020B0604030504040204" pitchFamily="34" charset="-120"/>
                  <a:ea typeface="微軟正黑體" panose="020B0604030504040204" pitchFamily="34" charset="-120"/>
                </a:rPr>
                <a:t>您好！貴校薪傳配對計畫○○○老師執行的案件○○○○已送出輔導表件，其狀態為 「學校審查」，敬請貴校確認填寫內容後，送交縣市進行核結審查。 </a:t>
              </a:r>
            </a:p>
          </p:txBody>
        </p:sp>
        <p:sp>
          <p:nvSpPr>
            <p:cNvPr id="12" name="Google Shape;531;p64">
              <a:extLst>
                <a:ext uri="{FF2B5EF4-FFF2-40B4-BE49-F238E27FC236}">
                  <a16:creationId xmlns:a16="http://schemas.microsoft.com/office/drawing/2014/main" id="{EF4621F8-CCD8-4C25-931B-61A54558FE67}"/>
                </a:ext>
              </a:extLst>
            </p:cNvPr>
            <p:cNvSpPr/>
            <p:nvPr/>
          </p:nvSpPr>
          <p:spPr>
            <a:xfrm>
              <a:off x="5972685" y="1346573"/>
              <a:ext cx="1463039" cy="428557"/>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圖說文字: 直線 14">
              <a:extLst>
                <a:ext uri="{FF2B5EF4-FFF2-40B4-BE49-F238E27FC236}">
                  <a16:creationId xmlns:a16="http://schemas.microsoft.com/office/drawing/2014/main" id="{7FFC7C0B-4885-4063-B3FC-6F4C5A353188}"/>
                </a:ext>
              </a:extLst>
            </p:cNvPr>
            <p:cNvSpPr/>
            <p:nvPr/>
          </p:nvSpPr>
          <p:spPr>
            <a:xfrm>
              <a:off x="2162271" y="1775130"/>
              <a:ext cx="2571705" cy="982039"/>
            </a:xfrm>
            <a:prstGeom prst="borderCallout1">
              <a:avLst>
                <a:gd name="adj1" fmla="val -21307"/>
                <a:gd name="adj2" fmla="val 146014"/>
                <a:gd name="adj3" fmla="val -3629"/>
                <a:gd name="adj4" fmla="val 51766"/>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rtl="0">
                <a:spcBef>
                  <a:spcPts val="0"/>
                </a:spcBef>
                <a:spcAft>
                  <a:spcPts val="0"/>
                </a:spcAft>
                <a:buNone/>
              </a:pPr>
              <a:r>
                <a:rPr lang="zh-TW" altLang="en-US" sz="2400" b="1" dirty="0">
                  <a:solidFill>
                    <a:schemeClr val="dk1"/>
                  </a:solidFill>
                  <a:latin typeface="Microsoft JhengHei"/>
                  <a:ea typeface="Microsoft JhengHei"/>
                  <a:sym typeface="Microsoft JhengHei"/>
                </a:rPr>
                <a:t>訊息通知</a:t>
              </a:r>
              <a:endParaRPr lang="en-US" altLang="zh-TW" sz="2400" b="1" dirty="0">
                <a:solidFill>
                  <a:schemeClr val="dk1"/>
                </a:solidFill>
                <a:latin typeface="Microsoft JhengHei"/>
                <a:ea typeface="Microsoft JhengHei"/>
                <a:sym typeface="Microsoft JhengHei"/>
              </a:endParaRPr>
            </a:p>
            <a:p>
              <a:pPr marL="0" marR="0" lvl="0" indent="0" algn="ctr" rtl="0">
                <a:spcBef>
                  <a:spcPts val="0"/>
                </a:spcBef>
                <a:spcAft>
                  <a:spcPts val="0"/>
                </a:spcAft>
                <a:buNone/>
              </a:pPr>
              <a:r>
                <a:rPr lang="zh-TW" altLang="en-US" sz="2400" b="1" dirty="0">
                  <a:solidFill>
                    <a:schemeClr val="dk1"/>
                  </a:solidFill>
                  <a:latin typeface="Microsoft JhengHei"/>
                  <a:ea typeface="Microsoft JhengHei"/>
                  <a:sym typeface="Microsoft JhengHei"/>
                </a:rPr>
                <a:t>與</a:t>
              </a:r>
              <a:r>
                <a:rPr lang="en-US" altLang="zh-TW" sz="2400" b="1" dirty="0">
                  <a:solidFill>
                    <a:schemeClr val="dk1"/>
                  </a:solidFill>
                  <a:latin typeface="Microsoft JhengHei"/>
                  <a:ea typeface="Microsoft JhengHei"/>
                  <a:sym typeface="Microsoft JhengHei"/>
                </a:rPr>
                <a:t>Email</a:t>
              </a:r>
              <a:r>
                <a:rPr lang="zh-TW" altLang="en-US" sz="2400" b="1" dirty="0">
                  <a:solidFill>
                    <a:schemeClr val="dk1"/>
                  </a:solidFill>
                  <a:latin typeface="Microsoft JhengHei"/>
                  <a:ea typeface="Microsoft JhengHei"/>
                  <a:sym typeface="Microsoft JhengHei"/>
                </a:rPr>
                <a:t>同步發送</a:t>
              </a:r>
              <a:endParaRPr lang="zh-TW" altLang="en-US" sz="2400" b="1" dirty="0">
                <a:solidFill>
                  <a:schemeClr val="dk1"/>
                </a:solidFill>
                <a:latin typeface="Microsoft JhengHei"/>
                <a:ea typeface="Microsoft JhengHei"/>
              </a:endParaRPr>
            </a:p>
          </p:txBody>
        </p:sp>
      </p:grpSp>
    </p:spTree>
    <p:extLst>
      <p:ext uri="{BB962C8B-B14F-4D97-AF65-F5344CB8AC3E}">
        <p14:creationId xmlns:p14="http://schemas.microsoft.com/office/powerpoint/2010/main" val="87206569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標題 3"/>
          <p:cNvSpPr>
            <a:spLocks noGrp="1"/>
          </p:cNvSpPr>
          <p:nvPr>
            <p:ph type="ctr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薪傳輔導</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學校端</a:t>
            </a:r>
            <a:endParaRPr lang="zh-TW" altLang="en-US" dirty="0"/>
          </a:p>
        </p:txBody>
      </p:sp>
      <p:sp>
        <p:nvSpPr>
          <p:cNvPr id="6" name="副標題 5"/>
          <p:cNvSpPr>
            <a:spLocks noGrp="1"/>
          </p:cNvSpPr>
          <p:nvPr>
            <p:ph type="subTitle" idx="1"/>
          </p:nvPr>
        </p:nvSpPr>
        <p:spPr/>
        <p:txBody>
          <a:bodyPr>
            <a:normAutofit/>
          </a:bodyPr>
          <a:lstStyle/>
          <a:p>
            <a:r>
              <a:rPr lang="zh-TW" altLang="en-US" sz="4800" b="1" dirty="0">
                <a:solidFill>
                  <a:schemeClr val="tx1">
                    <a:lumMod val="50000"/>
                    <a:lumOff val="50000"/>
                  </a:schemeClr>
                </a:solidFill>
                <a:latin typeface="微軟正黑體" panose="020B0604030504040204" pitchFamily="34" charset="-120"/>
                <a:ea typeface="微軟正黑體" panose="020B0604030504040204" pitchFamily="34" charset="-120"/>
              </a:rPr>
              <a:t>學校審查成果報告</a:t>
            </a:r>
          </a:p>
          <a:p>
            <a:endParaRPr lang="zh-TW" altLang="en-US" sz="4800" dirty="0">
              <a:solidFill>
                <a:schemeClr val="tx1">
                  <a:lumMod val="50000"/>
                  <a:lumOff val="50000"/>
                </a:schemeClr>
              </a:solidFill>
            </a:endParaRPr>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63955487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0" name="標題 9"/>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學校審查成果報告</a:t>
            </a:r>
            <a:r>
              <a:rPr lang="en-US" altLang="zh-TW" b="1" dirty="0">
                <a:latin typeface="微軟正黑體" panose="020B0604030504040204" pitchFamily="34" charset="-120"/>
                <a:ea typeface="微軟正黑體" panose="020B0604030504040204" pitchFamily="34" charset="-120"/>
              </a:rPr>
              <a:t>(1/6)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130</a:t>
            </a:fld>
            <a:endParaRPr lang="zh-TW" altLang="en-US"/>
          </a:p>
        </p:txBody>
      </p:sp>
      <p:grpSp>
        <p:nvGrpSpPr>
          <p:cNvPr id="9" name="群組 8"/>
          <p:cNvGrpSpPr/>
          <p:nvPr/>
        </p:nvGrpSpPr>
        <p:grpSpPr>
          <a:xfrm>
            <a:off x="436765" y="1181534"/>
            <a:ext cx="11318469" cy="4925623"/>
            <a:chOff x="436765" y="1181534"/>
            <a:chExt cx="11318469" cy="4925623"/>
          </a:xfrm>
        </p:grpSpPr>
        <p:pic>
          <p:nvPicPr>
            <p:cNvPr id="16" name="圖片 15"/>
            <p:cNvPicPr>
              <a:picLocks noChangeAspect="1"/>
            </p:cNvPicPr>
            <p:nvPr/>
          </p:nvPicPr>
          <p:blipFill>
            <a:blip r:embed="rId2"/>
            <a:stretch>
              <a:fillRect/>
            </a:stretch>
          </p:blipFill>
          <p:spPr>
            <a:xfrm>
              <a:off x="436765" y="1288256"/>
              <a:ext cx="11318469" cy="4818901"/>
            </a:xfrm>
            <a:prstGeom prst="rect">
              <a:avLst/>
            </a:prstGeom>
            <a:ln>
              <a:solidFill>
                <a:schemeClr val="tx1"/>
              </a:solidFill>
            </a:ln>
          </p:spPr>
        </p:pic>
        <p:grpSp>
          <p:nvGrpSpPr>
            <p:cNvPr id="17" name="群組 16"/>
            <p:cNvGrpSpPr/>
            <p:nvPr/>
          </p:nvGrpSpPr>
          <p:grpSpPr>
            <a:xfrm>
              <a:off x="3387634" y="1238624"/>
              <a:ext cx="3958960" cy="377814"/>
              <a:chOff x="4049207" y="2643915"/>
              <a:chExt cx="3958960" cy="377814"/>
            </a:xfrm>
          </p:grpSpPr>
          <p:sp>
            <p:nvSpPr>
              <p:cNvPr id="24" name="圓角矩形 23"/>
              <p:cNvSpPr/>
              <p:nvPr/>
            </p:nvSpPr>
            <p:spPr>
              <a:xfrm>
                <a:off x="4049207" y="2693548"/>
                <a:ext cx="1008091"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25" name="圖片 24">
                <a:extLst>
                  <a:ext uri="{FF2B5EF4-FFF2-40B4-BE49-F238E27FC236}">
                    <a16:creationId xmlns:a16="http://schemas.microsoft.com/office/drawing/2014/main" id="{AB006231-86A1-4475-9092-704765682F6A}"/>
                  </a:ext>
                </a:extLst>
              </p:cNvPr>
              <p:cNvPicPr>
                <a:picLocks noChangeAspect="1"/>
              </p:cNvPicPr>
              <p:nvPr/>
            </p:nvPicPr>
            <p:blipFill>
              <a:blip r:embed="rId3"/>
              <a:stretch>
                <a:fillRect/>
              </a:stretch>
            </p:blipFill>
            <p:spPr>
              <a:xfrm rot="16200000">
                <a:off x="5208942" y="2645979"/>
                <a:ext cx="364382" cy="387117"/>
              </a:xfrm>
              <a:prstGeom prst="rect">
                <a:avLst/>
              </a:prstGeom>
            </p:spPr>
          </p:pic>
          <p:sp>
            <p:nvSpPr>
              <p:cNvPr id="26" name="Google Shape;659;p95">
                <a:extLst>
                  <a:ext uri="{FF2B5EF4-FFF2-40B4-BE49-F238E27FC236}">
                    <a16:creationId xmlns:a16="http://schemas.microsoft.com/office/drawing/2014/main" id="{7E4706B0-B811-407D-8C39-2077D19A9C2F}"/>
                  </a:ext>
                </a:extLst>
              </p:cNvPr>
              <p:cNvSpPr txBox="1"/>
              <p:nvPr/>
            </p:nvSpPr>
            <p:spPr>
              <a:xfrm>
                <a:off x="6126403" y="2643915"/>
                <a:ext cx="188176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kumimoji="0" lang="zh-TW" altLang="en-US" sz="1800" b="1" i="0" u="none" strike="noStrike" kern="1200" cap="none" spc="0" normalizeH="0" baseline="0" noProof="0" dirty="0">
                    <a:ln>
                      <a:noFill/>
                    </a:ln>
                    <a:solidFill>
                      <a:srgbClr val="FF0000"/>
                    </a:solidFill>
                    <a:effectLst/>
                    <a:uLnTx/>
                    <a:uFillTx/>
                    <a:latin typeface="Microsoft JhengHei"/>
                    <a:ea typeface="Microsoft JhengHei"/>
                    <a:cs typeface="Microsoft JhengHei"/>
                    <a:sym typeface="Microsoft JhengHei"/>
                  </a:rPr>
                  <a:t>功能專區</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18" name="橢圓 17">
              <a:extLst>
                <a:ext uri="{FF2B5EF4-FFF2-40B4-BE49-F238E27FC236}">
                  <a16:creationId xmlns:a16="http://schemas.microsoft.com/office/drawing/2014/main" id="{E1E14D5D-4F7A-4892-9154-C56A90FB645D}"/>
                </a:ext>
              </a:extLst>
            </p:cNvPr>
            <p:cNvSpPr/>
            <p:nvPr/>
          </p:nvSpPr>
          <p:spPr>
            <a:xfrm>
              <a:off x="5078558" y="118153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nvGrpSpPr>
            <p:cNvPr id="19" name="群組 18"/>
            <p:cNvGrpSpPr/>
            <p:nvPr/>
          </p:nvGrpSpPr>
          <p:grpSpPr>
            <a:xfrm>
              <a:off x="3483428" y="2358543"/>
              <a:ext cx="5984652" cy="377814"/>
              <a:chOff x="4049206" y="2643915"/>
              <a:chExt cx="5466980" cy="377814"/>
            </a:xfrm>
          </p:grpSpPr>
          <p:sp>
            <p:nvSpPr>
              <p:cNvPr id="21" name="圓角矩形 20"/>
              <p:cNvSpPr/>
              <p:nvPr/>
            </p:nvSpPr>
            <p:spPr>
              <a:xfrm>
                <a:off x="4049206" y="2693548"/>
                <a:ext cx="1302963" cy="27854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pic>
            <p:nvPicPr>
              <p:cNvPr id="22" name="圖片 21">
                <a:extLst>
                  <a:ext uri="{FF2B5EF4-FFF2-40B4-BE49-F238E27FC236}">
                    <a16:creationId xmlns:a16="http://schemas.microsoft.com/office/drawing/2014/main" id="{AB006231-86A1-4475-9092-704765682F6A}"/>
                  </a:ext>
                </a:extLst>
              </p:cNvPr>
              <p:cNvPicPr>
                <a:picLocks noChangeAspect="1"/>
              </p:cNvPicPr>
              <p:nvPr/>
            </p:nvPicPr>
            <p:blipFill>
              <a:blip r:embed="rId3"/>
              <a:stretch>
                <a:fillRect/>
              </a:stretch>
            </p:blipFill>
            <p:spPr>
              <a:xfrm rot="16200000">
                <a:off x="5423502" y="2645979"/>
                <a:ext cx="364382" cy="387117"/>
              </a:xfrm>
              <a:prstGeom prst="rect">
                <a:avLst/>
              </a:prstGeom>
            </p:spPr>
          </p:pic>
          <p:sp>
            <p:nvSpPr>
              <p:cNvPr id="23" name="Google Shape;659;p95">
                <a:extLst>
                  <a:ext uri="{FF2B5EF4-FFF2-40B4-BE49-F238E27FC236}">
                    <a16:creationId xmlns:a16="http://schemas.microsoft.com/office/drawing/2014/main" id="{7E4706B0-B811-407D-8C39-2077D19A9C2F}"/>
                  </a:ext>
                </a:extLst>
              </p:cNvPr>
              <p:cNvSpPr txBox="1"/>
              <p:nvPr/>
            </p:nvSpPr>
            <p:spPr>
              <a:xfrm>
                <a:off x="6126402" y="2643915"/>
                <a:ext cx="3389784" cy="377814"/>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69" tIns="34275" rIns="68569" bIns="3427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Microsoft JhengHei"/>
                    <a:ea typeface="Microsoft JhengHei"/>
                    <a:cs typeface="Microsoft JhengHei"/>
                    <a:sym typeface="Microsoft JhengHei"/>
                  </a:rPr>
                  <a:t>點選</a:t>
                </a:r>
                <a:r>
                  <a:rPr lang="zh-TW" altLang="en-US" b="1" dirty="0">
                    <a:solidFill>
                      <a:srgbClr val="FF0000"/>
                    </a:solidFill>
                    <a:latin typeface="Microsoft JhengHei"/>
                    <a:ea typeface="Microsoft JhengHei"/>
                    <a:cs typeface="Microsoft JhengHei"/>
                    <a:sym typeface="Microsoft JhengHei"/>
                  </a:rPr>
                  <a:t>初任教師輔導</a:t>
                </a:r>
                <a:r>
                  <a:rPr lang="en-US" altLang="zh-TW" b="1" dirty="0">
                    <a:solidFill>
                      <a:srgbClr val="FF0000"/>
                    </a:solidFill>
                    <a:latin typeface="Microsoft JhengHei"/>
                    <a:ea typeface="Microsoft JhengHei"/>
                    <a:cs typeface="Microsoft JhengHei"/>
                    <a:sym typeface="Microsoft JhengHei"/>
                  </a:rPr>
                  <a:t>-</a:t>
                </a:r>
                <a:r>
                  <a:rPr lang="zh-TW" altLang="en-US" b="1" dirty="0">
                    <a:solidFill>
                      <a:srgbClr val="FF0000"/>
                    </a:solidFill>
                    <a:latin typeface="Microsoft JhengHei"/>
                    <a:ea typeface="Microsoft JhengHei"/>
                    <a:cs typeface="Microsoft JhengHei"/>
                    <a:sym typeface="Microsoft JhengHei"/>
                  </a:rPr>
                  <a:t>薪傳教師</a:t>
                </a:r>
                <a:endParaRPr kumimoji="0" sz="135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20" name="橢圓 19">
              <a:extLst>
                <a:ext uri="{FF2B5EF4-FFF2-40B4-BE49-F238E27FC236}">
                  <a16:creationId xmlns:a16="http://schemas.microsoft.com/office/drawing/2014/main" id="{E1E14D5D-4F7A-4892-9154-C56A90FB645D}"/>
                </a:ext>
              </a:extLst>
            </p:cNvPr>
            <p:cNvSpPr/>
            <p:nvPr/>
          </p:nvSpPr>
          <p:spPr>
            <a:xfrm>
              <a:off x="5464830" y="2244364"/>
              <a:ext cx="491992" cy="491993"/>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34276659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標題 7"/>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學校審查成果報告</a:t>
            </a:r>
            <a:r>
              <a:rPr lang="en-US" altLang="zh-TW" b="1" dirty="0">
                <a:latin typeface="微軟正黑體" panose="020B0604030504040204" pitchFamily="34" charset="-120"/>
                <a:ea typeface="微軟正黑體" panose="020B0604030504040204" pitchFamily="34" charset="-120"/>
              </a:rPr>
              <a:t>(2/6)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131</a:t>
            </a:fld>
            <a:endParaRPr lang="zh-TW" altLang="en-US"/>
          </a:p>
        </p:txBody>
      </p:sp>
      <p:grpSp>
        <p:nvGrpSpPr>
          <p:cNvPr id="11" name="群組 10"/>
          <p:cNvGrpSpPr/>
          <p:nvPr/>
        </p:nvGrpSpPr>
        <p:grpSpPr>
          <a:xfrm>
            <a:off x="1026365" y="1491830"/>
            <a:ext cx="10139269" cy="4904276"/>
            <a:chOff x="1026365" y="1491830"/>
            <a:chExt cx="10139269" cy="4904276"/>
          </a:xfrm>
        </p:grpSpPr>
        <p:pic>
          <p:nvPicPr>
            <p:cNvPr id="12" name="圖片 11"/>
            <p:cNvPicPr>
              <a:picLocks noChangeAspect="1"/>
            </p:cNvPicPr>
            <p:nvPr/>
          </p:nvPicPr>
          <p:blipFill>
            <a:blip r:embed="rId2"/>
            <a:stretch>
              <a:fillRect/>
            </a:stretch>
          </p:blipFill>
          <p:spPr>
            <a:xfrm>
              <a:off x="1026365" y="1491830"/>
              <a:ext cx="10139269" cy="4904276"/>
            </a:xfrm>
            <a:prstGeom prst="rect">
              <a:avLst/>
            </a:prstGeom>
            <a:ln>
              <a:solidFill>
                <a:schemeClr val="tx1"/>
              </a:solidFill>
            </a:ln>
          </p:spPr>
        </p:pic>
        <p:sp>
          <p:nvSpPr>
            <p:cNvPr id="13" name="矩形 12"/>
            <p:cNvSpPr/>
            <p:nvPr/>
          </p:nvSpPr>
          <p:spPr>
            <a:xfrm>
              <a:off x="6311756" y="4712282"/>
              <a:ext cx="3376796" cy="96907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輔導歷程管理</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個別薪傳教師</a:t>
              </a:r>
              <a:r>
                <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a:t>
              </a:r>
            </a:p>
          </p:txBody>
        </p:sp>
        <p:sp>
          <p:nvSpPr>
            <p:cNvPr id="14" name="圓角矩形 13"/>
            <p:cNvSpPr/>
            <p:nvPr/>
          </p:nvSpPr>
          <p:spPr>
            <a:xfrm>
              <a:off x="6400800" y="2386361"/>
              <a:ext cx="3198710" cy="15576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5" name="向左箭號 14"/>
            <p:cNvSpPr/>
            <p:nvPr/>
          </p:nvSpPr>
          <p:spPr>
            <a:xfrm rot="5400000">
              <a:off x="7730241" y="4030670"/>
              <a:ext cx="539827" cy="594910"/>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207881832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學校審查成果報告</a:t>
            </a:r>
            <a:r>
              <a:rPr lang="en-US" altLang="zh-TW" b="1" dirty="0">
                <a:latin typeface="微軟正黑體" panose="020B0604030504040204" pitchFamily="34" charset="-120"/>
                <a:ea typeface="微軟正黑體" panose="020B0604030504040204" pitchFamily="34" charset="-120"/>
              </a:rPr>
              <a:t>(3/6)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132</a:t>
            </a:fld>
            <a:endParaRPr lang="zh-TW" altLang="en-US"/>
          </a:p>
        </p:txBody>
      </p:sp>
      <p:grpSp>
        <p:nvGrpSpPr>
          <p:cNvPr id="9" name="群組 8"/>
          <p:cNvGrpSpPr/>
          <p:nvPr/>
        </p:nvGrpSpPr>
        <p:grpSpPr>
          <a:xfrm>
            <a:off x="45751" y="1335994"/>
            <a:ext cx="11923231" cy="4810898"/>
            <a:chOff x="45751" y="1335994"/>
            <a:chExt cx="11923231" cy="4810898"/>
          </a:xfrm>
        </p:grpSpPr>
        <p:pic>
          <p:nvPicPr>
            <p:cNvPr id="3" name="圖片 2"/>
            <p:cNvPicPr>
              <a:picLocks noChangeAspect="1"/>
            </p:cNvPicPr>
            <p:nvPr/>
          </p:nvPicPr>
          <p:blipFill>
            <a:blip r:embed="rId2"/>
            <a:stretch>
              <a:fillRect/>
            </a:stretch>
          </p:blipFill>
          <p:spPr>
            <a:xfrm>
              <a:off x="223018" y="1412306"/>
              <a:ext cx="11745964" cy="4734586"/>
            </a:xfrm>
            <a:prstGeom prst="rect">
              <a:avLst/>
            </a:prstGeom>
            <a:ln>
              <a:solidFill>
                <a:schemeClr val="tx1"/>
              </a:solidFill>
            </a:ln>
          </p:spPr>
        </p:pic>
        <p:sp>
          <p:nvSpPr>
            <p:cNvPr id="5" name="矩形 4"/>
            <p:cNvSpPr/>
            <p:nvPr/>
          </p:nvSpPr>
          <p:spPr>
            <a:xfrm>
              <a:off x="3467480" y="2821943"/>
              <a:ext cx="3356953" cy="689702"/>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點擊狀態為</a:t>
              </a:r>
              <a:r>
                <a:rPr lang="zh-TW" altLang="en-US" b="1" dirty="0">
                  <a:solidFill>
                    <a:srgbClr val="FF0000"/>
                  </a:solidFill>
                  <a:latin typeface="微軟正黑體" panose="020B0604030504040204" pitchFamily="34" charset="-120"/>
                  <a:ea typeface="微軟正黑體" panose="020B0604030504040204" pitchFamily="34" charset="-120"/>
                </a:rPr>
                <a:t>學校審查</a:t>
              </a:r>
              <a:r>
                <a:rPr lang="zh-TW" altLang="en-US" b="1" dirty="0">
                  <a:solidFill>
                    <a:schemeClr val="tx1"/>
                  </a:solidFill>
                  <a:latin typeface="微軟正黑體" panose="020B0604030504040204" pitchFamily="34" charset="-120"/>
                  <a:ea typeface="微軟正黑體" panose="020B0604030504040204" pitchFamily="34" charset="-120"/>
                </a:rPr>
                <a:t>的案件，</a:t>
              </a:r>
              <a:endParaRPr lang="en-US" altLang="zh-TW" b="1" dirty="0">
                <a:solidFill>
                  <a:schemeClr val="tx1"/>
                </a:solidFill>
                <a:latin typeface="微軟正黑體" panose="020B0604030504040204" pitchFamily="34" charset="-120"/>
                <a:ea typeface="微軟正黑體" panose="020B0604030504040204" pitchFamily="34" charset="-120"/>
              </a:endParaRPr>
            </a:p>
          </p:txBody>
        </p:sp>
        <p:sp>
          <p:nvSpPr>
            <p:cNvPr id="6" name="圓角矩形 5"/>
            <p:cNvSpPr/>
            <p:nvPr/>
          </p:nvSpPr>
          <p:spPr>
            <a:xfrm>
              <a:off x="495772" y="4072630"/>
              <a:ext cx="10677749" cy="43774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7" name="向下箭號 6"/>
            <p:cNvSpPr/>
            <p:nvPr/>
          </p:nvSpPr>
          <p:spPr>
            <a:xfrm>
              <a:off x="4893394" y="3646287"/>
              <a:ext cx="502716" cy="37042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8" name="橢圓 7"/>
            <p:cNvSpPr/>
            <p:nvPr/>
          </p:nvSpPr>
          <p:spPr>
            <a:xfrm>
              <a:off x="7304049" y="2228684"/>
              <a:ext cx="4190760" cy="1172438"/>
            </a:xfrm>
            <a:prstGeom prst="ellipse">
              <a:avLst/>
            </a:prstGeom>
            <a:solidFill>
              <a:schemeClr val="accent4">
                <a:lumMod val="40000"/>
                <a:lumOff val="60000"/>
              </a:scheme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會個別顯示</a:t>
              </a:r>
              <a:r>
                <a:rPr lang="zh-TW" altLang="en-US" b="1" dirty="0">
                  <a:solidFill>
                    <a:srgbClr val="FF0000"/>
                  </a:solidFill>
                  <a:latin typeface="微軟正黑體" panose="020B0604030504040204" pitchFamily="34" charset="-120"/>
                  <a:ea typeface="微軟正黑體" panose="020B0604030504040204" pitchFamily="34" charset="-120"/>
                </a:rPr>
                <a:t>通過縣市審查</a:t>
              </a:r>
              <a:r>
                <a:rPr lang="zh-TW" altLang="en-US" b="1" dirty="0">
                  <a:solidFill>
                    <a:schemeClr val="tx1"/>
                  </a:solidFill>
                  <a:latin typeface="微軟正黑體" panose="020B0604030504040204" pitchFamily="34" charset="-120"/>
                  <a:ea typeface="微軟正黑體" panose="020B0604030504040204" pitchFamily="34" charset="-120"/>
                </a:rPr>
                <a:t>的校內薪傳教師的所有配對</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30306" y="2765981"/>
              <a:ext cx="2033392" cy="39567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12" name="矩形 11"/>
            <p:cNvSpPr/>
            <p:nvPr/>
          </p:nvSpPr>
          <p:spPr>
            <a:xfrm>
              <a:off x="230306" y="1569545"/>
              <a:ext cx="2308337" cy="575702"/>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選擇學年度</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13" name="向下箭號 12"/>
            <p:cNvSpPr/>
            <p:nvPr/>
          </p:nvSpPr>
          <p:spPr>
            <a:xfrm>
              <a:off x="876638" y="2228684"/>
              <a:ext cx="502716" cy="37042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15" name="橢圓 14">
              <a:extLst>
                <a:ext uri="{FF2B5EF4-FFF2-40B4-BE49-F238E27FC236}">
                  <a16:creationId xmlns:a16="http://schemas.microsoft.com/office/drawing/2014/main" id="{21C2134C-1A02-48D5-B098-AE8FEE038B10}"/>
                </a:ext>
              </a:extLst>
            </p:cNvPr>
            <p:cNvSpPr/>
            <p:nvPr/>
          </p:nvSpPr>
          <p:spPr>
            <a:xfrm>
              <a:off x="45751" y="1335994"/>
              <a:ext cx="525870" cy="52587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6" name="橢圓 15">
              <a:extLst>
                <a:ext uri="{FF2B5EF4-FFF2-40B4-BE49-F238E27FC236}">
                  <a16:creationId xmlns:a16="http://schemas.microsoft.com/office/drawing/2014/main" id="{21C2134C-1A02-48D5-B098-AE8FEE038B10}"/>
                </a:ext>
              </a:extLst>
            </p:cNvPr>
            <p:cNvSpPr/>
            <p:nvPr/>
          </p:nvSpPr>
          <p:spPr>
            <a:xfrm>
              <a:off x="3162823" y="2551968"/>
              <a:ext cx="525870" cy="52587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grpSp>
    </p:spTree>
    <p:extLst>
      <p:ext uri="{BB962C8B-B14F-4D97-AF65-F5344CB8AC3E}">
        <p14:creationId xmlns:p14="http://schemas.microsoft.com/office/powerpoint/2010/main" val="63834461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1364128" y="1481265"/>
            <a:ext cx="9463744" cy="5057647"/>
          </a:xfrm>
          <a:prstGeom prst="rect">
            <a:avLst/>
          </a:prstGeom>
          <a:ln>
            <a:solidFill>
              <a:schemeClr val="tx1"/>
            </a:solidFill>
          </a:ln>
        </p:spPr>
      </p:pic>
      <p:sp>
        <p:nvSpPr>
          <p:cNvPr id="4" name="標題 3"/>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學校審查成果報告</a:t>
            </a:r>
            <a:r>
              <a:rPr lang="en-US" altLang="zh-TW" b="1" dirty="0">
                <a:latin typeface="微軟正黑體" panose="020B0604030504040204" pitchFamily="34" charset="-120"/>
                <a:ea typeface="微軟正黑體" panose="020B0604030504040204" pitchFamily="34" charset="-120"/>
              </a:rPr>
              <a:t>(4/6)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133</a:t>
            </a:fld>
            <a:endParaRPr lang="zh-TW" altLang="en-US"/>
          </a:p>
        </p:txBody>
      </p:sp>
      <p:sp>
        <p:nvSpPr>
          <p:cNvPr id="6" name="矩形 5"/>
          <p:cNvSpPr/>
          <p:nvPr/>
        </p:nvSpPr>
        <p:spPr>
          <a:xfrm>
            <a:off x="4962626" y="2476422"/>
            <a:ext cx="2675468" cy="103418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a:solidFill>
                  <a:schemeClr val="tx1"/>
                </a:solidFill>
                <a:latin typeface="微軟正黑體" panose="020B0604030504040204" pitchFamily="34" charset="-120"/>
                <a:ea typeface="微軟正黑體" panose="020B0604030504040204" pitchFamily="34" charset="-120"/>
              </a:rPr>
              <a:t>點擊編輯後</a:t>
            </a:r>
            <a:r>
              <a:rPr lang="zh-TW" altLang="en-US" b="1" dirty="0">
                <a:solidFill>
                  <a:schemeClr val="tx1"/>
                </a:solidFill>
                <a:latin typeface="微軟正黑體" panose="020B0604030504040204" pitchFamily="34" charset="-120"/>
                <a:ea typeface="微軟正黑體" panose="020B0604030504040204" pitchFamily="34" charset="-120"/>
              </a:rPr>
              <a:t>可以檢視</a:t>
            </a: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zh-TW" altLang="en-US" b="1" dirty="0">
                <a:solidFill>
                  <a:schemeClr val="tx1"/>
                </a:solidFill>
                <a:latin typeface="微軟正黑體" panose="020B0604030504040204" pitchFamily="34" charset="-120"/>
                <a:ea typeface="微軟正黑體" panose="020B0604030504040204" pitchFamily="34" charset="-120"/>
              </a:rPr>
              <a:t>薪傳教師填表內容</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7" name="圓角矩形 6"/>
          <p:cNvSpPr/>
          <p:nvPr/>
        </p:nvSpPr>
        <p:spPr>
          <a:xfrm>
            <a:off x="3046444" y="4466991"/>
            <a:ext cx="7112317" cy="99710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8" name="向下箭號 7"/>
          <p:cNvSpPr/>
          <p:nvPr/>
        </p:nvSpPr>
        <p:spPr>
          <a:xfrm>
            <a:off x="6034774" y="3603166"/>
            <a:ext cx="531171" cy="50053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9" name="橢圓 8"/>
          <p:cNvSpPr/>
          <p:nvPr/>
        </p:nvSpPr>
        <p:spPr>
          <a:xfrm>
            <a:off x="8014009" y="1690688"/>
            <a:ext cx="3936381" cy="1535378"/>
          </a:xfrm>
          <a:prstGeom prst="ellipse">
            <a:avLst/>
          </a:prstGeom>
          <a:solidFill>
            <a:schemeClr val="accent4">
              <a:lumMod val="40000"/>
              <a:lumOff val="60000"/>
            </a:schemeClr>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學校承辦人亦可協助薪傳教師</a:t>
            </a:r>
            <a:r>
              <a:rPr lang="zh-TW" altLang="en-US" b="1" dirty="0">
                <a:solidFill>
                  <a:srgbClr val="FF0000"/>
                </a:solidFill>
                <a:latin typeface="微軟正黑體" panose="020B0604030504040204" pitchFamily="34" charset="-120"/>
                <a:ea typeface="微軟正黑體" panose="020B0604030504040204" pitchFamily="34" charset="-120"/>
              </a:rPr>
              <a:t>填寫或編輯</a:t>
            </a:r>
            <a:r>
              <a:rPr lang="zh-TW" altLang="en-US" b="1" dirty="0">
                <a:solidFill>
                  <a:schemeClr val="tx1"/>
                </a:solidFill>
                <a:latin typeface="微軟正黑體" panose="020B0604030504040204" pitchFamily="34" charset="-120"/>
                <a:ea typeface="微軟正黑體" panose="020B0604030504040204" pitchFamily="34" charset="-120"/>
              </a:rPr>
              <a:t>紀錄表</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882568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3" name="標題 12"/>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學校審查成果報告</a:t>
            </a:r>
            <a:r>
              <a:rPr lang="en-US" altLang="zh-TW" b="1" dirty="0">
                <a:latin typeface="微軟正黑體" panose="020B0604030504040204" pitchFamily="34" charset="-120"/>
                <a:ea typeface="微軟正黑體" panose="020B0604030504040204" pitchFamily="34" charset="-120"/>
              </a:rPr>
              <a:t>(5/6)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134</a:t>
            </a:fld>
            <a:endParaRPr lang="zh-TW" altLang="en-US"/>
          </a:p>
        </p:txBody>
      </p:sp>
      <p:grpSp>
        <p:nvGrpSpPr>
          <p:cNvPr id="15" name="群組 14"/>
          <p:cNvGrpSpPr/>
          <p:nvPr/>
        </p:nvGrpSpPr>
        <p:grpSpPr>
          <a:xfrm>
            <a:off x="339307" y="1384000"/>
            <a:ext cx="11513386" cy="4893973"/>
            <a:chOff x="339307" y="1262080"/>
            <a:chExt cx="11513386" cy="4893973"/>
          </a:xfrm>
        </p:grpSpPr>
        <p:grpSp>
          <p:nvGrpSpPr>
            <p:cNvPr id="8" name="群組 7"/>
            <p:cNvGrpSpPr/>
            <p:nvPr/>
          </p:nvGrpSpPr>
          <p:grpSpPr>
            <a:xfrm>
              <a:off x="339307" y="1262080"/>
              <a:ext cx="11513386" cy="4893973"/>
              <a:chOff x="339307" y="1286933"/>
              <a:chExt cx="11513386" cy="4893973"/>
            </a:xfrm>
          </p:grpSpPr>
          <p:grpSp>
            <p:nvGrpSpPr>
              <p:cNvPr id="3" name="群組 2">
                <a:extLst>
                  <a:ext uri="{FF2B5EF4-FFF2-40B4-BE49-F238E27FC236}">
                    <a16:creationId xmlns:a16="http://schemas.microsoft.com/office/drawing/2014/main" id="{D859A67E-D87F-40D0-8729-15CF7F235E09}"/>
                  </a:ext>
                </a:extLst>
              </p:cNvPr>
              <p:cNvGrpSpPr/>
              <p:nvPr/>
            </p:nvGrpSpPr>
            <p:grpSpPr>
              <a:xfrm>
                <a:off x="339307" y="1286933"/>
                <a:ext cx="11513386" cy="4893973"/>
                <a:chOff x="413066" y="1104900"/>
                <a:chExt cx="17461868" cy="7422483"/>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066" y="1104900"/>
                  <a:ext cx="17461868" cy="7422483"/>
                </a:xfrm>
                <a:prstGeom prst="rect">
                  <a:avLst/>
                </a:prstGeom>
                <a:ln>
                  <a:solidFill>
                    <a:schemeClr val="tx1"/>
                  </a:solidFill>
                </a:ln>
              </p:spPr>
            </p:pic>
            <p:sp>
              <p:nvSpPr>
                <p:cNvPr id="5" name="矩形 4"/>
                <p:cNvSpPr/>
                <p:nvPr/>
              </p:nvSpPr>
              <p:spPr>
                <a:xfrm>
                  <a:off x="11353800" y="4838700"/>
                  <a:ext cx="4292961" cy="1718097"/>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審查資料完畢，</a:t>
                  </a: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zh-TW" altLang="en-US" b="1" dirty="0">
                      <a:solidFill>
                        <a:schemeClr val="tx1"/>
                      </a:solidFill>
                      <a:latin typeface="微軟正黑體" panose="020B0604030504040204" pitchFamily="34" charset="-120"/>
                      <a:ea typeface="微軟正黑體" panose="020B0604030504040204" pitchFamily="34" charset="-120"/>
                    </a:rPr>
                    <a:t>點選送交</a:t>
                  </a:r>
                  <a:r>
                    <a:rPr lang="zh-TW" altLang="en-US" b="1" dirty="0">
                      <a:solidFill>
                        <a:srgbClr val="FF0000"/>
                      </a:solidFill>
                      <a:latin typeface="微軟正黑體" panose="020B0604030504040204" pitchFamily="34" charset="-120"/>
                      <a:ea typeface="微軟正黑體" panose="020B0604030504040204" pitchFamily="34" charset="-120"/>
                    </a:rPr>
                    <a:t>縣市核結</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6" name="圓角矩形 5"/>
                <p:cNvSpPr/>
                <p:nvPr/>
              </p:nvSpPr>
              <p:spPr>
                <a:xfrm>
                  <a:off x="12344400" y="7429500"/>
                  <a:ext cx="2286000" cy="685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7" name="向下箭號 6"/>
                <p:cNvSpPr/>
                <p:nvPr/>
              </p:nvSpPr>
              <p:spPr>
                <a:xfrm>
                  <a:off x="13110658" y="6662405"/>
                  <a:ext cx="753484" cy="710024"/>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grpSp>
          <p:sp>
            <p:nvSpPr>
              <p:cNvPr id="10" name="矩形 9"/>
              <p:cNvSpPr/>
              <p:nvPr/>
            </p:nvSpPr>
            <p:spPr>
              <a:xfrm>
                <a:off x="853582" y="3748793"/>
                <a:ext cx="2830540" cy="1132818"/>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若需薪傳教師修正資料</a:t>
                </a: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zh-TW" altLang="en-US" b="1" dirty="0">
                    <a:solidFill>
                      <a:schemeClr val="tx1"/>
                    </a:solidFill>
                    <a:latin typeface="微軟正黑體" panose="020B0604030504040204" pitchFamily="34" charset="-120"/>
                    <a:ea typeface="微軟正黑體" panose="020B0604030504040204" pitchFamily="34" charset="-120"/>
                  </a:rPr>
                  <a:t>點選</a:t>
                </a:r>
                <a:r>
                  <a:rPr lang="zh-TW" altLang="en-US" b="1" dirty="0">
                    <a:solidFill>
                      <a:srgbClr val="FF0000"/>
                    </a:solidFill>
                    <a:latin typeface="微軟正黑體" panose="020B0604030504040204" pitchFamily="34" charset="-120"/>
                    <a:ea typeface="微軟正黑體" panose="020B0604030504040204" pitchFamily="34" charset="-120"/>
                  </a:rPr>
                  <a:t>退回</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grpSp>
        <p:sp>
          <p:nvSpPr>
            <p:cNvPr id="11" name="圓角矩形 10"/>
            <p:cNvSpPr/>
            <p:nvPr/>
          </p:nvSpPr>
          <p:spPr>
            <a:xfrm>
              <a:off x="1895707" y="5457023"/>
              <a:ext cx="825191" cy="45217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2" name="向下箭號 11"/>
          <p:cNvSpPr/>
          <p:nvPr/>
        </p:nvSpPr>
        <p:spPr>
          <a:xfrm>
            <a:off x="2020449" y="5032416"/>
            <a:ext cx="496806" cy="46815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9788493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1448463" y="1327948"/>
            <a:ext cx="9295074" cy="5391143"/>
          </a:xfrm>
          <a:prstGeom prst="rect">
            <a:avLst/>
          </a:prstGeom>
          <a:ln>
            <a:solidFill>
              <a:schemeClr val="tx1"/>
            </a:solidFill>
          </a:ln>
        </p:spPr>
      </p:pic>
      <p:sp>
        <p:nvSpPr>
          <p:cNvPr id="4" name="標題 3"/>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學校審查成果報告</a:t>
            </a:r>
            <a:r>
              <a:rPr lang="en-US" altLang="zh-TW" b="1" dirty="0">
                <a:latin typeface="微軟正黑體" panose="020B0604030504040204" pitchFamily="34" charset="-120"/>
                <a:ea typeface="微軟正黑體" panose="020B0604030504040204" pitchFamily="34" charset="-120"/>
              </a:rPr>
              <a:t>(6/6)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135</a:t>
            </a:fld>
            <a:endParaRPr lang="zh-TW" altLang="en-US"/>
          </a:p>
        </p:txBody>
      </p:sp>
      <p:sp>
        <p:nvSpPr>
          <p:cNvPr id="6" name="圓角矩形 5"/>
          <p:cNvSpPr/>
          <p:nvPr/>
        </p:nvSpPr>
        <p:spPr>
          <a:xfrm>
            <a:off x="4247149" y="2467146"/>
            <a:ext cx="842387" cy="35422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7" name="矩形 6"/>
          <p:cNvSpPr/>
          <p:nvPr/>
        </p:nvSpPr>
        <p:spPr>
          <a:xfrm>
            <a:off x="5741222" y="2186447"/>
            <a:ext cx="2721551" cy="100652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送交後，</a:t>
            </a: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zh-TW" altLang="en-US" b="1" dirty="0">
                <a:solidFill>
                  <a:schemeClr val="tx1"/>
                </a:solidFill>
                <a:latin typeface="微軟正黑體" panose="020B0604030504040204" pitchFamily="34" charset="-120"/>
                <a:ea typeface="微軟正黑體" panose="020B0604030504040204" pitchFamily="34" charset="-120"/>
              </a:rPr>
              <a:t>狀態會顯示</a:t>
            </a:r>
            <a:r>
              <a:rPr lang="zh-TW" altLang="en-US" b="1" dirty="0">
                <a:solidFill>
                  <a:srgbClr val="FF0000"/>
                </a:solidFill>
                <a:latin typeface="微軟正黑體" panose="020B0604030504040204" pitchFamily="34" charset="-120"/>
                <a:ea typeface="微軟正黑體" panose="020B0604030504040204" pitchFamily="34" charset="-120"/>
              </a:rPr>
              <a:t>縣市核結</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8" name="向左箭號 7"/>
          <p:cNvSpPr/>
          <p:nvPr/>
        </p:nvSpPr>
        <p:spPr>
          <a:xfrm>
            <a:off x="5162011" y="2511102"/>
            <a:ext cx="461693" cy="445125"/>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Tree>
    <p:extLst>
      <p:ext uri="{BB962C8B-B14F-4D97-AF65-F5344CB8AC3E}">
        <p14:creationId xmlns:p14="http://schemas.microsoft.com/office/powerpoint/2010/main" val="244473378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D1F7FF"/>
        </a:solidFill>
        <a:effectLst/>
      </p:bgPr>
    </p:bg>
    <p:spTree>
      <p:nvGrpSpPr>
        <p:cNvPr id="1" name=""/>
        <p:cNvGrpSpPr/>
        <p:nvPr/>
      </p:nvGrpSpPr>
      <p:grpSpPr>
        <a:xfrm>
          <a:off x="0" y="0"/>
          <a:ext cx="0" cy="0"/>
          <a:chOff x="0" y="0"/>
          <a:chExt cx="0" cy="0"/>
        </a:xfrm>
      </p:grpSpPr>
      <p:sp>
        <p:nvSpPr>
          <p:cNvPr id="6" name="標題 5"/>
          <p:cNvSpPr>
            <a:spLocks noGrp="1"/>
          </p:cNvSpPr>
          <p:nvPr>
            <p:ph type="ctrTitle"/>
          </p:nvPr>
        </p:nvSpPr>
        <p:spPr/>
        <p:txBody>
          <a:bodyPr/>
          <a:lstStyle/>
          <a:p>
            <a:r>
              <a:rPr lang="zh-TW" altLang="en-US" b="1" dirty="0">
                <a:latin typeface="微軟正黑體" panose="020B0604030504040204" pitchFamily="34" charset="-120"/>
                <a:ea typeface="微軟正黑體" panose="020B0604030504040204" pitchFamily="34" charset="-120"/>
              </a:rPr>
              <a:t>薪傳輔導</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學校端</a:t>
            </a:r>
            <a:endParaRPr lang="zh-TW" altLang="en-US" dirty="0"/>
          </a:p>
        </p:txBody>
      </p:sp>
      <p:sp>
        <p:nvSpPr>
          <p:cNvPr id="7" name="副標題 6"/>
          <p:cNvSpPr>
            <a:spLocks noGrp="1"/>
          </p:cNvSpPr>
          <p:nvPr>
            <p:ph type="subTitle" idx="1"/>
          </p:nvPr>
        </p:nvSpPr>
        <p:spPr/>
        <p:txBody>
          <a:bodyPr>
            <a:normAutofit/>
          </a:bodyPr>
          <a:lstStyle/>
          <a:p>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學校退回成果報告</a:t>
            </a:r>
          </a:p>
          <a:p>
            <a:endParaRPr lang="zh-TW" altLang="en-US" sz="4800" dirty="0">
              <a:solidFill>
                <a:schemeClr val="bg1">
                  <a:lumMod val="50000"/>
                </a:schemeClr>
              </a:solidFill>
            </a:endParaRPr>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136</a:t>
            </a:fld>
            <a:endParaRPr lang="zh-TW" altLang="en-US"/>
          </a:p>
        </p:txBody>
      </p:sp>
    </p:spTree>
    <p:extLst>
      <p:ext uri="{BB962C8B-B14F-4D97-AF65-F5344CB8AC3E}">
        <p14:creationId xmlns:p14="http://schemas.microsoft.com/office/powerpoint/2010/main" val="37254795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D1F7FF"/>
        </a:solidFill>
        <a:effectLst/>
      </p:bgPr>
    </p:bg>
    <p:spTree>
      <p:nvGrpSpPr>
        <p:cNvPr id="1" name=""/>
        <p:cNvGrpSpPr/>
        <p:nvPr/>
      </p:nvGrpSpPr>
      <p:grpSpPr>
        <a:xfrm>
          <a:off x="0" y="0"/>
          <a:ext cx="0" cy="0"/>
          <a:chOff x="0" y="0"/>
          <a:chExt cx="0" cy="0"/>
        </a:xfrm>
      </p:grpSpPr>
      <p:sp>
        <p:nvSpPr>
          <p:cNvPr id="9" name="標題 8"/>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學校退回成果報告</a:t>
            </a:r>
            <a:r>
              <a:rPr lang="en-US" altLang="zh-TW" b="1" dirty="0">
                <a:latin typeface="微軟正黑體" panose="020B0604030504040204" pitchFamily="34" charset="-120"/>
                <a:ea typeface="微軟正黑體" panose="020B0604030504040204" pitchFamily="34" charset="-120"/>
              </a:rPr>
              <a:t>(1/2)</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137</a:t>
            </a:fld>
            <a:endParaRPr lang="zh-TW" altLang="en-US"/>
          </a:p>
        </p:txBody>
      </p:sp>
      <p:grpSp>
        <p:nvGrpSpPr>
          <p:cNvPr id="8" name="群組 7"/>
          <p:cNvGrpSpPr/>
          <p:nvPr/>
        </p:nvGrpSpPr>
        <p:grpSpPr>
          <a:xfrm>
            <a:off x="1492036" y="1745830"/>
            <a:ext cx="9207927" cy="3366339"/>
            <a:chOff x="1492036" y="1745830"/>
            <a:chExt cx="9207927" cy="3366339"/>
          </a:xfrm>
        </p:grpSpPr>
        <p:pic>
          <p:nvPicPr>
            <p:cNvPr id="3" name="圖片 2"/>
            <p:cNvPicPr>
              <a:picLocks noChangeAspect="1"/>
            </p:cNvPicPr>
            <p:nvPr/>
          </p:nvPicPr>
          <p:blipFill>
            <a:blip r:embed="rId2"/>
            <a:stretch>
              <a:fillRect/>
            </a:stretch>
          </p:blipFill>
          <p:spPr>
            <a:xfrm>
              <a:off x="1492036" y="1745830"/>
              <a:ext cx="9207927" cy="3366339"/>
            </a:xfrm>
            <a:prstGeom prst="rect">
              <a:avLst/>
            </a:prstGeom>
            <a:ln>
              <a:solidFill>
                <a:schemeClr val="tx1"/>
              </a:solidFill>
            </a:ln>
          </p:spPr>
        </p:pic>
        <p:sp>
          <p:nvSpPr>
            <p:cNvPr id="5" name="圓角矩形 4"/>
            <p:cNvSpPr/>
            <p:nvPr/>
          </p:nvSpPr>
          <p:spPr>
            <a:xfrm>
              <a:off x="2507935" y="4226312"/>
              <a:ext cx="759371" cy="42456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6" name="矩形 5"/>
            <p:cNvSpPr/>
            <p:nvPr/>
          </p:nvSpPr>
          <p:spPr>
            <a:xfrm>
              <a:off x="4129402" y="4038345"/>
              <a:ext cx="1391832" cy="695832"/>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點選</a:t>
              </a:r>
              <a:r>
                <a:rPr lang="zh-TW" altLang="en-US" b="1" dirty="0">
                  <a:solidFill>
                    <a:srgbClr val="FF0000"/>
                  </a:solidFill>
                  <a:latin typeface="微軟正黑體" panose="020B0604030504040204" pitchFamily="34" charset="-120"/>
                  <a:ea typeface="微軟正黑體" panose="020B0604030504040204" pitchFamily="34" charset="-120"/>
                </a:rPr>
                <a:t>退回</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7" name="向左箭號 6"/>
            <p:cNvSpPr/>
            <p:nvPr/>
          </p:nvSpPr>
          <p:spPr>
            <a:xfrm>
              <a:off x="3423893" y="4121649"/>
              <a:ext cx="548922" cy="529224"/>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grpSp>
    </p:spTree>
    <p:extLst>
      <p:ext uri="{BB962C8B-B14F-4D97-AF65-F5344CB8AC3E}">
        <p14:creationId xmlns:p14="http://schemas.microsoft.com/office/powerpoint/2010/main" val="35234179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D1F7FF"/>
        </a:solidFill>
        <a:effectLst/>
      </p:bgPr>
    </p:bg>
    <p:spTree>
      <p:nvGrpSpPr>
        <p:cNvPr id="1" name=""/>
        <p:cNvGrpSpPr/>
        <p:nvPr/>
      </p:nvGrpSpPr>
      <p:grpSpPr>
        <a:xfrm>
          <a:off x="0" y="0"/>
          <a:ext cx="0" cy="0"/>
          <a:chOff x="0" y="0"/>
          <a:chExt cx="0" cy="0"/>
        </a:xfrm>
      </p:grpSpPr>
      <p:sp>
        <p:nvSpPr>
          <p:cNvPr id="8" name="標題 7"/>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學校退回成果報告</a:t>
            </a:r>
            <a:r>
              <a:rPr lang="en-US" altLang="zh-TW" b="1" dirty="0">
                <a:latin typeface="微軟正黑體" panose="020B0604030504040204" pitchFamily="34" charset="-120"/>
                <a:ea typeface="微軟正黑體" panose="020B0604030504040204" pitchFamily="34" charset="-120"/>
              </a:rPr>
              <a:t>(2/2)</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138</a:t>
            </a:fld>
            <a:endParaRPr lang="zh-TW" altLang="en-US"/>
          </a:p>
        </p:txBody>
      </p:sp>
      <p:grpSp>
        <p:nvGrpSpPr>
          <p:cNvPr id="10" name="群組 9"/>
          <p:cNvGrpSpPr/>
          <p:nvPr/>
        </p:nvGrpSpPr>
        <p:grpSpPr>
          <a:xfrm>
            <a:off x="613597" y="1526501"/>
            <a:ext cx="10964805" cy="4829849"/>
            <a:chOff x="613597" y="1526501"/>
            <a:chExt cx="10964805" cy="4829849"/>
          </a:xfrm>
        </p:grpSpPr>
        <p:pic>
          <p:nvPicPr>
            <p:cNvPr id="4" name="圖片 3"/>
            <p:cNvPicPr>
              <a:picLocks noChangeAspect="1"/>
            </p:cNvPicPr>
            <p:nvPr/>
          </p:nvPicPr>
          <p:blipFill>
            <a:blip r:embed="rId2"/>
            <a:stretch>
              <a:fillRect/>
            </a:stretch>
          </p:blipFill>
          <p:spPr>
            <a:xfrm>
              <a:off x="613597" y="1526501"/>
              <a:ext cx="10964805" cy="4829849"/>
            </a:xfrm>
            <a:prstGeom prst="rect">
              <a:avLst/>
            </a:prstGeom>
            <a:ln>
              <a:solidFill>
                <a:schemeClr val="tx1"/>
              </a:solidFill>
            </a:ln>
          </p:spPr>
        </p:pic>
        <p:sp>
          <p:nvSpPr>
            <p:cNvPr id="5" name="圓角矩形 4"/>
            <p:cNvSpPr/>
            <p:nvPr/>
          </p:nvSpPr>
          <p:spPr>
            <a:xfrm>
              <a:off x="2477104" y="2803368"/>
              <a:ext cx="1059937" cy="37209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sp>
          <p:nvSpPr>
            <p:cNvPr id="6" name="矩形 5"/>
            <p:cNvSpPr/>
            <p:nvPr/>
          </p:nvSpPr>
          <p:spPr>
            <a:xfrm>
              <a:off x="4254358" y="2469120"/>
              <a:ext cx="3066632" cy="1036266"/>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狀態變為</a:t>
              </a:r>
              <a:r>
                <a:rPr lang="zh-TW" altLang="en-US" b="1" dirty="0">
                  <a:solidFill>
                    <a:srgbClr val="FF0000"/>
                  </a:solidFill>
                  <a:latin typeface="微軟正黑體" panose="020B0604030504040204" pitchFamily="34" charset="-120"/>
                  <a:ea typeface="微軟正黑體" panose="020B0604030504040204" pitchFamily="34" charset="-120"/>
                </a:rPr>
                <a:t>成果報告填寫</a:t>
              </a:r>
              <a:endParaRPr lang="en-US" altLang="zh-TW" b="1" dirty="0">
                <a:solidFill>
                  <a:srgbClr val="FF0000"/>
                </a:solidFill>
                <a:latin typeface="微軟正黑體" panose="020B0604030504040204" pitchFamily="34" charset="-120"/>
                <a:ea typeface="微軟正黑體" panose="020B0604030504040204" pitchFamily="34" charset="-120"/>
              </a:endParaRPr>
            </a:p>
            <a:p>
              <a:pPr algn="ctr"/>
              <a:r>
                <a:rPr lang="zh-TW" altLang="en-US" b="1" dirty="0">
                  <a:solidFill>
                    <a:schemeClr val="tx1"/>
                  </a:solidFill>
                  <a:latin typeface="微軟正黑體" panose="020B0604030504040204" pitchFamily="34" charset="-120"/>
                  <a:ea typeface="微軟正黑體" panose="020B0604030504040204" pitchFamily="34" charset="-120"/>
                </a:rPr>
                <a:t>即成功退回成果報告</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7" name="向左箭號 6"/>
            <p:cNvSpPr/>
            <p:nvPr/>
          </p:nvSpPr>
          <p:spPr>
            <a:xfrm>
              <a:off x="3658032" y="2803369"/>
              <a:ext cx="475335" cy="458278"/>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p>
          </p:txBody>
        </p:sp>
      </p:grpSp>
    </p:spTree>
    <p:extLst>
      <p:ext uri="{BB962C8B-B14F-4D97-AF65-F5344CB8AC3E}">
        <p14:creationId xmlns:p14="http://schemas.microsoft.com/office/powerpoint/2010/main" val="6855103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D0D4FC"/>
        </a:solidFill>
        <a:effectLst/>
      </p:bgPr>
    </p:bg>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b="1" dirty="0">
                <a:latin typeface="微軟正黑體" panose="020B0604030504040204" pitchFamily="34" charset="-120"/>
                <a:ea typeface="微軟正黑體" panose="020B0604030504040204" pitchFamily="34" charset="-120"/>
              </a:rPr>
              <a:t>初任教師輔導</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學校端</a:t>
            </a:r>
            <a:br>
              <a:rPr lang="zh-TW" altLang="en-US" b="1" dirty="0">
                <a:latin typeface="微軟正黑體" panose="020B0604030504040204" pitchFamily="34" charset="-120"/>
                <a:ea typeface="微軟正黑體" panose="020B0604030504040204" pitchFamily="34" charset="-120"/>
              </a:rPr>
            </a:br>
            <a:endParaRPr lang="zh-TW" altLang="en-US" dirty="0"/>
          </a:p>
        </p:txBody>
      </p:sp>
      <p:sp>
        <p:nvSpPr>
          <p:cNvPr id="6" name="副標題 5"/>
          <p:cNvSpPr>
            <a:spLocks noGrp="1"/>
          </p:cNvSpPr>
          <p:nvPr>
            <p:ph type="subTitle" idx="1"/>
          </p:nvPr>
        </p:nvSpPr>
        <p:spPr/>
        <p:txBody>
          <a:bodyPr>
            <a:normAutofit/>
          </a:bodyPr>
          <a:lstStyle/>
          <a:p>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縣市端核結完畢</a:t>
            </a:r>
          </a:p>
          <a:p>
            <a:endParaRPr lang="zh-TW" altLang="en-US" sz="4800" dirty="0">
              <a:solidFill>
                <a:schemeClr val="bg1">
                  <a:lumMod val="50000"/>
                </a:schemeClr>
              </a:solidFill>
            </a:endParaRPr>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139</a:t>
            </a:fld>
            <a:endParaRPr lang="zh-TW" altLang="en-US"/>
          </a:p>
        </p:txBody>
      </p:sp>
    </p:spTree>
    <p:extLst>
      <p:ext uri="{BB962C8B-B14F-4D97-AF65-F5344CB8AC3E}">
        <p14:creationId xmlns:p14="http://schemas.microsoft.com/office/powerpoint/2010/main" val="34453649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D0D4FC"/>
        </a:solidFill>
        <a:effectLst/>
      </p:bgPr>
    </p:bg>
    <p:spTree>
      <p:nvGrpSpPr>
        <p:cNvPr id="1" name=""/>
        <p:cNvGrpSpPr/>
        <p:nvPr/>
      </p:nvGrpSpPr>
      <p:grpSpPr>
        <a:xfrm>
          <a:off x="0" y="0"/>
          <a:ext cx="0" cy="0"/>
          <a:chOff x="0" y="0"/>
          <a:chExt cx="0" cy="0"/>
        </a:xfrm>
      </p:grpSpPr>
      <p:sp>
        <p:nvSpPr>
          <p:cNvPr id="5" name="標題 4"/>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縣市端核結完畢</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140</a:t>
            </a:fld>
            <a:endParaRPr lang="zh-TW" altLang="en-US" dirty="0"/>
          </a:p>
        </p:txBody>
      </p:sp>
      <p:grpSp>
        <p:nvGrpSpPr>
          <p:cNvPr id="7" name="群組 6"/>
          <p:cNvGrpSpPr/>
          <p:nvPr/>
        </p:nvGrpSpPr>
        <p:grpSpPr>
          <a:xfrm>
            <a:off x="512078" y="1690688"/>
            <a:ext cx="11098174" cy="3667637"/>
            <a:chOff x="546913" y="1595181"/>
            <a:chExt cx="11098174" cy="3667637"/>
          </a:xfrm>
        </p:grpSpPr>
        <p:pic>
          <p:nvPicPr>
            <p:cNvPr id="6" name="圖片 5"/>
            <p:cNvPicPr>
              <a:picLocks noChangeAspect="1"/>
            </p:cNvPicPr>
            <p:nvPr/>
          </p:nvPicPr>
          <p:blipFill>
            <a:blip r:embed="rId2"/>
            <a:stretch>
              <a:fillRect/>
            </a:stretch>
          </p:blipFill>
          <p:spPr>
            <a:xfrm>
              <a:off x="546913" y="1595181"/>
              <a:ext cx="11098174" cy="3667637"/>
            </a:xfrm>
            <a:prstGeom prst="rect">
              <a:avLst/>
            </a:prstGeom>
            <a:ln>
              <a:solidFill>
                <a:schemeClr val="tx1"/>
              </a:solidFill>
            </a:ln>
          </p:spPr>
        </p:pic>
        <p:sp>
          <p:nvSpPr>
            <p:cNvPr id="15" name="Google Shape;531;p64">
              <a:extLst>
                <a:ext uri="{FF2B5EF4-FFF2-40B4-BE49-F238E27FC236}">
                  <a16:creationId xmlns:a16="http://schemas.microsoft.com/office/drawing/2014/main" id="{EF4621F8-CCD8-4C25-931B-61A54558FE67}"/>
                </a:ext>
              </a:extLst>
            </p:cNvPr>
            <p:cNvSpPr/>
            <p:nvPr/>
          </p:nvSpPr>
          <p:spPr>
            <a:xfrm>
              <a:off x="5644469" y="1595181"/>
              <a:ext cx="1463039" cy="428557"/>
            </a:xfrm>
            <a:prstGeom prst="roundRect">
              <a:avLst>
                <a:gd name="adj" fmla="val 16667"/>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圓角矩形 12"/>
            <p:cNvSpPr/>
            <p:nvPr/>
          </p:nvSpPr>
          <p:spPr>
            <a:xfrm>
              <a:off x="711970" y="4514669"/>
              <a:ext cx="9437870" cy="74389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形圖說文字 1">
              <a:extLst>
                <a:ext uri="{FF2B5EF4-FFF2-40B4-BE49-F238E27FC236}">
                  <a16:creationId xmlns:a16="http://schemas.microsoft.com/office/drawing/2014/main" id="{BF77C962-5A3C-411F-AE3A-317423EB34C2}"/>
                </a:ext>
              </a:extLst>
            </p:cNvPr>
            <p:cNvSpPr/>
            <p:nvPr/>
          </p:nvSpPr>
          <p:spPr>
            <a:xfrm>
              <a:off x="5120442" y="2503381"/>
              <a:ext cx="5600930" cy="2026526"/>
            </a:xfrm>
            <a:prstGeom prst="wedgeEllipseCallout">
              <a:avLst>
                <a:gd name="adj1" fmla="val -33777"/>
                <a:gd name="adj2" fmla="val 51739"/>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b="1" dirty="0">
                  <a:solidFill>
                    <a:schemeClr val="tx1"/>
                  </a:solidFill>
                  <a:latin typeface="微軟正黑體" panose="020B0604030504040204" pitchFamily="34" charset="-120"/>
                  <a:ea typeface="微軟正黑體" panose="020B0604030504040204" pitchFamily="34" charset="-120"/>
                </a:rPr>
                <a:t>您好！貴校薪傳配對輔導</a:t>
              </a:r>
              <a:r>
                <a:rPr lang="en-US" altLang="zh-TW" b="1" dirty="0">
                  <a:solidFill>
                    <a:schemeClr val="tx1"/>
                  </a:solidFill>
                  <a:latin typeface="微軟正黑體" panose="020B0604030504040204" pitchFamily="34" charset="-120"/>
                  <a:ea typeface="微軟正黑體" panose="020B0604030504040204" pitchFamily="34" charset="-120"/>
                </a:rPr>
                <a:t>-</a:t>
              </a:r>
              <a:r>
                <a:rPr lang="zh-TW" altLang="en-US" b="1" dirty="0">
                  <a:solidFill>
                    <a:schemeClr val="tx1"/>
                  </a:solidFill>
                  <a:latin typeface="微軟正黑體" panose="020B0604030504040204" pitchFamily="34" charset="-120"/>
                  <a:ea typeface="微軟正黑體" panose="020B0604030504040204" pitchFamily="34" charset="-120"/>
                </a:rPr>
                <a:t>○○○老師執行的案件○○○○表件已通過審查，其狀態為 「結案」，敬請登入校長暨教師專業發展支持平臺進行查詢。</a:t>
              </a:r>
              <a:r>
                <a:rPr lang="zh-TW" altLang="en-US" sz="2400" b="1" dirty="0">
                  <a:solidFill>
                    <a:schemeClr val="tx1"/>
                  </a:solidFill>
                  <a:latin typeface="微軟正黑體" panose="020B0604030504040204" pitchFamily="34" charset="-120"/>
                  <a:ea typeface="微軟正黑體" panose="020B0604030504040204" pitchFamily="34" charset="-120"/>
                </a:rPr>
                <a:t> </a:t>
              </a:r>
              <a:endParaRPr lang="zh-TW" altLang="en-US" sz="2200" b="1" dirty="0">
                <a:solidFill>
                  <a:schemeClr val="tx1"/>
                </a:solidFill>
                <a:latin typeface="微軟正黑體" panose="020B0604030504040204" pitchFamily="34" charset="-120"/>
                <a:ea typeface="微軟正黑體" panose="020B0604030504040204" pitchFamily="34" charset="-120"/>
              </a:endParaRPr>
            </a:p>
          </p:txBody>
        </p:sp>
        <p:sp>
          <p:nvSpPr>
            <p:cNvPr id="16" name="圖說文字: 直線 14">
              <a:extLst>
                <a:ext uri="{FF2B5EF4-FFF2-40B4-BE49-F238E27FC236}">
                  <a16:creationId xmlns:a16="http://schemas.microsoft.com/office/drawing/2014/main" id="{7FFC7C0B-4885-4063-B3FC-6F4C5A353188}"/>
                </a:ext>
              </a:extLst>
            </p:cNvPr>
            <p:cNvSpPr/>
            <p:nvPr/>
          </p:nvSpPr>
          <p:spPr>
            <a:xfrm>
              <a:off x="1929701" y="1857209"/>
              <a:ext cx="2571705" cy="982039"/>
            </a:xfrm>
            <a:prstGeom prst="borderCallout1">
              <a:avLst>
                <a:gd name="adj1" fmla="val -21307"/>
                <a:gd name="adj2" fmla="val 146014"/>
                <a:gd name="adj3" fmla="val -3629"/>
                <a:gd name="adj4" fmla="val 51766"/>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rtl="0">
                <a:spcBef>
                  <a:spcPts val="0"/>
                </a:spcBef>
                <a:spcAft>
                  <a:spcPts val="0"/>
                </a:spcAft>
                <a:buNone/>
              </a:pPr>
              <a:r>
                <a:rPr lang="zh-TW" altLang="en-US" sz="2400" b="1" dirty="0">
                  <a:solidFill>
                    <a:schemeClr val="dk1"/>
                  </a:solidFill>
                  <a:latin typeface="Microsoft JhengHei"/>
                  <a:ea typeface="Microsoft JhengHei"/>
                  <a:sym typeface="Microsoft JhengHei"/>
                </a:rPr>
                <a:t>訊息通知</a:t>
              </a:r>
              <a:endParaRPr lang="en-US" altLang="zh-TW" sz="2400" b="1" dirty="0">
                <a:solidFill>
                  <a:schemeClr val="dk1"/>
                </a:solidFill>
                <a:latin typeface="Microsoft JhengHei"/>
                <a:ea typeface="Microsoft JhengHei"/>
                <a:sym typeface="Microsoft JhengHei"/>
              </a:endParaRPr>
            </a:p>
            <a:p>
              <a:pPr marL="0" marR="0" lvl="0" indent="0" algn="ctr" rtl="0">
                <a:spcBef>
                  <a:spcPts val="0"/>
                </a:spcBef>
                <a:spcAft>
                  <a:spcPts val="0"/>
                </a:spcAft>
                <a:buNone/>
              </a:pPr>
              <a:r>
                <a:rPr lang="zh-TW" altLang="en-US" sz="2400" b="1" dirty="0">
                  <a:solidFill>
                    <a:schemeClr val="dk1"/>
                  </a:solidFill>
                  <a:latin typeface="Microsoft JhengHei"/>
                  <a:ea typeface="Microsoft JhengHei"/>
                  <a:sym typeface="Microsoft JhengHei"/>
                </a:rPr>
                <a:t>與</a:t>
              </a:r>
              <a:r>
                <a:rPr lang="en-US" altLang="zh-TW" sz="2400" b="1" dirty="0">
                  <a:solidFill>
                    <a:schemeClr val="dk1"/>
                  </a:solidFill>
                  <a:latin typeface="Microsoft JhengHei"/>
                  <a:ea typeface="Microsoft JhengHei"/>
                  <a:sym typeface="Microsoft JhengHei"/>
                </a:rPr>
                <a:t>Email</a:t>
              </a:r>
              <a:r>
                <a:rPr lang="zh-TW" altLang="en-US" sz="2400" b="1" dirty="0">
                  <a:solidFill>
                    <a:schemeClr val="dk1"/>
                  </a:solidFill>
                  <a:latin typeface="Microsoft JhengHei"/>
                  <a:ea typeface="Microsoft JhengHei"/>
                  <a:sym typeface="Microsoft JhengHei"/>
                </a:rPr>
                <a:t>同步發送</a:t>
              </a:r>
              <a:endParaRPr lang="zh-TW" altLang="en-US" sz="2400" b="1" dirty="0">
                <a:solidFill>
                  <a:schemeClr val="dk1"/>
                </a:solidFill>
                <a:latin typeface="Microsoft JhengHei"/>
                <a:ea typeface="Microsoft JhengHei"/>
              </a:endParaRPr>
            </a:p>
          </p:txBody>
        </p:sp>
      </p:grpSp>
    </p:spTree>
    <p:extLst>
      <p:ext uri="{BB962C8B-B14F-4D97-AF65-F5344CB8AC3E}">
        <p14:creationId xmlns:p14="http://schemas.microsoft.com/office/powerpoint/2010/main" val="323966184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標題 2"/>
          <p:cNvSpPr>
            <a:spLocks noGrp="1"/>
          </p:cNvSpPr>
          <p:nvPr>
            <p:ph type="ctr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薪傳輔導</a:t>
            </a:r>
            <a:r>
              <a:rPr lang="en-US" altLang="zh-TW" b="1" dirty="0">
                <a:solidFill>
                  <a:prstClr val="black"/>
                </a:solidFill>
                <a:latin typeface="微軟正黑體" panose="020B0604030504040204" pitchFamily="34" charset="-120"/>
                <a:ea typeface="微軟正黑體" panose="020B0604030504040204" pitchFamily="34" charset="-120"/>
              </a:rPr>
              <a:t>-</a:t>
            </a:r>
            <a:r>
              <a:rPr lang="zh-TW" altLang="en-US" b="1" dirty="0">
                <a:solidFill>
                  <a:prstClr val="black"/>
                </a:solidFill>
                <a:latin typeface="微軟正黑體" panose="020B0604030504040204" pitchFamily="34" charset="-120"/>
                <a:ea typeface="微軟正黑體" panose="020B0604030504040204" pitchFamily="34" charset="-120"/>
              </a:rPr>
              <a:t>學校端</a:t>
            </a:r>
            <a:endParaRPr lang="zh-TW" altLang="en-US" dirty="0"/>
          </a:p>
        </p:txBody>
      </p:sp>
      <p:sp>
        <p:nvSpPr>
          <p:cNvPr id="4" name="副標題 3"/>
          <p:cNvSpPr>
            <a:spLocks noGrp="1"/>
          </p:cNvSpPr>
          <p:nvPr>
            <p:ph type="subTitle" idx="1"/>
          </p:nvPr>
        </p:nvSpPr>
        <p:spPr/>
        <p:txBody>
          <a:bodyPr>
            <a:normAutofit/>
          </a:bodyPr>
          <a:lstStyle/>
          <a:p>
            <a:r>
              <a:rPr lang="zh-TW" altLang="en-US" sz="4800" b="1" dirty="0">
                <a:solidFill>
                  <a:schemeClr val="bg1">
                    <a:lumMod val="50000"/>
                  </a:schemeClr>
                </a:solidFill>
                <a:latin typeface="微軟正黑體" panose="020B0604030504040204" pitchFamily="34" charset="-120"/>
                <a:ea typeface="微軟正黑體" panose="020B0604030504040204" pitchFamily="34" charset="-120"/>
              </a:rPr>
              <a:t>學校統計匯出功能</a:t>
            </a:r>
          </a:p>
          <a:p>
            <a:endParaRPr lang="zh-TW" altLang="en-US" sz="4800" dirty="0">
              <a:solidFill>
                <a:schemeClr val="bg1">
                  <a:lumMod val="50000"/>
                </a:schemeClr>
              </a:solidFill>
            </a:endParaRPr>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66887107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學校統計匯出功能</a:t>
            </a:r>
            <a:endParaRPr lang="zh-TW" altLang="en-US" dirty="0"/>
          </a:p>
        </p:txBody>
      </p:sp>
      <p:sp>
        <p:nvSpPr>
          <p:cNvPr id="2" name="投影片編號版面配置區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8B0329-BC65-4823-89B4-AE17299752F4}" type="slidenum">
              <a:rPr kumimoji="0" lang="zh-TW"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zh-TW" altLang="en-US" sz="1200" b="0" i="0" u="none" strike="noStrike" kern="1200" cap="none" spc="0" normalizeH="0" baseline="0" noProof="0">
              <a:ln>
                <a:noFill/>
              </a:ln>
              <a:solidFill>
                <a:prstClr val="black">
                  <a:tint val="75000"/>
                </a:prstClr>
              </a:solidFill>
              <a:effectLst/>
              <a:uLnTx/>
              <a:uFillTx/>
              <a:latin typeface="Calibri" panose="020F0502020204030204"/>
              <a:ea typeface="新細明體" panose="02020500000000000000" pitchFamily="18" charset="-120"/>
              <a:cs typeface="+mn-cs"/>
            </a:endParaRPr>
          </a:p>
        </p:txBody>
      </p:sp>
      <p:sp>
        <p:nvSpPr>
          <p:cNvPr id="5" name="文字方塊 4">
            <a:extLst>
              <a:ext uri="{FF2B5EF4-FFF2-40B4-BE49-F238E27FC236}">
                <a16:creationId xmlns:a16="http://schemas.microsoft.com/office/drawing/2014/main" id="{46767C00-CC05-4CC5-A5F0-F34143C52AA7}"/>
              </a:ext>
            </a:extLst>
          </p:cNvPr>
          <p:cNvSpPr txBox="1"/>
          <p:nvPr/>
        </p:nvSpPr>
        <p:spPr>
          <a:xfrm>
            <a:off x="601530" y="1344850"/>
            <a:ext cx="6548426" cy="501150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zh-TW" altLang="en-US"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資料匯出可以分別統計以下數據：</a:t>
            </a:r>
            <a:endParaRPr kumimoji="0" lang="en-US" altLang="zh-TW" sz="20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薪傳教師人數統計 </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薪傳教師人次統計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媒合配對數</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薪傳教師資格統計</a:t>
            </a: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Ⅰ(</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具專業認證或國教輔導團</a:t>
            </a: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薪傳教師資格統計</a:t>
            </a: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Ⅱ(</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在職身分：校長、主任、教師</a:t>
            </a: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初任教師資格統計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薪傳教師之正式教師年資平均數、中位數統計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342917" marR="0" lvl="0" indent="-342917" algn="l" defTabSz="914400" rtl="0" eaLnBrk="1" fontAlgn="auto" latinLnBrk="0" hangingPunct="1">
              <a:lnSpc>
                <a:spcPct val="150000"/>
              </a:lnSpc>
              <a:spcBef>
                <a:spcPts val="400"/>
              </a:spcBef>
              <a:spcAft>
                <a:spcPts val="400"/>
              </a:spcAft>
              <a:buClrTx/>
              <a:buSzTx/>
              <a:buFont typeface="+mj-lt"/>
              <a:buAutoNum type="arabicPeriod"/>
              <a:tabLst/>
              <a:defRPr/>
            </a:pP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初任教師之正式教師年資平均數、中位數統計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6" name="文字方塊 5">
            <a:extLst>
              <a:ext uri="{FF2B5EF4-FFF2-40B4-BE49-F238E27FC236}">
                <a16:creationId xmlns:a16="http://schemas.microsoft.com/office/drawing/2014/main" id="{A06AC268-332D-4302-940B-01E723DF0DE2}"/>
              </a:ext>
            </a:extLst>
          </p:cNvPr>
          <p:cNvSpPr txBox="1"/>
          <p:nvPr/>
        </p:nvSpPr>
        <p:spPr>
          <a:xfrm>
            <a:off x="7355917" y="1909107"/>
            <a:ext cx="4555957" cy="4447243"/>
          </a:xfrm>
          <a:prstGeom prst="rect">
            <a:avLst/>
          </a:prstGeom>
          <a:noFill/>
        </p:spPr>
        <p:txBody>
          <a:bodyPr wrap="square" rtlCol="0">
            <a:spAutoFit/>
          </a:bodyPr>
          <a:lstStyle/>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9.</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薪傳教師觀課次數統計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10.</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輔導形式統計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11.</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薪傳教師輔導紀錄次數統計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12.</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薪傳教師觀課工具使用種類統計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13.</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全學期減授課鐘點費筆數統計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14.</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單節鐘點費筆數統計</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15.</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申請學校數</a:t>
            </a: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比例</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50000"/>
              </a:lnSpc>
              <a:spcBef>
                <a:spcPts val="400"/>
              </a:spcBef>
              <a:spcAft>
                <a:spcPts val="400"/>
              </a:spcAft>
              <a:buClrTx/>
              <a:buSzTx/>
              <a:buFontTx/>
              <a:buNone/>
              <a:tabLst/>
              <a:defRPr/>
            </a:pPr>
            <a:r>
              <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16.</a:t>
            </a:r>
            <a:r>
              <a:rPr kumimoji="0" lang="zh-TW" altLang="en-US"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 全部資料</a:t>
            </a:r>
            <a:endParaRPr kumimoji="0" lang="en-US" altLang="zh-TW" sz="20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74494805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學校統計匯出功能</a:t>
            </a:r>
            <a:r>
              <a:rPr lang="en-US" altLang="zh-TW" b="1" dirty="0">
                <a:solidFill>
                  <a:prstClr val="black"/>
                </a:solidFill>
                <a:latin typeface="微軟正黑體" panose="020B0604030504040204" pitchFamily="34" charset="-120"/>
                <a:ea typeface="微軟正黑體" panose="020B0604030504040204" pitchFamily="34" charset="-120"/>
              </a:rPr>
              <a:t>(1/6)</a:t>
            </a:r>
            <a:endParaRPr lang="zh-TW" altLang="en-US" dirty="0"/>
          </a:p>
        </p:txBody>
      </p:sp>
      <p:sp>
        <p:nvSpPr>
          <p:cNvPr id="2" name="投影片編號版面配置區 1"/>
          <p:cNvSpPr>
            <a:spLocks noGrp="1"/>
          </p:cNvSpPr>
          <p:nvPr>
            <p:ph type="sldNum" sz="quarter" idx="12"/>
          </p:nvPr>
        </p:nvSpPr>
        <p:spPr>
          <a:xfrm>
            <a:off x="8610600" y="6333327"/>
            <a:ext cx="2743200" cy="365125"/>
          </a:xfrm>
        </p:spPr>
        <p:txBody>
          <a:bodyPr/>
          <a:lstStyle/>
          <a:p>
            <a:fld id="{88D4ED95-B475-4FA1-BB2D-DFAFB86BB960}" type="slidenum">
              <a:rPr lang="zh-TW" altLang="en-US" smtClean="0"/>
              <a:t>143</a:t>
            </a:fld>
            <a:endParaRPr lang="zh-TW" altLang="en-US"/>
          </a:p>
        </p:txBody>
      </p:sp>
      <p:grpSp>
        <p:nvGrpSpPr>
          <p:cNvPr id="3" name="群組 2"/>
          <p:cNvGrpSpPr/>
          <p:nvPr/>
        </p:nvGrpSpPr>
        <p:grpSpPr>
          <a:xfrm>
            <a:off x="1026365" y="1491830"/>
            <a:ext cx="10139269" cy="4904276"/>
            <a:chOff x="1026365" y="1491830"/>
            <a:chExt cx="10139269" cy="4904276"/>
          </a:xfrm>
        </p:grpSpPr>
        <p:pic>
          <p:nvPicPr>
            <p:cNvPr id="9" name="圖片 8"/>
            <p:cNvPicPr>
              <a:picLocks noChangeAspect="1"/>
            </p:cNvPicPr>
            <p:nvPr/>
          </p:nvPicPr>
          <p:blipFill>
            <a:blip r:embed="rId2"/>
            <a:stretch>
              <a:fillRect/>
            </a:stretch>
          </p:blipFill>
          <p:spPr>
            <a:xfrm>
              <a:off x="1026365" y="1491830"/>
              <a:ext cx="10139269" cy="4904276"/>
            </a:xfrm>
            <a:prstGeom prst="rect">
              <a:avLst/>
            </a:prstGeom>
            <a:ln>
              <a:solidFill>
                <a:schemeClr val="tx1"/>
              </a:solidFill>
            </a:ln>
          </p:spPr>
        </p:pic>
        <p:sp>
          <p:nvSpPr>
            <p:cNvPr id="6" name="圓角矩形 5"/>
            <p:cNvSpPr/>
            <p:nvPr/>
          </p:nvSpPr>
          <p:spPr>
            <a:xfrm>
              <a:off x="6467707" y="4393580"/>
              <a:ext cx="3136247" cy="150541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 b="1"/>
            </a:p>
          </p:txBody>
        </p:sp>
        <p:sp>
          <p:nvSpPr>
            <p:cNvPr id="7" name="矩形 6"/>
            <p:cNvSpPr/>
            <p:nvPr/>
          </p:nvSpPr>
          <p:spPr>
            <a:xfrm>
              <a:off x="7011595" y="2843245"/>
              <a:ext cx="2048468" cy="792840"/>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1667" b="1" dirty="0">
                  <a:solidFill>
                    <a:schemeClr val="tx1"/>
                  </a:solidFill>
                  <a:latin typeface="微軟正黑體" panose="020B0604030504040204" pitchFamily="34" charset="-120"/>
                  <a:ea typeface="微軟正黑體" panose="020B0604030504040204" pitchFamily="34" charset="-120"/>
                </a:rPr>
                <a:t>點選</a:t>
              </a:r>
              <a:r>
                <a:rPr lang="zh-TW" altLang="en-US" sz="1667" b="1" dirty="0">
                  <a:solidFill>
                    <a:srgbClr val="FF0000"/>
                  </a:solidFill>
                  <a:latin typeface="微軟正黑體" panose="020B0604030504040204" pitchFamily="34" charset="-120"/>
                  <a:ea typeface="微軟正黑體" panose="020B0604030504040204" pitchFamily="34" charset="-120"/>
                </a:rPr>
                <a:t>統計匯出</a:t>
              </a:r>
              <a:endParaRPr lang="en-US" altLang="zh-TW" sz="1667" b="1" dirty="0">
                <a:solidFill>
                  <a:srgbClr val="FF0000"/>
                </a:solidFill>
                <a:latin typeface="微軟正黑體" panose="020B0604030504040204" pitchFamily="34" charset="-120"/>
                <a:ea typeface="微軟正黑體" panose="020B0604030504040204" pitchFamily="34" charset="-120"/>
              </a:endParaRPr>
            </a:p>
          </p:txBody>
        </p:sp>
        <p:sp>
          <p:nvSpPr>
            <p:cNvPr id="8" name="向右箭號 7"/>
            <p:cNvSpPr/>
            <p:nvPr/>
          </p:nvSpPr>
          <p:spPr>
            <a:xfrm rot="5400000">
              <a:off x="7819731" y="3831087"/>
              <a:ext cx="432197" cy="4765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51" tIns="30475" rIns="60951" bIns="30475" numCol="1" spcCol="0" rtlCol="0" fromWordArt="0" anchor="ctr" anchorCtr="0" forceAA="0" compatLnSpc="1">
              <a:prstTxWarp prst="textNoShape">
                <a:avLst/>
              </a:prstTxWarp>
              <a:noAutofit/>
            </a:bodyPr>
            <a:lstStyle/>
            <a:p>
              <a:pPr algn="ctr"/>
              <a:endParaRPr lang="zh-TW" altLang="en-US" sz="800" b="1"/>
            </a:p>
          </p:txBody>
        </p:sp>
      </p:grpSp>
    </p:spTree>
    <p:extLst>
      <p:ext uri="{BB962C8B-B14F-4D97-AF65-F5344CB8AC3E}">
        <p14:creationId xmlns:p14="http://schemas.microsoft.com/office/powerpoint/2010/main" val="26914937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8D4ED95-B475-4FA1-BB2D-DFAFB86BB960}" type="slidenum">
              <a:rPr lang="zh-TW" altLang="en-US" smtClean="0"/>
              <a:t>144</a:t>
            </a:fld>
            <a:endParaRPr lang="zh-TW" altLang="en-US"/>
          </a:p>
        </p:txBody>
      </p:sp>
      <p:sp>
        <p:nvSpPr>
          <p:cNvPr id="6" name="標題 3"/>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縣市統計匯出功能</a:t>
            </a:r>
            <a:r>
              <a:rPr lang="en-US" altLang="zh-TW" b="1" dirty="0">
                <a:solidFill>
                  <a:prstClr val="black"/>
                </a:solidFill>
                <a:latin typeface="微軟正黑體" panose="020B0604030504040204" pitchFamily="34" charset="-120"/>
                <a:ea typeface="微軟正黑體" panose="020B0604030504040204" pitchFamily="34" charset="-120"/>
              </a:rPr>
              <a:t>(2/7)</a:t>
            </a:r>
            <a:endParaRPr lang="zh-TW" altLang="en-US" dirty="0"/>
          </a:p>
        </p:txBody>
      </p:sp>
      <p:grpSp>
        <p:nvGrpSpPr>
          <p:cNvPr id="10" name="群組 9"/>
          <p:cNvGrpSpPr/>
          <p:nvPr/>
        </p:nvGrpSpPr>
        <p:grpSpPr>
          <a:xfrm>
            <a:off x="133018" y="1780920"/>
            <a:ext cx="11792828" cy="4575430"/>
            <a:chOff x="-145657" y="1848268"/>
            <a:chExt cx="11792828" cy="4575430"/>
          </a:xfrm>
        </p:grpSpPr>
        <p:pic>
          <p:nvPicPr>
            <p:cNvPr id="11" name="圖片 10"/>
            <p:cNvPicPr>
              <a:picLocks noChangeAspect="1"/>
            </p:cNvPicPr>
            <p:nvPr/>
          </p:nvPicPr>
          <p:blipFill>
            <a:blip r:embed="rId2"/>
            <a:stretch>
              <a:fillRect/>
            </a:stretch>
          </p:blipFill>
          <p:spPr>
            <a:xfrm>
              <a:off x="-145657" y="1848268"/>
              <a:ext cx="11792828" cy="3385971"/>
            </a:xfrm>
            <a:prstGeom prst="rect">
              <a:avLst/>
            </a:prstGeom>
            <a:ln>
              <a:solidFill>
                <a:schemeClr val="tx1"/>
              </a:solidFill>
            </a:ln>
          </p:spPr>
        </p:pic>
        <p:sp>
          <p:nvSpPr>
            <p:cNvPr id="12" name="矩形 11"/>
            <p:cNvSpPr/>
            <p:nvPr/>
          </p:nvSpPr>
          <p:spPr>
            <a:xfrm>
              <a:off x="6370480" y="5594835"/>
              <a:ext cx="3126632" cy="828863"/>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b="1" dirty="0">
                  <a:solidFill>
                    <a:schemeClr val="tx1"/>
                  </a:solidFill>
                  <a:latin typeface="微軟正黑體" panose="020B0604030504040204" pitchFamily="34" charset="-120"/>
                  <a:ea typeface="微軟正黑體" panose="020B0604030504040204" pitchFamily="34" charset="-120"/>
                </a:rPr>
                <a:t>點選</a:t>
              </a:r>
              <a:r>
                <a:rPr lang="en-US" altLang="zh-TW" b="1" dirty="0">
                  <a:solidFill>
                    <a:srgbClr val="FF0000"/>
                  </a:solidFill>
                  <a:latin typeface="微軟正黑體" panose="020B0604030504040204" pitchFamily="34" charset="-120"/>
                  <a:ea typeface="微軟正黑體" panose="020B0604030504040204" pitchFamily="34" charset="-120"/>
                </a:rPr>
                <a:t>112</a:t>
              </a:r>
              <a:r>
                <a:rPr lang="zh-TW" altLang="en-US" b="1" dirty="0">
                  <a:solidFill>
                    <a:srgbClr val="FF0000"/>
                  </a:solidFill>
                  <a:latin typeface="微軟正黑體" panose="020B0604030504040204" pitchFamily="34" charset="-120"/>
                  <a:ea typeface="微軟正黑體" panose="020B0604030504040204" pitchFamily="34" charset="-120"/>
                </a:rPr>
                <a:t>學年度以後</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13" name="圓角矩形 12"/>
            <p:cNvSpPr/>
            <p:nvPr/>
          </p:nvSpPr>
          <p:spPr>
            <a:xfrm>
              <a:off x="6096000" y="2857500"/>
              <a:ext cx="3401112" cy="177809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800" b="1"/>
            </a:p>
          </p:txBody>
        </p:sp>
        <p:sp>
          <p:nvSpPr>
            <p:cNvPr id="14" name="向右箭號 13"/>
            <p:cNvSpPr/>
            <p:nvPr/>
          </p:nvSpPr>
          <p:spPr>
            <a:xfrm rot="16200000">
              <a:off x="7658652" y="4971642"/>
              <a:ext cx="502790" cy="55992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78490244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14" name="群組 13"/>
          <p:cNvGrpSpPr/>
          <p:nvPr/>
        </p:nvGrpSpPr>
        <p:grpSpPr>
          <a:xfrm>
            <a:off x="284971" y="1500523"/>
            <a:ext cx="11588808" cy="4111519"/>
            <a:chOff x="285008" y="1500272"/>
            <a:chExt cx="11590317" cy="4112054"/>
          </a:xfrm>
        </p:grpSpPr>
        <p:pic>
          <p:nvPicPr>
            <p:cNvPr id="13" name="圖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08" y="1500272"/>
              <a:ext cx="11590317" cy="4112054"/>
            </a:xfrm>
            <a:prstGeom prst="rect">
              <a:avLst/>
            </a:prstGeom>
            <a:ln>
              <a:solidFill>
                <a:schemeClr val="tx1"/>
              </a:solidFill>
            </a:ln>
          </p:spPr>
        </p:pic>
        <p:sp>
          <p:nvSpPr>
            <p:cNvPr id="5" name="圓角矩形 4"/>
            <p:cNvSpPr/>
            <p:nvPr/>
          </p:nvSpPr>
          <p:spPr>
            <a:xfrm>
              <a:off x="10339773" y="2066037"/>
              <a:ext cx="951874" cy="21246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6" name="矩形 5"/>
            <p:cNvSpPr/>
            <p:nvPr/>
          </p:nvSpPr>
          <p:spPr>
            <a:xfrm>
              <a:off x="7819975" y="2014491"/>
              <a:ext cx="1895749" cy="499679"/>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914309">
                <a:defRPr/>
              </a:pPr>
              <a:r>
                <a:rPr lang="zh-TW" altLang="en-US" b="1" dirty="0">
                  <a:solidFill>
                    <a:prstClr val="black"/>
                  </a:solidFill>
                  <a:latin typeface="微軟正黑體" panose="020B0604030504040204" pitchFamily="34" charset="-120"/>
                  <a:ea typeface="微軟正黑體" panose="020B0604030504040204" pitchFamily="34" charset="-120"/>
                </a:rPr>
                <a:t>點選</a:t>
              </a:r>
              <a:r>
                <a:rPr lang="zh-TW" altLang="en-US" b="1" dirty="0">
                  <a:solidFill>
                    <a:srgbClr val="FF0000"/>
                  </a:solidFill>
                  <a:latin typeface="微軟正黑體" panose="020B0604030504040204" pitchFamily="34" charset="-120"/>
                  <a:ea typeface="微軟正黑體" panose="020B0604030504040204" pitchFamily="34" charset="-120"/>
                </a:rPr>
                <a:t>學年度</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7" name="向上箭號 6"/>
            <p:cNvSpPr/>
            <p:nvPr/>
          </p:nvSpPr>
          <p:spPr>
            <a:xfrm rot="5400000">
              <a:off x="9801809" y="2115612"/>
              <a:ext cx="396586" cy="297439"/>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8" name="橢圓 7"/>
            <p:cNvSpPr/>
            <p:nvPr/>
          </p:nvSpPr>
          <p:spPr>
            <a:xfrm>
              <a:off x="7625573" y="1798737"/>
              <a:ext cx="514229" cy="51422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r>
                <a:rPr lang="en-US" altLang="zh-TW" sz="2300" b="1" dirty="0">
                  <a:solidFill>
                    <a:srgbClr val="FF0000"/>
                  </a:solidFill>
                  <a:latin typeface="Calibri" panose="020F0502020204030204"/>
                  <a:ea typeface="新細明體" panose="02020500000000000000" pitchFamily="18" charset="-120"/>
                </a:rPr>
                <a:t>2</a:t>
              </a:r>
              <a:endParaRPr lang="zh-TW" altLang="en-US" sz="2300" b="1" dirty="0">
                <a:solidFill>
                  <a:srgbClr val="FF0000"/>
                </a:solidFill>
                <a:latin typeface="Calibri" panose="020F0502020204030204"/>
                <a:ea typeface="新細明體" panose="02020500000000000000" pitchFamily="18" charset="-120"/>
              </a:endParaRPr>
            </a:p>
          </p:txBody>
        </p:sp>
        <p:sp>
          <p:nvSpPr>
            <p:cNvPr id="9" name="矩形 8"/>
            <p:cNvSpPr/>
            <p:nvPr/>
          </p:nvSpPr>
          <p:spPr>
            <a:xfrm>
              <a:off x="9510032" y="3268460"/>
              <a:ext cx="1895749" cy="499679"/>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914309">
                <a:defRPr/>
              </a:pPr>
              <a:r>
                <a:rPr lang="zh-TW" altLang="en-US" b="1" dirty="0">
                  <a:solidFill>
                    <a:prstClr val="black"/>
                  </a:solidFill>
                  <a:latin typeface="微軟正黑體" panose="020B0604030504040204" pitchFamily="34" charset="-120"/>
                  <a:ea typeface="微軟正黑體" panose="020B0604030504040204" pitchFamily="34" charset="-120"/>
                </a:rPr>
                <a:t>選擇</a:t>
              </a:r>
              <a:r>
                <a:rPr lang="zh-TW" altLang="en-US" b="1" dirty="0">
                  <a:solidFill>
                    <a:srgbClr val="FF0000"/>
                  </a:solidFill>
                  <a:latin typeface="微軟正黑體" panose="020B0604030504040204" pitchFamily="34" charset="-120"/>
                  <a:ea typeface="微軟正黑體" panose="020B0604030504040204" pitchFamily="34" charset="-120"/>
                </a:rPr>
                <a:t>資料匯出</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10" name="橢圓 9"/>
            <p:cNvSpPr/>
            <p:nvPr/>
          </p:nvSpPr>
          <p:spPr>
            <a:xfrm>
              <a:off x="9252917" y="3011345"/>
              <a:ext cx="514229" cy="51422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r>
                <a:rPr lang="en-US" altLang="zh-TW" sz="2300" b="1" dirty="0">
                  <a:solidFill>
                    <a:srgbClr val="FF0000"/>
                  </a:solidFill>
                  <a:latin typeface="Calibri" panose="020F0502020204030204"/>
                  <a:ea typeface="新細明體" panose="02020500000000000000" pitchFamily="18" charset="-120"/>
                </a:rPr>
                <a:t>1</a:t>
              </a:r>
              <a:endParaRPr lang="zh-TW" altLang="en-US" sz="2300" b="1" dirty="0">
                <a:solidFill>
                  <a:srgbClr val="FF0000"/>
                </a:solidFill>
                <a:latin typeface="Calibri" panose="020F0502020204030204"/>
                <a:ea typeface="新細明體" panose="02020500000000000000" pitchFamily="18" charset="-120"/>
              </a:endParaRPr>
            </a:p>
          </p:txBody>
        </p:sp>
        <p:sp>
          <p:nvSpPr>
            <p:cNvPr id="11" name="圓角矩形 10"/>
            <p:cNvSpPr/>
            <p:nvPr/>
          </p:nvSpPr>
          <p:spPr>
            <a:xfrm>
              <a:off x="10339773" y="2455160"/>
              <a:ext cx="689114" cy="22548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12" name="向上箭號 11"/>
            <p:cNvSpPr/>
            <p:nvPr/>
          </p:nvSpPr>
          <p:spPr>
            <a:xfrm>
              <a:off x="10470136" y="2825835"/>
              <a:ext cx="396586" cy="297439"/>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grpSp>
      <p:sp>
        <p:nvSpPr>
          <p:cNvPr id="3" name="標題 2"/>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學校統計匯出功能</a:t>
            </a:r>
            <a:r>
              <a:rPr lang="en-US" altLang="zh-TW" b="1" dirty="0">
                <a:solidFill>
                  <a:prstClr val="black"/>
                </a:solidFill>
                <a:latin typeface="微軟正黑體" panose="020B0604030504040204" pitchFamily="34" charset="-120"/>
                <a:ea typeface="微軟正黑體" panose="020B0604030504040204" pitchFamily="34" charset="-120"/>
              </a:rPr>
              <a:t>(2/6)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145</a:t>
            </a:fld>
            <a:endParaRPr lang="zh-TW" altLang="en-US"/>
          </a:p>
        </p:txBody>
      </p:sp>
    </p:spTree>
    <p:extLst>
      <p:ext uri="{BB962C8B-B14F-4D97-AF65-F5344CB8AC3E}">
        <p14:creationId xmlns:p14="http://schemas.microsoft.com/office/powerpoint/2010/main" val="32169212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9" name="群組 8"/>
          <p:cNvGrpSpPr/>
          <p:nvPr/>
        </p:nvGrpSpPr>
        <p:grpSpPr>
          <a:xfrm>
            <a:off x="284971" y="1500523"/>
            <a:ext cx="11588808" cy="4111519"/>
            <a:chOff x="285008" y="1500272"/>
            <a:chExt cx="11590317" cy="4112054"/>
          </a:xfrm>
        </p:grpSpPr>
        <p:pic>
          <p:nvPicPr>
            <p:cNvPr id="8" name="圖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08" y="1500272"/>
              <a:ext cx="11590317" cy="4112054"/>
            </a:xfrm>
            <a:prstGeom prst="rect">
              <a:avLst/>
            </a:prstGeom>
            <a:ln>
              <a:solidFill>
                <a:schemeClr val="tx1"/>
              </a:solidFill>
            </a:ln>
          </p:spPr>
        </p:pic>
        <p:sp>
          <p:nvSpPr>
            <p:cNvPr id="5" name="圓角矩形 4"/>
            <p:cNvSpPr/>
            <p:nvPr/>
          </p:nvSpPr>
          <p:spPr>
            <a:xfrm>
              <a:off x="388052" y="2663165"/>
              <a:ext cx="7710919" cy="105381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6" name="矩形 5"/>
            <p:cNvSpPr/>
            <p:nvPr/>
          </p:nvSpPr>
          <p:spPr>
            <a:xfrm>
              <a:off x="8908797" y="3055666"/>
              <a:ext cx="2749002" cy="557281"/>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914309">
                <a:defRPr/>
              </a:pPr>
              <a:r>
                <a:rPr lang="zh-TW" altLang="en-US" b="1" dirty="0">
                  <a:solidFill>
                    <a:prstClr val="black"/>
                  </a:solidFill>
                  <a:latin typeface="微軟正黑體" panose="020B0604030504040204" pitchFamily="34" charset="-120"/>
                  <a:ea typeface="微軟正黑體" panose="020B0604030504040204" pitchFamily="34" charset="-120"/>
                </a:rPr>
                <a:t>可選擇想匯出的資料種類</a:t>
              </a:r>
            </a:p>
          </p:txBody>
        </p:sp>
        <p:sp>
          <p:nvSpPr>
            <p:cNvPr id="7" name="向左箭號 6"/>
            <p:cNvSpPr/>
            <p:nvPr/>
          </p:nvSpPr>
          <p:spPr>
            <a:xfrm>
              <a:off x="8182279" y="3017107"/>
              <a:ext cx="643210" cy="634400"/>
            </a:xfrm>
            <a:prstGeom prst="leftArrow">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grpSp>
      <p:sp>
        <p:nvSpPr>
          <p:cNvPr id="3" name="標題 2"/>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學校統計匯出功能</a:t>
            </a:r>
            <a:r>
              <a:rPr lang="en-US" altLang="zh-TW" b="1" dirty="0">
                <a:solidFill>
                  <a:prstClr val="black"/>
                </a:solidFill>
                <a:latin typeface="微軟正黑體" panose="020B0604030504040204" pitchFamily="34" charset="-120"/>
                <a:ea typeface="微軟正黑體" panose="020B0604030504040204" pitchFamily="34" charset="-120"/>
              </a:rPr>
              <a:t>(3/6)</a:t>
            </a:r>
            <a:endParaRPr lang="zh-TW" altLang="en-US" dirty="0"/>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146</a:t>
            </a:fld>
            <a:endParaRPr lang="zh-TW" altLang="en-US"/>
          </a:p>
        </p:txBody>
      </p:sp>
    </p:spTree>
    <p:extLst>
      <p:ext uri="{BB962C8B-B14F-4D97-AF65-F5344CB8AC3E}">
        <p14:creationId xmlns:p14="http://schemas.microsoft.com/office/powerpoint/2010/main" val="154552616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0" name="標題 1"/>
          <p:cNvSpPr>
            <a:spLocks noGrp="1"/>
          </p:cNvSpPr>
          <p:nvPr>
            <p:ph type="title"/>
          </p:nvPr>
        </p:nvSpPr>
        <p:spPr>
          <a:xfrm>
            <a:off x="838200" y="365526"/>
            <a:ext cx="10515601" cy="1325390"/>
          </a:xfrm>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學校統計匯出功能</a:t>
            </a:r>
            <a:r>
              <a:rPr lang="en-US" altLang="zh-TW" b="1" dirty="0">
                <a:solidFill>
                  <a:prstClr val="black"/>
                </a:solidFill>
                <a:latin typeface="微軟正黑體" panose="020B0604030504040204" pitchFamily="34" charset="-120"/>
                <a:ea typeface="微軟正黑體" panose="020B0604030504040204" pitchFamily="34" charset="-120"/>
              </a:rPr>
              <a:t>(4/6)</a:t>
            </a:r>
            <a:endParaRPr lang="zh-TW" altLang="en-US" dirty="0"/>
          </a:p>
        </p:txBody>
      </p:sp>
      <p:pic>
        <p:nvPicPr>
          <p:cNvPr id="11" name="圖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379" y="2335996"/>
            <a:ext cx="10400423" cy="1250134"/>
          </a:xfrm>
          <a:prstGeom prst="rect">
            <a:avLst/>
          </a:prstGeom>
          <a:ln>
            <a:solidFill>
              <a:schemeClr val="tx1"/>
            </a:solidFill>
          </a:ln>
        </p:spPr>
      </p:pic>
      <p:sp>
        <p:nvSpPr>
          <p:cNvPr id="21" name="矩形 20"/>
          <p:cNvSpPr/>
          <p:nvPr/>
        </p:nvSpPr>
        <p:spPr>
          <a:xfrm>
            <a:off x="556089" y="2027508"/>
            <a:ext cx="2422251" cy="43933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r>
              <a:rPr lang="zh-TW" altLang="en-US" b="1" dirty="0">
                <a:solidFill>
                  <a:schemeClr val="tx1"/>
                </a:solidFill>
                <a:latin typeface="微軟正黑體" panose="020B0604030504040204" pitchFamily="34" charset="-120"/>
                <a:ea typeface="微軟正黑體" panose="020B0604030504040204" pitchFamily="34" charset="-120"/>
              </a:rPr>
              <a:t>薪傳教師人數統計</a:t>
            </a:r>
            <a:endParaRPr lang="zh-TW" altLang="en-US" dirty="0">
              <a:solidFill>
                <a:schemeClr val="tx1"/>
              </a:solidFill>
            </a:endParaRPr>
          </a:p>
        </p:txBody>
      </p:sp>
      <p:sp>
        <p:nvSpPr>
          <p:cNvPr id="22" name="矩形 21"/>
          <p:cNvSpPr/>
          <p:nvPr/>
        </p:nvSpPr>
        <p:spPr>
          <a:xfrm>
            <a:off x="2775709" y="3803477"/>
            <a:ext cx="7055779" cy="2789074"/>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defTabSz="914218">
              <a:defRPr/>
            </a:pPr>
            <a:r>
              <a:rPr lang="zh-TW" altLang="en-US" b="1" dirty="0">
                <a:solidFill>
                  <a:prstClr val="black"/>
                </a:solidFill>
                <a:latin typeface="微軟正黑體" panose="020B0604030504040204" pitchFamily="34" charset="-120"/>
                <a:ea typeface="微軟正黑體" panose="020B0604030504040204" pitchFamily="34" charset="-120"/>
              </a:rPr>
              <a:t>註明</a:t>
            </a:r>
            <a:r>
              <a:rPr lang="zh-TW" altLang="en-US" b="1" dirty="0">
                <a:solidFill>
                  <a:srgbClr val="FF0000"/>
                </a:solidFill>
                <a:latin typeface="微軟正黑體" panose="020B0604030504040204" pitchFamily="34" charset="-120"/>
                <a:ea typeface="微軟正黑體" panose="020B0604030504040204" pitchFamily="34" charset="-120"/>
              </a:rPr>
              <a:t>可匯出名冊</a:t>
            </a:r>
            <a:r>
              <a:rPr lang="zh-TW" altLang="en-US" b="1" dirty="0">
                <a:solidFill>
                  <a:prstClr val="black"/>
                </a:solidFill>
                <a:latin typeface="微軟正黑體" panose="020B0604030504040204" pitchFamily="34" charset="-120"/>
                <a:ea typeface="微軟正黑體" panose="020B0604030504040204" pitchFamily="34" charset="-120"/>
              </a:rPr>
              <a:t>的資料，</a:t>
            </a:r>
            <a:endParaRPr lang="en-US" altLang="zh-TW" b="1" dirty="0">
              <a:solidFill>
                <a:prstClr val="black"/>
              </a:solidFill>
              <a:latin typeface="微軟正黑體" panose="020B0604030504040204" pitchFamily="34" charset="-120"/>
              <a:ea typeface="微軟正黑體" panose="020B0604030504040204" pitchFamily="34" charset="-120"/>
            </a:endParaRPr>
          </a:p>
          <a:p>
            <a:pPr defTabSz="914218">
              <a:defRPr/>
            </a:pPr>
            <a:r>
              <a:rPr lang="zh-TW" altLang="en-US" b="1" dirty="0">
                <a:solidFill>
                  <a:prstClr val="black"/>
                </a:solidFill>
                <a:latin typeface="微軟正黑體" panose="020B0604030504040204" pitchFamily="34" charset="-120"/>
                <a:ea typeface="微軟正黑體" panose="020B0604030504040204" pitchFamily="34" charset="-120"/>
              </a:rPr>
              <a:t>可針對想調查的資料內容匯出學校內老師的名單。</a:t>
            </a:r>
            <a:endParaRPr lang="en-US" altLang="zh-TW" b="1" dirty="0">
              <a:solidFill>
                <a:prstClr val="black"/>
              </a:solidFill>
              <a:latin typeface="微軟正黑體" panose="020B0604030504040204" pitchFamily="34" charset="-120"/>
              <a:ea typeface="微軟正黑體" panose="020B0604030504040204" pitchFamily="34" charset="-120"/>
            </a:endParaRPr>
          </a:p>
          <a:p>
            <a:pPr defTabSz="914218">
              <a:defRPr/>
            </a:pPr>
            <a:r>
              <a:rPr lang="en-US" altLang="zh-TW" b="1" dirty="0">
                <a:solidFill>
                  <a:prstClr val="black"/>
                </a:solidFill>
                <a:latin typeface="微軟正黑體" panose="020B0604030504040204" pitchFamily="34" charset="-120"/>
                <a:ea typeface="微軟正黑體" panose="020B0604030504040204" pitchFamily="34" charset="-120"/>
              </a:rPr>
              <a:t>1.</a:t>
            </a:r>
            <a:r>
              <a:rPr lang="zh-TW" altLang="en-US" b="1" dirty="0">
                <a:solidFill>
                  <a:srgbClr val="FF0000"/>
                </a:solidFill>
                <a:latin typeface="微軟正黑體" panose="020B0604030504040204" pitchFamily="34" charset="-120"/>
                <a:ea typeface="微軟正黑體" panose="020B0604030504040204" pitchFamily="34" charset="-120"/>
              </a:rPr>
              <a:t>薪傳教師人數統計</a:t>
            </a:r>
            <a:r>
              <a:rPr lang="zh-TW" altLang="en-US" b="1" dirty="0">
                <a:solidFill>
                  <a:prstClr val="black"/>
                </a:solidFill>
                <a:latin typeface="微軟正黑體" panose="020B0604030504040204" pitchFamily="34" charset="-120"/>
                <a:ea typeface="微軟正黑體" panose="020B0604030504040204" pitchFamily="34" charset="-120"/>
              </a:rPr>
              <a:t>，可匯出薪傳教師正式教學年資名冊。</a:t>
            </a:r>
            <a:br>
              <a:rPr lang="en-US" altLang="zh-TW" b="1" dirty="0">
                <a:solidFill>
                  <a:prstClr val="black"/>
                </a:solidFill>
                <a:latin typeface="微軟正黑體" panose="020B0604030504040204" pitchFamily="34" charset="-120"/>
                <a:ea typeface="微軟正黑體" panose="020B0604030504040204" pitchFamily="34" charset="-120"/>
              </a:rPr>
            </a:br>
            <a:r>
              <a:rPr lang="en-US" altLang="zh-TW" b="1" dirty="0">
                <a:solidFill>
                  <a:prstClr val="black"/>
                </a:solidFill>
                <a:latin typeface="微軟正黑體" panose="020B0604030504040204" pitchFamily="34" charset="-120"/>
                <a:ea typeface="微軟正黑體" panose="020B0604030504040204" pitchFamily="34" charset="-120"/>
              </a:rPr>
              <a:t>2.</a:t>
            </a:r>
            <a:r>
              <a:rPr lang="zh-TW" altLang="en-US" b="1" dirty="0">
                <a:solidFill>
                  <a:srgbClr val="FF0000"/>
                </a:solidFill>
                <a:latin typeface="微軟正黑體" panose="020B0604030504040204" pitchFamily="34" charset="-120"/>
                <a:ea typeface="微軟正黑體" panose="020B0604030504040204" pitchFamily="34" charset="-120"/>
              </a:rPr>
              <a:t>薪傳教師資格統計</a:t>
            </a:r>
            <a:r>
              <a:rPr lang="en-US" altLang="zh-TW" b="1" dirty="0">
                <a:solidFill>
                  <a:srgbClr val="FF0000"/>
                </a:solidFill>
                <a:latin typeface="微軟正黑體" panose="020B0604030504040204" pitchFamily="34" charset="-120"/>
                <a:ea typeface="微軟正黑體" panose="020B0604030504040204" pitchFamily="34" charset="-120"/>
              </a:rPr>
              <a:t>Ⅰ</a:t>
            </a:r>
            <a:r>
              <a:rPr lang="zh-TW" altLang="en-US" b="1" dirty="0">
                <a:solidFill>
                  <a:prstClr val="black"/>
                </a:solidFill>
                <a:latin typeface="微軟正黑體" panose="020B0604030504040204" pitchFamily="34" charset="-120"/>
                <a:ea typeface="微軟正黑體" panose="020B0604030504040204" pitchFamily="34" charset="-120"/>
              </a:rPr>
              <a:t>，可匯出薪傳教師所擁有的身分別名冊。</a:t>
            </a:r>
            <a:endParaRPr lang="en-US" altLang="zh-TW" b="1" dirty="0">
              <a:solidFill>
                <a:prstClr val="black"/>
              </a:solidFill>
              <a:latin typeface="微軟正黑體" panose="020B0604030504040204" pitchFamily="34" charset="-120"/>
              <a:ea typeface="微軟正黑體" panose="020B0604030504040204" pitchFamily="34" charset="-120"/>
            </a:endParaRPr>
          </a:p>
          <a:p>
            <a:pPr defTabSz="914218">
              <a:defRPr/>
            </a:pPr>
            <a:r>
              <a:rPr lang="en-US" altLang="zh-TW" b="1" dirty="0">
                <a:solidFill>
                  <a:prstClr val="black"/>
                </a:solidFill>
                <a:latin typeface="微軟正黑體" panose="020B0604030504040204" pitchFamily="34" charset="-120"/>
                <a:ea typeface="微軟正黑體" panose="020B0604030504040204" pitchFamily="34" charset="-120"/>
              </a:rPr>
              <a:t>3.</a:t>
            </a:r>
            <a:r>
              <a:rPr lang="zh-TW" altLang="en-US" b="1" dirty="0">
                <a:solidFill>
                  <a:srgbClr val="FF0000"/>
                </a:solidFill>
                <a:latin typeface="微軟正黑體" panose="020B0604030504040204" pitchFamily="34" charset="-120"/>
                <a:ea typeface="微軟正黑體" panose="020B0604030504040204" pitchFamily="34" charset="-120"/>
              </a:rPr>
              <a:t>薪傳教師資格統計</a:t>
            </a:r>
            <a:r>
              <a:rPr lang="en-US" altLang="zh-TW" b="1" dirty="0">
                <a:solidFill>
                  <a:srgbClr val="FF0000"/>
                </a:solidFill>
                <a:latin typeface="微軟正黑體" panose="020B0604030504040204" pitchFamily="34" charset="-120"/>
                <a:ea typeface="微軟正黑體" panose="020B0604030504040204" pitchFamily="34" charset="-120"/>
              </a:rPr>
              <a:t>Ⅱ</a:t>
            </a:r>
            <a:r>
              <a:rPr lang="zh-TW" altLang="en-US" b="1" dirty="0">
                <a:solidFill>
                  <a:prstClr val="black"/>
                </a:solidFill>
                <a:latin typeface="微軟正黑體" panose="020B0604030504040204" pitchFamily="34" charset="-120"/>
                <a:ea typeface="微軟正黑體" panose="020B0604030504040204" pitchFamily="34" charset="-120"/>
              </a:rPr>
              <a:t>，可匯出薪傳教師在學校職稱名冊。</a:t>
            </a:r>
            <a:endParaRPr lang="en-US" altLang="zh-TW" b="1" dirty="0">
              <a:solidFill>
                <a:prstClr val="black"/>
              </a:solidFill>
              <a:latin typeface="微軟正黑體" panose="020B0604030504040204" pitchFamily="34" charset="-120"/>
              <a:ea typeface="微軟正黑體" panose="020B0604030504040204" pitchFamily="34" charset="-120"/>
            </a:endParaRPr>
          </a:p>
          <a:p>
            <a:pPr defTabSz="914218">
              <a:defRPr/>
            </a:pPr>
            <a:r>
              <a:rPr lang="en-US" altLang="zh-TW" b="1" dirty="0">
                <a:solidFill>
                  <a:prstClr val="black"/>
                </a:solidFill>
                <a:latin typeface="微軟正黑體" panose="020B0604030504040204" pitchFamily="34" charset="-120"/>
                <a:ea typeface="微軟正黑體" panose="020B0604030504040204" pitchFamily="34" charset="-120"/>
              </a:rPr>
              <a:t>4.</a:t>
            </a:r>
            <a:r>
              <a:rPr lang="zh-TW" altLang="en-US" b="1" dirty="0">
                <a:solidFill>
                  <a:srgbClr val="FF0000"/>
                </a:solidFill>
                <a:latin typeface="微軟正黑體" panose="020B0604030504040204" pitchFamily="34" charset="-120"/>
                <a:ea typeface="微軟正黑體" panose="020B0604030504040204" pitchFamily="34" charset="-120"/>
              </a:rPr>
              <a:t>初任教師資格統計</a:t>
            </a:r>
            <a:r>
              <a:rPr lang="zh-TW" altLang="en-US" b="1" dirty="0">
                <a:solidFill>
                  <a:prstClr val="black"/>
                </a:solidFill>
                <a:latin typeface="微軟正黑體" panose="020B0604030504040204" pitchFamily="34" charset="-120"/>
                <a:ea typeface="微軟正黑體" panose="020B0604030504040204" pitchFamily="34" charset="-120"/>
              </a:rPr>
              <a:t>，可匯出初任教師是否擁有再任正式教師，或是具公私立教師</a:t>
            </a:r>
            <a:r>
              <a:rPr lang="en-US" altLang="zh-TW" b="1" dirty="0">
                <a:solidFill>
                  <a:prstClr val="black"/>
                </a:solidFill>
                <a:latin typeface="微軟正黑體" panose="020B0604030504040204" pitchFamily="34" charset="-120"/>
                <a:ea typeface="微軟正黑體" panose="020B0604030504040204" pitchFamily="34" charset="-120"/>
              </a:rPr>
              <a:t>5</a:t>
            </a:r>
            <a:r>
              <a:rPr lang="zh-TW" altLang="en-US" b="1" dirty="0">
                <a:solidFill>
                  <a:prstClr val="black"/>
                </a:solidFill>
                <a:latin typeface="微軟正黑體" panose="020B0604030504040204" pitchFamily="34" charset="-120"/>
                <a:ea typeface="微軟正黑體" panose="020B0604030504040204" pitchFamily="34" charset="-120"/>
              </a:rPr>
              <a:t>年以上年資格名冊。</a:t>
            </a:r>
            <a:br>
              <a:rPr lang="en-US" altLang="zh-TW" b="1" dirty="0">
                <a:solidFill>
                  <a:prstClr val="black"/>
                </a:solidFill>
                <a:latin typeface="微軟正黑體" panose="020B0604030504040204" pitchFamily="34" charset="-120"/>
                <a:ea typeface="微軟正黑體" panose="020B0604030504040204" pitchFamily="34" charset="-120"/>
              </a:rPr>
            </a:br>
            <a:r>
              <a:rPr lang="en-US" altLang="zh-TW" b="1" dirty="0">
                <a:solidFill>
                  <a:prstClr val="black"/>
                </a:solidFill>
                <a:latin typeface="微軟正黑體" panose="020B0604030504040204" pitchFamily="34" charset="-120"/>
                <a:ea typeface="微軟正黑體" panose="020B0604030504040204" pitchFamily="34" charset="-120"/>
              </a:rPr>
              <a:t>5.</a:t>
            </a:r>
            <a:r>
              <a:rPr lang="zh-TW" altLang="en-US" b="1" dirty="0">
                <a:solidFill>
                  <a:srgbClr val="FF0000"/>
                </a:solidFill>
                <a:latin typeface="微軟正黑體" panose="020B0604030504040204" pitchFamily="34" charset="-120"/>
                <a:ea typeface="微軟正黑體" panose="020B0604030504040204" pitchFamily="34" charset="-120"/>
              </a:rPr>
              <a:t>初任教師資格統計</a:t>
            </a:r>
            <a:r>
              <a:rPr lang="zh-TW" altLang="en-US" b="1" dirty="0">
                <a:solidFill>
                  <a:prstClr val="black"/>
                </a:solidFill>
                <a:latin typeface="微軟正黑體" panose="020B0604030504040204" pitchFamily="34" charset="-120"/>
                <a:ea typeface="微軟正黑體" panose="020B0604030504040204" pitchFamily="34" charset="-120"/>
              </a:rPr>
              <a:t>，可匯出初任教師教學領域名冊。</a:t>
            </a:r>
          </a:p>
        </p:txBody>
      </p:sp>
      <p:sp>
        <p:nvSpPr>
          <p:cNvPr id="2" name="投影片編號版面配置區 1"/>
          <p:cNvSpPr>
            <a:spLocks noGrp="1"/>
          </p:cNvSpPr>
          <p:nvPr>
            <p:ph type="sldNum" sz="quarter" idx="12"/>
          </p:nvPr>
        </p:nvSpPr>
        <p:spPr/>
        <p:txBody>
          <a:bodyPr/>
          <a:lstStyle/>
          <a:p>
            <a:fld id="{C98B0329-BC65-4823-89B4-AE17299752F4}" type="slidenum">
              <a:rPr lang="zh-TW" altLang="en-US" smtClean="0"/>
              <a:t>147</a:t>
            </a:fld>
            <a:endParaRPr lang="zh-TW" altLang="en-US"/>
          </a:p>
        </p:txBody>
      </p:sp>
    </p:spTree>
    <p:extLst>
      <p:ext uri="{BB962C8B-B14F-4D97-AF65-F5344CB8AC3E}">
        <p14:creationId xmlns:p14="http://schemas.microsoft.com/office/powerpoint/2010/main" val="100739163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88D4ED95-B475-4FA1-BB2D-DFAFB86BB960}" type="slidenum">
              <a:rPr lang="zh-TW" altLang="en-US" smtClean="0"/>
              <a:t>148</a:t>
            </a:fld>
            <a:endParaRPr lang="zh-TW" altLang="en-US"/>
          </a:p>
        </p:txBody>
      </p:sp>
      <p:pic>
        <p:nvPicPr>
          <p:cNvPr id="5" name="圖片 4"/>
          <p:cNvPicPr>
            <a:picLocks noChangeAspect="1"/>
          </p:cNvPicPr>
          <p:nvPr/>
        </p:nvPicPr>
        <p:blipFill rotWithShape="1">
          <a:blip r:embed="rId2">
            <a:extLst>
              <a:ext uri="{28A0092B-C50C-407E-A947-70E740481C1C}">
                <a14:useLocalDpi xmlns:a14="http://schemas.microsoft.com/office/drawing/2010/main" val="0"/>
              </a:ext>
            </a:extLst>
          </a:blip>
          <a:srcRect b="38383"/>
          <a:stretch/>
        </p:blipFill>
        <p:spPr>
          <a:xfrm>
            <a:off x="1211126" y="1947121"/>
            <a:ext cx="9651276" cy="629935"/>
          </a:xfrm>
          <a:prstGeom prst="rect">
            <a:avLst/>
          </a:prstGeom>
          <a:ln>
            <a:solidFill>
              <a:schemeClr val="tx1"/>
            </a:solidFill>
          </a:ln>
        </p:spPr>
      </p:pic>
      <p:sp>
        <p:nvSpPr>
          <p:cNvPr id="6" name="矩形 5"/>
          <p:cNvSpPr/>
          <p:nvPr/>
        </p:nvSpPr>
        <p:spPr>
          <a:xfrm>
            <a:off x="947923" y="1635673"/>
            <a:ext cx="2422251" cy="43933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r>
              <a:rPr lang="zh-TW" altLang="en-US" b="1" dirty="0">
                <a:solidFill>
                  <a:schemeClr val="tx1"/>
                </a:solidFill>
                <a:latin typeface="微軟正黑體" panose="020B0604030504040204" pitchFamily="34" charset="-120"/>
                <a:ea typeface="微軟正黑體" panose="020B0604030504040204" pitchFamily="34" charset="-120"/>
              </a:rPr>
              <a:t>薪傳教師資格統計</a:t>
            </a:r>
            <a:r>
              <a:rPr lang="en-US" altLang="zh-TW" b="1" dirty="0">
                <a:solidFill>
                  <a:schemeClr val="tx1"/>
                </a:solidFill>
                <a:latin typeface="微軟正黑體" panose="020B0604030504040204" pitchFamily="34" charset="-120"/>
                <a:ea typeface="微軟正黑體" panose="020B0604030504040204" pitchFamily="34" charset="-120"/>
              </a:rPr>
              <a:t>Ⅰ</a:t>
            </a:r>
            <a:endParaRPr lang="zh-TW" altLang="en-US" dirty="0">
              <a:solidFill>
                <a:schemeClr val="tx1"/>
              </a:solidFill>
            </a:endParaRPr>
          </a:p>
        </p:txBody>
      </p:sp>
      <p:pic>
        <p:nvPicPr>
          <p:cNvPr id="7" name="圖片 6"/>
          <p:cNvPicPr>
            <a:picLocks noChangeAspect="1"/>
          </p:cNvPicPr>
          <p:nvPr/>
        </p:nvPicPr>
        <p:blipFill rotWithShape="1">
          <a:blip r:embed="rId3">
            <a:extLst>
              <a:ext uri="{28A0092B-C50C-407E-A947-70E740481C1C}">
                <a14:useLocalDpi xmlns:a14="http://schemas.microsoft.com/office/drawing/2010/main" val="0"/>
              </a:ext>
            </a:extLst>
          </a:blip>
          <a:srcRect b="39165"/>
          <a:stretch/>
        </p:blipFill>
        <p:spPr>
          <a:xfrm>
            <a:off x="1211126" y="3127975"/>
            <a:ext cx="9651276" cy="657144"/>
          </a:xfrm>
          <a:prstGeom prst="rect">
            <a:avLst/>
          </a:prstGeom>
          <a:ln>
            <a:solidFill>
              <a:schemeClr val="tx1"/>
            </a:solidFill>
          </a:ln>
        </p:spPr>
      </p:pic>
      <p:sp>
        <p:nvSpPr>
          <p:cNvPr id="8" name="矩形 7"/>
          <p:cNvSpPr/>
          <p:nvPr/>
        </p:nvSpPr>
        <p:spPr>
          <a:xfrm>
            <a:off x="947923" y="2856492"/>
            <a:ext cx="2422251" cy="43933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r>
              <a:rPr lang="zh-TW" altLang="en-US" b="1" dirty="0">
                <a:solidFill>
                  <a:schemeClr val="tx1"/>
                </a:solidFill>
                <a:latin typeface="微軟正黑體" panose="020B0604030504040204" pitchFamily="34" charset="-120"/>
                <a:ea typeface="微軟正黑體" panose="020B0604030504040204" pitchFamily="34" charset="-120"/>
              </a:rPr>
              <a:t>薪傳教師資格統計</a:t>
            </a:r>
            <a:r>
              <a:rPr lang="en-US" altLang="zh-TW" b="1" dirty="0">
                <a:solidFill>
                  <a:schemeClr val="tx1"/>
                </a:solidFill>
                <a:latin typeface="微軟正黑體" panose="020B0604030504040204" pitchFamily="34" charset="-120"/>
                <a:ea typeface="微軟正黑體" panose="020B0604030504040204" pitchFamily="34" charset="-120"/>
              </a:rPr>
              <a:t>Ⅱ</a:t>
            </a:r>
            <a:endParaRPr lang="zh-TW" altLang="en-US" dirty="0">
              <a:solidFill>
                <a:schemeClr val="tx1"/>
              </a:solidFill>
            </a:endParaRPr>
          </a:p>
        </p:txBody>
      </p:sp>
      <p:pic>
        <p:nvPicPr>
          <p:cNvPr id="9" name="圖片 8"/>
          <p:cNvPicPr>
            <a:picLocks noChangeAspect="1"/>
          </p:cNvPicPr>
          <p:nvPr/>
        </p:nvPicPr>
        <p:blipFill rotWithShape="1">
          <a:blip r:embed="rId4">
            <a:extLst>
              <a:ext uri="{28A0092B-C50C-407E-A947-70E740481C1C}">
                <a14:useLocalDpi xmlns:a14="http://schemas.microsoft.com/office/drawing/2010/main" val="0"/>
              </a:ext>
            </a:extLst>
          </a:blip>
          <a:srcRect b="26758"/>
          <a:stretch/>
        </p:blipFill>
        <p:spPr>
          <a:xfrm>
            <a:off x="1211126" y="4229701"/>
            <a:ext cx="9653382" cy="852723"/>
          </a:xfrm>
          <a:prstGeom prst="rect">
            <a:avLst/>
          </a:prstGeom>
          <a:ln>
            <a:solidFill>
              <a:schemeClr val="tx1"/>
            </a:solidFill>
          </a:ln>
        </p:spPr>
      </p:pic>
      <p:sp>
        <p:nvSpPr>
          <p:cNvPr id="10" name="矩形 9"/>
          <p:cNvSpPr/>
          <p:nvPr/>
        </p:nvSpPr>
        <p:spPr>
          <a:xfrm>
            <a:off x="1068639" y="3938685"/>
            <a:ext cx="2422251" cy="43933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r>
              <a:rPr lang="zh-TW" altLang="en-US" b="1" dirty="0">
                <a:solidFill>
                  <a:schemeClr val="tx1"/>
                </a:solidFill>
                <a:latin typeface="微軟正黑體" panose="020B0604030504040204" pitchFamily="34" charset="-120"/>
                <a:ea typeface="微軟正黑體" panose="020B0604030504040204" pitchFamily="34" charset="-120"/>
              </a:rPr>
              <a:t>初任教師資格統計</a:t>
            </a:r>
            <a:endParaRPr lang="zh-TW" altLang="en-US" dirty="0">
              <a:solidFill>
                <a:schemeClr val="tx1"/>
              </a:solidFill>
            </a:endParaRPr>
          </a:p>
        </p:txBody>
      </p:sp>
      <p:pic>
        <p:nvPicPr>
          <p:cNvPr id="11" name="圖片 10"/>
          <p:cNvPicPr>
            <a:picLocks noChangeAspect="1"/>
          </p:cNvPicPr>
          <p:nvPr/>
        </p:nvPicPr>
        <p:blipFill rotWithShape="1">
          <a:blip r:embed="rId5">
            <a:extLst>
              <a:ext uri="{28A0092B-C50C-407E-A947-70E740481C1C}">
                <a14:useLocalDpi xmlns:a14="http://schemas.microsoft.com/office/drawing/2010/main" val="0"/>
              </a:ext>
            </a:extLst>
          </a:blip>
          <a:srcRect b="37234"/>
          <a:stretch/>
        </p:blipFill>
        <p:spPr>
          <a:xfrm>
            <a:off x="1211126" y="5636996"/>
            <a:ext cx="9104817" cy="905903"/>
          </a:xfrm>
          <a:prstGeom prst="rect">
            <a:avLst/>
          </a:prstGeom>
          <a:ln>
            <a:solidFill>
              <a:schemeClr val="tx1"/>
            </a:solidFill>
          </a:ln>
        </p:spPr>
      </p:pic>
      <p:sp>
        <p:nvSpPr>
          <p:cNvPr id="12" name="矩形 11"/>
          <p:cNvSpPr/>
          <p:nvPr/>
        </p:nvSpPr>
        <p:spPr>
          <a:xfrm>
            <a:off x="1066661" y="5337308"/>
            <a:ext cx="3504744" cy="43933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a:r>
              <a:rPr lang="zh-TW" altLang="en-US" b="1" dirty="0">
                <a:solidFill>
                  <a:schemeClr val="tx1"/>
                </a:solidFill>
                <a:latin typeface="微軟正黑體" panose="020B0604030504040204" pitchFamily="34" charset="-120"/>
                <a:ea typeface="微軟正黑體" panose="020B0604030504040204" pitchFamily="34" charset="-120"/>
              </a:rPr>
              <a:t>初任教師資格統計</a:t>
            </a:r>
            <a:r>
              <a:rPr lang="en-US" altLang="zh-TW" b="1" dirty="0">
                <a:solidFill>
                  <a:schemeClr val="tx1"/>
                </a:solidFill>
                <a:latin typeface="微軟正黑體" panose="020B0604030504040204" pitchFamily="34" charset="-120"/>
                <a:ea typeface="微軟正黑體" panose="020B0604030504040204" pitchFamily="34" charset="-120"/>
              </a:rPr>
              <a:t>-</a:t>
            </a:r>
            <a:r>
              <a:rPr lang="zh-TW" altLang="en-US" b="1" dirty="0">
                <a:solidFill>
                  <a:schemeClr val="tx1"/>
                </a:solidFill>
                <a:latin typeface="微軟正黑體" panose="020B0604030504040204" pitchFamily="34" charset="-120"/>
                <a:ea typeface="微軟正黑體" panose="020B0604030504040204" pitchFamily="34" charset="-120"/>
              </a:rPr>
              <a:t>學科領域</a:t>
            </a:r>
            <a:endParaRPr lang="zh-TW" altLang="en-US" dirty="0">
              <a:solidFill>
                <a:schemeClr val="tx1"/>
              </a:solidFill>
            </a:endParaRPr>
          </a:p>
        </p:txBody>
      </p:sp>
      <p:sp>
        <p:nvSpPr>
          <p:cNvPr id="16" name="標題 1"/>
          <p:cNvSpPr>
            <a:spLocks noGrp="1"/>
          </p:cNvSpPr>
          <p:nvPr>
            <p:ph type="title"/>
          </p:nvPr>
        </p:nvSpPr>
        <p:spPr>
          <a:xfrm>
            <a:off x="838200" y="365526"/>
            <a:ext cx="10515601" cy="1325390"/>
          </a:xfrm>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學校統計匯出功能</a:t>
            </a:r>
            <a:r>
              <a:rPr lang="en-US" altLang="zh-TW" b="1" dirty="0">
                <a:solidFill>
                  <a:prstClr val="black"/>
                </a:solidFill>
                <a:latin typeface="微軟正黑體" panose="020B0604030504040204" pitchFamily="34" charset="-120"/>
                <a:ea typeface="微軟正黑體" panose="020B0604030504040204" pitchFamily="34" charset="-120"/>
              </a:rPr>
              <a:t>(5/6)</a:t>
            </a:r>
            <a:endParaRPr lang="zh-TW" altLang="en-US" dirty="0"/>
          </a:p>
        </p:txBody>
      </p:sp>
    </p:spTree>
    <p:extLst>
      <p:ext uri="{BB962C8B-B14F-4D97-AF65-F5344CB8AC3E}">
        <p14:creationId xmlns:p14="http://schemas.microsoft.com/office/powerpoint/2010/main" val="389646668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9014" y="1392257"/>
            <a:ext cx="9254680" cy="5302238"/>
          </a:xfrm>
          <a:prstGeom prst="rect">
            <a:avLst/>
          </a:prstGeom>
          <a:ln>
            <a:solidFill>
              <a:schemeClr val="tx1"/>
            </a:solidFill>
          </a:ln>
        </p:spPr>
      </p:pic>
      <p:sp>
        <p:nvSpPr>
          <p:cNvPr id="6" name="矩形 5"/>
          <p:cNvSpPr/>
          <p:nvPr/>
        </p:nvSpPr>
        <p:spPr>
          <a:xfrm>
            <a:off x="4172533" y="4939044"/>
            <a:ext cx="3846936" cy="794185"/>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defTabSz="914309">
              <a:defRPr/>
            </a:pPr>
            <a:r>
              <a:rPr lang="zh-TW" altLang="en-US" b="1" dirty="0">
                <a:solidFill>
                  <a:prstClr val="black"/>
                </a:solidFill>
                <a:latin typeface="微軟正黑體" panose="020B0604030504040204" pitchFamily="34" charset="-120"/>
                <a:ea typeface="微軟正黑體" panose="020B0604030504040204" pitchFamily="34" charset="-120"/>
              </a:rPr>
              <a:t>點選匯出資料</a:t>
            </a:r>
            <a:endParaRPr lang="en-US" altLang="zh-TW" b="1" dirty="0">
              <a:solidFill>
                <a:prstClr val="black"/>
              </a:solidFill>
              <a:latin typeface="微軟正黑體" panose="020B0604030504040204" pitchFamily="34" charset="-120"/>
              <a:ea typeface="微軟正黑體" panose="020B0604030504040204" pitchFamily="34" charset="-120"/>
            </a:endParaRPr>
          </a:p>
          <a:p>
            <a:pPr algn="ctr" defTabSz="914309">
              <a:defRPr/>
            </a:pPr>
            <a:r>
              <a:rPr lang="zh-TW" altLang="en-US" b="1" dirty="0">
                <a:solidFill>
                  <a:prstClr val="black"/>
                </a:solidFill>
                <a:latin typeface="微軟正黑體" panose="020B0604030504040204" pitchFamily="34" charset="-120"/>
                <a:ea typeface="微軟正黑體" panose="020B0604030504040204" pitchFamily="34" charset="-120"/>
              </a:rPr>
              <a:t>資料會寄至承辦人</a:t>
            </a:r>
            <a:r>
              <a:rPr lang="zh-TW" altLang="en-US" b="1" dirty="0">
                <a:solidFill>
                  <a:srgbClr val="FF0000"/>
                </a:solidFill>
                <a:latin typeface="微軟正黑體" panose="020B0604030504040204" pitchFamily="34" charset="-120"/>
                <a:ea typeface="微軟正黑體" panose="020B0604030504040204" pitchFamily="34" charset="-120"/>
              </a:rPr>
              <a:t>驗證</a:t>
            </a:r>
            <a:r>
              <a:rPr lang="en-US" altLang="zh-TW" b="1" dirty="0">
                <a:solidFill>
                  <a:srgbClr val="FF0000"/>
                </a:solidFill>
                <a:latin typeface="微軟正黑體" panose="020B0604030504040204" pitchFamily="34" charset="-120"/>
                <a:ea typeface="微軟正黑體" panose="020B0604030504040204" pitchFamily="34" charset="-120"/>
              </a:rPr>
              <a:t>Email</a:t>
            </a:r>
            <a:r>
              <a:rPr lang="zh-TW" altLang="en-US" b="1" dirty="0">
                <a:solidFill>
                  <a:srgbClr val="FF0000"/>
                </a:solidFill>
                <a:latin typeface="微軟正黑體" panose="020B0604030504040204" pitchFamily="34" charset="-120"/>
                <a:ea typeface="微軟正黑體" panose="020B0604030504040204" pitchFamily="34" charset="-120"/>
              </a:rPr>
              <a:t>信箱</a:t>
            </a:r>
          </a:p>
        </p:txBody>
      </p:sp>
      <p:sp>
        <p:nvSpPr>
          <p:cNvPr id="7" name="向左箭號 6"/>
          <p:cNvSpPr/>
          <p:nvPr/>
        </p:nvSpPr>
        <p:spPr>
          <a:xfrm rot="18475464">
            <a:off x="5291491" y="5823389"/>
            <a:ext cx="475918" cy="469400"/>
          </a:xfrm>
          <a:prstGeom prst="leftArrow">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2" name="標題 1"/>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學校統計匯出功能</a:t>
            </a:r>
            <a:r>
              <a:rPr lang="en-US" altLang="zh-TW" b="1" dirty="0">
                <a:solidFill>
                  <a:prstClr val="black"/>
                </a:solidFill>
                <a:latin typeface="微軟正黑體" panose="020B0604030504040204" pitchFamily="34" charset="-120"/>
                <a:ea typeface="微軟正黑體" panose="020B0604030504040204" pitchFamily="34" charset="-120"/>
              </a:rPr>
              <a:t>(6/6)</a:t>
            </a:r>
            <a:endParaRPr lang="zh-TW" altLang="en-US" dirty="0"/>
          </a:p>
        </p:txBody>
      </p:sp>
      <p:sp>
        <p:nvSpPr>
          <p:cNvPr id="10" name="圓角矩形 9"/>
          <p:cNvSpPr/>
          <p:nvPr/>
        </p:nvSpPr>
        <p:spPr>
          <a:xfrm>
            <a:off x="4581844" y="6330137"/>
            <a:ext cx="753283" cy="30932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13" name="圓角矩形 12"/>
          <p:cNvSpPr/>
          <p:nvPr/>
        </p:nvSpPr>
        <p:spPr>
          <a:xfrm>
            <a:off x="6881952" y="6289438"/>
            <a:ext cx="753283" cy="30932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15" name="向左箭號 14"/>
          <p:cNvSpPr/>
          <p:nvPr/>
        </p:nvSpPr>
        <p:spPr>
          <a:xfrm rot="14117711">
            <a:off x="6501234" y="5800984"/>
            <a:ext cx="475918" cy="469400"/>
          </a:xfrm>
          <a:prstGeom prst="leftArrow">
            <a:avLst/>
          </a:prstGeom>
          <a:solidFill>
            <a:srgbClr val="FF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zh-TW" altLang="en-US" b="1">
              <a:solidFill>
                <a:prstClr val="white"/>
              </a:solidFill>
              <a:latin typeface="Calibri" panose="020F0502020204030204"/>
              <a:ea typeface="新細明體" panose="02020500000000000000" pitchFamily="18" charset="-120"/>
            </a:endParaRPr>
          </a:p>
        </p:txBody>
      </p:sp>
      <p:sp>
        <p:nvSpPr>
          <p:cNvPr id="3" name="投影片編號版面配置區 2"/>
          <p:cNvSpPr>
            <a:spLocks noGrp="1"/>
          </p:cNvSpPr>
          <p:nvPr>
            <p:ph type="sldNum" sz="quarter" idx="12"/>
          </p:nvPr>
        </p:nvSpPr>
        <p:spPr/>
        <p:txBody>
          <a:bodyPr/>
          <a:lstStyle/>
          <a:p>
            <a:fld id="{C98B0329-BC65-4823-89B4-AE17299752F4}" type="slidenum">
              <a:rPr lang="zh-TW" altLang="en-US" smtClean="0"/>
              <a:t>149</a:t>
            </a:fld>
            <a:endParaRPr lang="zh-TW" altLang="en-US"/>
          </a:p>
        </p:txBody>
      </p:sp>
    </p:spTree>
    <p:extLst>
      <p:ext uri="{BB962C8B-B14F-4D97-AF65-F5344CB8AC3E}">
        <p14:creationId xmlns:p14="http://schemas.microsoft.com/office/powerpoint/2010/main" val="345033092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2" name="群組 1"/>
          <p:cNvGrpSpPr/>
          <p:nvPr/>
        </p:nvGrpSpPr>
        <p:grpSpPr>
          <a:xfrm>
            <a:off x="900122" y="1690688"/>
            <a:ext cx="10464024" cy="4467849"/>
            <a:chOff x="900122" y="1444914"/>
            <a:chExt cx="10464024" cy="4467849"/>
          </a:xfrm>
        </p:grpSpPr>
        <p:pic>
          <p:nvPicPr>
            <p:cNvPr id="13" name="圖片 12"/>
            <p:cNvPicPr>
              <a:picLocks noChangeAspect="1"/>
            </p:cNvPicPr>
            <p:nvPr/>
          </p:nvPicPr>
          <p:blipFill>
            <a:blip r:embed="rId2"/>
            <a:stretch>
              <a:fillRect/>
            </a:stretch>
          </p:blipFill>
          <p:spPr>
            <a:xfrm>
              <a:off x="900122" y="1444914"/>
              <a:ext cx="10393225" cy="4467849"/>
            </a:xfrm>
            <a:prstGeom prst="rect">
              <a:avLst/>
            </a:prstGeom>
            <a:ln>
              <a:solidFill>
                <a:schemeClr val="tx1"/>
              </a:solidFill>
            </a:ln>
          </p:spPr>
        </p:pic>
        <p:sp>
          <p:nvSpPr>
            <p:cNvPr id="5" name="矩形 4"/>
            <p:cNvSpPr/>
            <p:nvPr/>
          </p:nvSpPr>
          <p:spPr>
            <a:xfrm>
              <a:off x="9468397" y="3445297"/>
              <a:ext cx="1895749" cy="499679"/>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選擇</a:t>
              </a:r>
              <a:r>
                <a:rPr kumimoji="0" lang="zh-TW" altLang="en-US"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表單匯出</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6" name="橢圓 5"/>
            <p:cNvSpPr/>
            <p:nvPr/>
          </p:nvSpPr>
          <p:spPr>
            <a:xfrm>
              <a:off x="9211282" y="3188182"/>
              <a:ext cx="514229" cy="51422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noProof="0" dirty="0">
                  <a:solidFill>
                    <a:srgbClr val="FF0000"/>
                  </a:solidFill>
                  <a:latin typeface="Calibri" panose="020F0502020204030204"/>
                  <a:ea typeface="新細明體" panose="02020500000000000000" pitchFamily="18" charset="-120"/>
                </a:rPr>
                <a:t>1</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7" name="圓角矩形 6"/>
            <p:cNvSpPr/>
            <p:nvPr/>
          </p:nvSpPr>
          <p:spPr>
            <a:xfrm>
              <a:off x="10298138" y="2584141"/>
              <a:ext cx="761747" cy="27334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向上箭號 7"/>
            <p:cNvSpPr/>
            <p:nvPr/>
          </p:nvSpPr>
          <p:spPr>
            <a:xfrm>
              <a:off x="10428502" y="3002672"/>
              <a:ext cx="396586" cy="297439"/>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矩形 8"/>
            <p:cNvSpPr/>
            <p:nvPr/>
          </p:nvSpPr>
          <p:spPr>
            <a:xfrm>
              <a:off x="7138384" y="2084461"/>
              <a:ext cx="1895749" cy="499679"/>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選擇</a:t>
              </a:r>
              <a:r>
                <a:rPr lang="zh-TW" altLang="en-US" b="1" dirty="0">
                  <a:solidFill>
                    <a:srgbClr val="FF0000"/>
                  </a:solidFill>
                  <a:latin typeface="微軟正黑體" panose="020B0604030504040204" pitchFamily="34" charset="-120"/>
                  <a:ea typeface="微軟正黑體" panose="020B0604030504040204" pitchFamily="34" charset="-120"/>
                </a:rPr>
                <a:t>學年度</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10" name="橢圓 9"/>
            <p:cNvSpPr/>
            <p:nvPr/>
          </p:nvSpPr>
          <p:spPr>
            <a:xfrm>
              <a:off x="6882004" y="1827346"/>
              <a:ext cx="514229" cy="51422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300" b="1" dirty="0">
                  <a:solidFill>
                    <a:srgbClr val="FF0000"/>
                  </a:solidFill>
                  <a:latin typeface="Calibri" panose="020F0502020204030204"/>
                  <a:ea typeface="新細明體" panose="02020500000000000000" pitchFamily="18" charset="-120"/>
                </a:rPr>
                <a:t>2</a:t>
              </a:r>
              <a:endParaRPr kumimoji="0" lang="zh-TW" altLang="en-US" sz="2300" b="1"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1" name="圓角矩形 10"/>
            <p:cNvSpPr/>
            <p:nvPr/>
          </p:nvSpPr>
          <p:spPr>
            <a:xfrm>
              <a:off x="9595310" y="2129499"/>
              <a:ext cx="977910" cy="27616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2" name="向上箭號 11"/>
            <p:cNvSpPr/>
            <p:nvPr/>
          </p:nvSpPr>
          <p:spPr>
            <a:xfrm rot="5400000">
              <a:off x="9116061" y="2162077"/>
              <a:ext cx="396586" cy="297439"/>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3" name="標題 2"/>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學校統計表單匯出</a:t>
            </a:r>
            <a:r>
              <a:rPr lang="en-US" altLang="zh-TW" b="1" dirty="0">
                <a:solidFill>
                  <a:prstClr val="black"/>
                </a:solidFill>
                <a:latin typeface="微軟正黑體" panose="020B0604030504040204" pitchFamily="34" charset="-120"/>
                <a:ea typeface="微軟正黑體" panose="020B0604030504040204" pitchFamily="34" charset="-120"/>
              </a:rPr>
              <a:t>(1/3)</a:t>
            </a:r>
            <a:endParaRPr lang="zh-TW" altLang="en-US" dirty="0"/>
          </a:p>
        </p:txBody>
      </p:sp>
      <p:sp>
        <p:nvSpPr>
          <p:cNvPr id="4" name="投影片編號版面配置區 3"/>
          <p:cNvSpPr>
            <a:spLocks noGrp="1"/>
          </p:cNvSpPr>
          <p:nvPr>
            <p:ph type="sldNum" sz="quarter" idx="12"/>
          </p:nvPr>
        </p:nvSpPr>
        <p:spPr/>
        <p:txBody>
          <a:bodyPr/>
          <a:lstStyle/>
          <a:p>
            <a:fld id="{C98B0329-BC65-4823-89B4-AE17299752F4}" type="slidenum">
              <a:rPr lang="zh-TW" altLang="en-US" smtClean="0"/>
              <a:t>150</a:t>
            </a:fld>
            <a:endParaRPr lang="zh-TW" altLang="en-US"/>
          </a:p>
        </p:txBody>
      </p:sp>
    </p:spTree>
    <p:extLst>
      <p:ext uri="{BB962C8B-B14F-4D97-AF65-F5344CB8AC3E}">
        <p14:creationId xmlns:p14="http://schemas.microsoft.com/office/powerpoint/2010/main" val="209349879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3" name="群組 2"/>
          <p:cNvGrpSpPr/>
          <p:nvPr/>
        </p:nvGrpSpPr>
        <p:grpSpPr>
          <a:xfrm>
            <a:off x="918615" y="1463283"/>
            <a:ext cx="10075367" cy="4867342"/>
            <a:chOff x="918615" y="1262986"/>
            <a:chExt cx="10075367" cy="4867342"/>
          </a:xfrm>
        </p:grpSpPr>
        <p:pic>
          <p:nvPicPr>
            <p:cNvPr id="2" name="圖片 1"/>
            <p:cNvPicPr>
              <a:picLocks noChangeAspect="1"/>
            </p:cNvPicPr>
            <p:nvPr/>
          </p:nvPicPr>
          <p:blipFill>
            <a:blip r:embed="rId2"/>
            <a:stretch>
              <a:fillRect/>
            </a:stretch>
          </p:blipFill>
          <p:spPr>
            <a:xfrm>
              <a:off x="1198017" y="1262986"/>
              <a:ext cx="9795965" cy="4867342"/>
            </a:xfrm>
            <a:prstGeom prst="rect">
              <a:avLst/>
            </a:prstGeom>
            <a:ln>
              <a:solidFill>
                <a:schemeClr val="tx1"/>
              </a:solidFill>
            </a:ln>
          </p:spPr>
        </p:pic>
        <p:sp>
          <p:nvSpPr>
            <p:cNvPr id="5" name="矩形 4"/>
            <p:cNvSpPr/>
            <p:nvPr/>
          </p:nvSpPr>
          <p:spPr>
            <a:xfrm>
              <a:off x="918615" y="2956470"/>
              <a:ext cx="2027250" cy="1480374"/>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點選下拉式選單</a:t>
              </a:r>
              <a:endParaRPr kumimoji="0" lang="en-US" altLang="zh-TW" sz="18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b="1" dirty="0">
                  <a:solidFill>
                    <a:prstClr val="black"/>
                  </a:solidFill>
                  <a:latin typeface="微軟正黑體" panose="020B0604030504040204" pitchFamily="34" charset="-120"/>
                  <a:ea typeface="微軟正黑體" panose="020B0604030504040204" pitchFamily="34" charset="-120"/>
                </a:rPr>
                <a:t>選擇要匯出的表單種類</a:t>
              </a:r>
              <a:endParaRPr kumimoji="0" lang="en-US" altLang="zh-TW" sz="18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7" name="圓角矩形 6"/>
            <p:cNvSpPr/>
            <p:nvPr/>
          </p:nvSpPr>
          <p:spPr>
            <a:xfrm>
              <a:off x="3640183" y="3204754"/>
              <a:ext cx="4748443" cy="234790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向上箭號 7"/>
            <p:cNvSpPr/>
            <p:nvPr/>
          </p:nvSpPr>
          <p:spPr>
            <a:xfrm rot="5400000">
              <a:off x="3046565" y="3155990"/>
              <a:ext cx="396586" cy="297439"/>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4" name="標題 3"/>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學校統計表單匯出</a:t>
            </a:r>
            <a:r>
              <a:rPr lang="en-US" altLang="zh-TW" b="1" dirty="0">
                <a:solidFill>
                  <a:prstClr val="black"/>
                </a:solidFill>
                <a:latin typeface="微軟正黑體" panose="020B0604030504040204" pitchFamily="34" charset="-120"/>
                <a:ea typeface="微軟正黑體" panose="020B0604030504040204" pitchFamily="34" charset="-120"/>
              </a:rPr>
              <a:t>(2/3)</a:t>
            </a:r>
            <a:endParaRPr lang="zh-TW" altLang="en-US" dirty="0"/>
          </a:p>
        </p:txBody>
      </p:sp>
      <p:sp>
        <p:nvSpPr>
          <p:cNvPr id="6" name="投影片編號版面配置區 5"/>
          <p:cNvSpPr>
            <a:spLocks noGrp="1"/>
          </p:cNvSpPr>
          <p:nvPr>
            <p:ph type="sldNum" sz="quarter" idx="12"/>
          </p:nvPr>
        </p:nvSpPr>
        <p:spPr/>
        <p:txBody>
          <a:bodyPr/>
          <a:lstStyle/>
          <a:p>
            <a:fld id="{C98B0329-BC65-4823-89B4-AE17299752F4}" type="slidenum">
              <a:rPr lang="zh-TW" altLang="en-US" smtClean="0"/>
              <a:t>151</a:t>
            </a:fld>
            <a:endParaRPr lang="zh-TW" altLang="en-US"/>
          </a:p>
        </p:txBody>
      </p:sp>
    </p:spTree>
    <p:extLst>
      <p:ext uri="{BB962C8B-B14F-4D97-AF65-F5344CB8AC3E}">
        <p14:creationId xmlns:p14="http://schemas.microsoft.com/office/powerpoint/2010/main" val="18934350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grpSp>
        <p:nvGrpSpPr>
          <p:cNvPr id="6" name="群組 5"/>
          <p:cNvGrpSpPr/>
          <p:nvPr/>
        </p:nvGrpSpPr>
        <p:grpSpPr>
          <a:xfrm>
            <a:off x="885098" y="1495155"/>
            <a:ext cx="10421804" cy="3867690"/>
            <a:chOff x="885098" y="1495155"/>
            <a:chExt cx="10421804" cy="3867690"/>
          </a:xfrm>
        </p:grpSpPr>
        <p:pic>
          <p:nvPicPr>
            <p:cNvPr id="2" name="圖片 1"/>
            <p:cNvPicPr>
              <a:picLocks noChangeAspect="1"/>
            </p:cNvPicPr>
            <p:nvPr/>
          </p:nvPicPr>
          <p:blipFill>
            <a:blip r:embed="rId2"/>
            <a:stretch>
              <a:fillRect/>
            </a:stretch>
          </p:blipFill>
          <p:spPr>
            <a:xfrm>
              <a:off x="885098" y="1495155"/>
              <a:ext cx="10421804" cy="3867690"/>
            </a:xfrm>
            <a:prstGeom prst="rect">
              <a:avLst/>
            </a:prstGeom>
            <a:ln>
              <a:solidFill>
                <a:schemeClr val="tx1"/>
              </a:solidFill>
            </a:ln>
          </p:spPr>
        </p:pic>
        <p:sp>
          <p:nvSpPr>
            <p:cNvPr id="3" name="矩形 2"/>
            <p:cNvSpPr/>
            <p:nvPr/>
          </p:nvSpPr>
          <p:spPr>
            <a:xfrm>
              <a:off x="1166191" y="4029897"/>
              <a:ext cx="3806236" cy="939668"/>
            </a:xfrm>
            <a:prstGeom prst="rect">
              <a:avLst/>
            </a:prstGeom>
            <a:ln w="3810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lvl="0" algn="ctr">
                <a:defRPr/>
              </a:pPr>
              <a:r>
                <a:rPr lang="zh-TW" altLang="en-US" b="1" dirty="0">
                  <a:solidFill>
                    <a:prstClr val="black"/>
                  </a:solidFill>
                  <a:latin typeface="微軟正黑體" panose="020B0604030504040204" pitchFamily="34" charset="-120"/>
                  <a:ea typeface="微軟正黑體" panose="020B0604030504040204" pitchFamily="34" charset="-120"/>
                </a:rPr>
                <a:t>點選匯出資料</a:t>
              </a:r>
              <a:endParaRPr lang="en-US" altLang="zh-TW" b="1" dirty="0">
                <a:solidFill>
                  <a:prstClr val="black"/>
                </a:solidFill>
                <a:latin typeface="微軟正黑體" panose="020B0604030504040204" pitchFamily="34" charset="-120"/>
                <a:ea typeface="微軟正黑體" panose="020B0604030504040204" pitchFamily="34" charset="-120"/>
              </a:endParaRPr>
            </a:p>
            <a:p>
              <a:pPr lvl="0" algn="ctr">
                <a:defRPr/>
              </a:pPr>
              <a:r>
                <a:rPr lang="zh-TW" altLang="en-US" b="1" dirty="0">
                  <a:solidFill>
                    <a:prstClr val="black"/>
                  </a:solidFill>
                  <a:latin typeface="微軟正黑體" panose="020B0604030504040204" pitchFamily="34" charset="-120"/>
                  <a:ea typeface="微軟正黑體" panose="020B0604030504040204" pitchFamily="34" charset="-120"/>
                </a:rPr>
                <a:t>資料會寄至承辦人</a:t>
              </a:r>
              <a:r>
                <a:rPr lang="zh-TW" altLang="en-US" b="1" dirty="0">
                  <a:solidFill>
                    <a:srgbClr val="FF0000"/>
                  </a:solidFill>
                  <a:latin typeface="微軟正黑體" panose="020B0604030504040204" pitchFamily="34" charset="-120"/>
                  <a:ea typeface="微軟正黑體" panose="020B0604030504040204" pitchFamily="34" charset="-120"/>
                </a:rPr>
                <a:t>驗證</a:t>
              </a:r>
              <a:r>
                <a:rPr lang="en-US" altLang="zh-TW" b="1" dirty="0">
                  <a:solidFill>
                    <a:srgbClr val="FF0000"/>
                  </a:solidFill>
                  <a:latin typeface="微軟正黑體" panose="020B0604030504040204" pitchFamily="34" charset="-120"/>
                  <a:ea typeface="微軟正黑體" panose="020B0604030504040204" pitchFamily="34" charset="-120"/>
                </a:rPr>
                <a:t>Email</a:t>
              </a:r>
              <a:r>
                <a:rPr lang="zh-TW" altLang="en-US" b="1" dirty="0">
                  <a:solidFill>
                    <a:srgbClr val="FF0000"/>
                  </a:solidFill>
                  <a:latin typeface="微軟正黑體" panose="020B0604030504040204" pitchFamily="34" charset="-120"/>
                  <a:ea typeface="微軟正黑體" panose="020B0604030504040204" pitchFamily="34" charset="-120"/>
                </a:rPr>
                <a:t>信箱</a:t>
              </a:r>
            </a:p>
          </p:txBody>
        </p:sp>
        <p:sp>
          <p:nvSpPr>
            <p:cNvPr id="4" name="圓角矩形 3"/>
            <p:cNvSpPr/>
            <p:nvPr/>
          </p:nvSpPr>
          <p:spPr>
            <a:xfrm>
              <a:off x="5526157" y="4187687"/>
              <a:ext cx="834886" cy="371061"/>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5" name="向上箭號 4"/>
            <p:cNvSpPr/>
            <p:nvPr/>
          </p:nvSpPr>
          <p:spPr>
            <a:xfrm rot="5400000">
              <a:off x="5073127" y="4229417"/>
              <a:ext cx="396586" cy="297439"/>
            </a:xfrm>
            <a:prstGeom prst="up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1"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grpSp>
      <p:sp>
        <p:nvSpPr>
          <p:cNvPr id="9" name="標題 8"/>
          <p:cNvSpPr>
            <a:spLocks noGrp="1"/>
          </p:cNvSpPr>
          <p:nvPr>
            <p:ph type="title"/>
          </p:nvPr>
        </p:nvSpPr>
        <p:spPr/>
        <p:txBody>
          <a:bodyPr/>
          <a:lstStyle/>
          <a:p>
            <a:r>
              <a:rPr lang="zh-TW" altLang="en-US" b="1" dirty="0">
                <a:solidFill>
                  <a:prstClr val="black"/>
                </a:solidFill>
                <a:latin typeface="微軟正黑體" panose="020B0604030504040204" pitchFamily="34" charset="-120"/>
                <a:ea typeface="微軟正黑體" panose="020B0604030504040204" pitchFamily="34" charset="-120"/>
              </a:rPr>
              <a:t>學校統計表單匯出</a:t>
            </a:r>
            <a:r>
              <a:rPr lang="en-US" altLang="zh-TW" b="1" dirty="0">
                <a:solidFill>
                  <a:prstClr val="black"/>
                </a:solidFill>
                <a:latin typeface="微軟正黑體" panose="020B0604030504040204" pitchFamily="34" charset="-120"/>
                <a:ea typeface="微軟正黑體" panose="020B0604030504040204" pitchFamily="34" charset="-120"/>
              </a:rPr>
              <a:t>(3/3)</a:t>
            </a:r>
            <a:endParaRPr lang="zh-TW" altLang="en-US" dirty="0"/>
          </a:p>
        </p:txBody>
      </p:sp>
      <p:sp>
        <p:nvSpPr>
          <p:cNvPr id="7" name="投影片編號版面配置區 6"/>
          <p:cNvSpPr>
            <a:spLocks noGrp="1"/>
          </p:cNvSpPr>
          <p:nvPr>
            <p:ph type="sldNum" sz="quarter" idx="12"/>
          </p:nvPr>
        </p:nvSpPr>
        <p:spPr/>
        <p:txBody>
          <a:bodyPr/>
          <a:lstStyle/>
          <a:p>
            <a:fld id="{C98B0329-BC65-4823-89B4-AE17299752F4}" type="slidenum">
              <a:rPr lang="zh-TW" altLang="en-US" smtClean="0"/>
              <a:t>152</a:t>
            </a:fld>
            <a:endParaRPr lang="zh-TW" altLang="en-US"/>
          </a:p>
        </p:txBody>
      </p:sp>
    </p:spTree>
    <p:extLst>
      <p:ext uri="{BB962C8B-B14F-4D97-AF65-F5344CB8AC3E}">
        <p14:creationId xmlns:p14="http://schemas.microsoft.com/office/powerpoint/2010/main" val="66310189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C98B0329-BC65-4823-89B4-AE17299752F4}" type="slidenum">
              <a:rPr lang="zh-TW" altLang="en-US" smtClean="0"/>
              <a:t>153</a:t>
            </a:fld>
            <a:endParaRPr lang="zh-TW" altLang="en-US"/>
          </a:p>
        </p:txBody>
      </p:sp>
      <p:sp>
        <p:nvSpPr>
          <p:cNvPr id="5" name="文字方塊 4"/>
          <p:cNvSpPr txBox="1"/>
          <p:nvPr/>
        </p:nvSpPr>
        <p:spPr>
          <a:xfrm>
            <a:off x="945391" y="2378529"/>
            <a:ext cx="10301217" cy="1569660"/>
          </a:xfrm>
          <a:prstGeom prst="rect">
            <a:avLst/>
          </a:prstGeom>
          <a:noFill/>
        </p:spPr>
        <p:txBody>
          <a:bodyPr wrap="none" rtlCol="0">
            <a:spAutoFit/>
          </a:bodyPr>
          <a:lstStyle/>
          <a:p>
            <a:pPr algn="ctr"/>
            <a:r>
              <a:rPr lang="zh-TW" altLang="en-US" sz="4800" b="1" dirty="0">
                <a:latin typeface="微軟正黑體" panose="020B0604030504040204" pitchFamily="34" charset="-120"/>
                <a:ea typeface="微軟正黑體" panose="020B0604030504040204" pitchFamily="34" charset="-120"/>
              </a:rPr>
              <a:t>初任教師輔導</a:t>
            </a:r>
            <a:r>
              <a:rPr lang="en-US" altLang="zh-TW" sz="4800" b="1" dirty="0">
                <a:latin typeface="微軟正黑體" panose="020B0604030504040204" pitchFamily="34" charset="-120"/>
                <a:ea typeface="微軟正黑體" panose="020B0604030504040204" pitchFamily="34" charset="-120"/>
              </a:rPr>
              <a:t>-</a:t>
            </a:r>
            <a:r>
              <a:rPr lang="zh-TW" altLang="en-US" sz="4800" b="1" dirty="0">
                <a:latin typeface="微軟正黑體" panose="020B0604030504040204" pitchFamily="34" charset="-120"/>
                <a:ea typeface="微軟正黑體" panose="020B0604030504040204" pitchFamily="34" charset="-120"/>
              </a:rPr>
              <a:t>薪傳教師流程說明完畢</a:t>
            </a:r>
            <a:endParaRPr lang="en-US" altLang="zh-TW" sz="4800" b="1" dirty="0">
              <a:latin typeface="微軟正黑體" panose="020B0604030504040204" pitchFamily="34" charset="-120"/>
              <a:ea typeface="微軟正黑體" panose="020B0604030504040204" pitchFamily="34" charset="-120"/>
            </a:endParaRPr>
          </a:p>
          <a:p>
            <a:pPr algn="ctr"/>
            <a:r>
              <a:rPr lang="zh-TW" altLang="en-US" sz="4800" b="1" dirty="0">
                <a:latin typeface="微軟正黑體" panose="020B0604030504040204" pitchFamily="34" charset="-120"/>
                <a:ea typeface="微軟正黑體" panose="020B0604030504040204" pitchFamily="34" charset="-120"/>
              </a:rPr>
              <a:t>敬祝您操作順利</a:t>
            </a:r>
          </a:p>
        </p:txBody>
      </p:sp>
    </p:spTree>
    <p:extLst>
      <p:ext uri="{BB962C8B-B14F-4D97-AF65-F5344CB8AC3E}">
        <p14:creationId xmlns:p14="http://schemas.microsoft.com/office/powerpoint/2010/main" val="1055203329"/>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5261</TotalTime>
  <Words>5879</Words>
  <Application>Microsoft Office PowerPoint</Application>
  <PresentationFormat>寬螢幕</PresentationFormat>
  <Paragraphs>847</Paragraphs>
  <Slides>153</Slides>
  <Notes>45</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153</vt:i4>
      </vt:variant>
    </vt:vector>
  </HeadingPairs>
  <TitlesOfParts>
    <vt:vector size="161" baseType="lpstr">
      <vt:lpstr>-apple-system</vt:lpstr>
      <vt:lpstr>微軟正黑體</vt:lpstr>
      <vt:lpstr>微軟正黑體</vt:lpstr>
      <vt:lpstr>新細明體</vt:lpstr>
      <vt:lpstr>Arial</vt:lpstr>
      <vt:lpstr>Calibri</vt:lpstr>
      <vt:lpstr>Calibri Light</vt:lpstr>
      <vt:lpstr>Office 佈景主題</vt:lpstr>
      <vt:lpstr>PowerPoint 簡報</vt:lpstr>
      <vt:lpstr>薪傳輔導—學校端</vt:lpstr>
      <vt:lpstr>由 功能專區 進入</vt:lpstr>
      <vt:lpstr>規劃配對-薪傳教師及初任教師已登入 (1/3)</vt:lpstr>
      <vt:lpstr>規劃配對-薪傳教師及初任教師已登入 (2/3)</vt:lpstr>
      <vt:lpstr>規劃配對-薪傳教師及初任教師已登入 (3/3)</vt:lpstr>
      <vt:lpstr>規劃配對-薪傳教師及初任教師已登入 -填寫計畫申請表(1/17)</vt:lpstr>
      <vt:lpstr>規劃配對-薪傳教師及初任教師已登入 -填寫計畫申請表(2/17)</vt:lpstr>
      <vt:lpstr>規劃配對-薪傳教師及初任教師已登入 -填寫計畫申請表(3/17)</vt:lpstr>
      <vt:lpstr>規劃配對-薪傳教師及初任教師已登入 -填寫計畫申請表(4/17)</vt:lpstr>
      <vt:lpstr>規劃配對-薪傳教師及初任教師已登入 -填寫計畫申請表(5/17)</vt:lpstr>
      <vt:lpstr>規劃配對-薪傳教師及初任教師已登入 -填寫計畫申請表(6/17)</vt:lpstr>
      <vt:lpstr>規劃配對-薪傳教師及初任教師已登入 -填寫計畫申請表(7/17)</vt:lpstr>
      <vt:lpstr>規劃配對-薪傳教師及初任教師已登入 -填寫計畫申請表(8/17)</vt:lpstr>
      <vt:lpstr>規劃配對-薪傳教師及初任教師已登入 -填寫計畫申請表(9/17)</vt:lpstr>
      <vt:lpstr>規劃配對-薪傳教師及初任教師已登入 -填寫計畫申請表(10/17)</vt:lpstr>
      <vt:lpstr>規劃配對-薪傳教師及初任教師已登入 -填寫計畫申請表(11/17)</vt:lpstr>
      <vt:lpstr>規劃配對-薪傳教師及初任教師已登入 -填寫計畫申請表(12/17)</vt:lpstr>
      <vt:lpstr>規劃配對-薪傳教師及初任教師已登入 -列印計畫申請表(13/17)</vt:lpstr>
      <vt:lpstr>規劃配對-薪傳教師及初任教師已登入 -列印計畫申請表(14/17)</vt:lpstr>
      <vt:lpstr>規劃配對-薪傳教師及初任教師已登入 -列印計畫申請表(15/17)</vt:lpstr>
      <vt:lpstr>規劃配對-薪傳教師及初任教師已登入 -列印計畫申請表(16/17)</vt:lpstr>
      <vt:lpstr>規劃配對-薪傳教師及初任教師已登入 -填寫計畫申請表(17/17)</vt:lpstr>
      <vt:lpstr>規劃配對-薪傳教師及初任教師已登入 -填寫計畫經費申請表(1/10)</vt:lpstr>
      <vt:lpstr>規劃配對-薪傳教師及初任教師已登入 -填寫計畫經費申請表(2/10)</vt:lpstr>
      <vt:lpstr>規劃配對-薪傳教師及初任教師已登入 -填寫計畫經費申請表(3/10)</vt:lpstr>
      <vt:lpstr>規劃配對-薪傳教師及初任教師已登入 -填寫計畫經費申請表(4/10)</vt:lpstr>
      <vt:lpstr>規劃配對-薪傳教師及初任教師已登入 -填寫計畫經費申請表(5/10)</vt:lpstr>
      <vt:lpstr>規劃配對-薪傳教師及初任教師已登入 -列印計畫經費申請表(6/10)</vt:lpstr>
      <vt:lpstr>規劃配對-薪傳教師及初任教師已登入 -列印計畫經費申請表(7/10)</vt:lpstr>
      <vt:lpstr>PowerPoint 簡報</vt:lpstr>
      <vt:lpstr>PowerPoint 簡報</vt:lpstr>
      <vt:lpstr>規劃配對-薪傳教師及初任教師已登入 -填寫計畫經費申請表(10/10)</vt:lpstr>
      <vt:lpstr>規劃配對-薪傳教師及初任教師已登入 -尚未送給縣市審查之狀態</vt:lpstr>
      <vt:lpstr>薪傳輔導-學校端</vt:lpstr>
      <vt:lpstr>由 功能專區 進入</vt:lpstr>
      <vt:lpstr>規劃配對-薪傳教師及初任教師未登入 (1/3)</vt:lpstr>
      <vt:lpstr>規劃配對-薪傳教師及初任教師未登入 (2/3)</vt:lpstr>
      <vt:lpstr>規劃配對-薪傳教師及初任教師未登入 (3/30)</vt:lpstr>
      <vt:lpstr>規劃配對-薪傳教師及初任教師未登入 -填寫計畫申請表(4/30)</vt:lpstr>
      <vt:lpstr>規劃配對-薪傳教師及初任教師未登入 -填寫計畫申請表(5/30)</vt:lpstr>
      <vt:lpstr>規劃配對-薪傳教師及初任教師未登入 -填寫計畫申請表(6/30)</vt:lpstr>
      <vt:lpstr>規劃配對-薪傳教師及初任教師未登入 -填寫計畫申請表(7/30)</vt:lpstr>
      <vt:lpstr>規劃配對-薪傳教師及初任教師未登入 -填寫計畫申請表(8/30)</vt:lpstr>
      <vt:lpstr>規劃配對-薪傳教師及初任教師未登入 -填寫計畫申請表(9/30)</vt:lpstr>
      <vt:lpstr>規劃配對-薪傳教師及初任教師未登入 -填寫計畫申請表(10/30)</vt:lpstr>
      <vt:lpstr>規劃配對-薪傳教師及初任教師未登入 -填寫計畫申請表(11/30)</vt:lpstr>
      <vt:lpstr>規劃配對-薪傳教師及初任教師未登入 -填寫計畫申請表(12/30)</vt:lpstr>
      <vt:lpstr>規劃配對-薪傳教師及初任教師未登入 -填寫計畫申請表(13/30)</vt:lpstr>
      <vt:lpstr>規劃配對-薪傳教師及初任教師未登入 -填寫計畫申請表(14/30)</vt:lpstr>
      <vt:lpstr>規劃配對-薪傳教師及初任教師未登入 -列印計畫申請表(15/30)</vt:lpstr>
      <vt:lpstr>規劃配對-薪傳教師及初任教師未登入 -列印計畫申請表(16/30)</vt:lpstr>
      <vt:lpstr>規劃配對-薪傳教師及初任教師未登入 -列印計畫申請表(17/30)</vt:lpstr>
      <vt:lpstr>規劃配對-薪傳教師及初任教師未登入 -列印計畫申請表(18/30)</vt:lpstr>
      <vt:lpstr>規劃配對-薪傳教師及初任教師未登入 -填寫計畫經費申請表(19/30)</vt:lpstr>
      <vt:lpstr>規劃配對-薪傳教師及初任教師未登入 -填寫計畫經費申請表(20/30)</vt:lpstr>
      <vt:lpstr>規劃配對-薪傳教師及初任教師未登入 -填寫計畫經費申請表(21/30)</vt:lpstr>
      <vt:lpstr>規劃配對-薪傳教師及初任教師未登入 -填寫計畫經費申請表(22/30)</vt:lpstr>
      <vt:lpstr>規劃配對-薪傳教師及初任教師未登入 -填寫計畫經費申請表(23/30)</vt:lpstr>
      <vt:lpstr>規劃配對-薪傳教師及初任教師未登入 -填寫計畫經費申請表(24/30)</vt:lpstr>
      <vt:lpstr>規劃配對-薪傳教師及初任教師未登入 -列印計畫經費申請表(25/30)</vt:lpstr>
      <vt:lpstr>規劃配對-薪傳教師及初任教師未登入 -列印計畫經費申請表(26/30)</vt:lpstr>
      <vt:lpstr>規劃配對-薪傳教師及初任教師未登入 -列印計畫經費申請表(27/30)</vt:lpstr>
      <vt:lpstr>PowerPoint 簡報</vt:lpstr>
      <vt:lpstr>規劃配對-薪傳教師及初任教師未登入 -填寫計畫經費申請表(29/30)</vt:lpstr>
      <vt:lpstr>規劃配對-薪傳教師及初任教師未登入 - (30/30)</vt:lpstr>
      <vt:lpstr>薪傳輔導—學校端</vt:lpstr>
      <vt:lpstr>規劃配對-CSV上傳- (1/26)</vt:lpstr>
      <vt:lpstr>規劃配對-CSV上傳- (2/26)</vt:lpstr>
      <vt:lpstr>規劃配對-CSV上傳- (3/26)</vt:lpstr>
      <vt:lpstr>規劃配對-CSV上傳- (3/26)</vt:lpstr>
      <vt:lpstr>規劃配對-CSV上傳- (4/26)</vt:lpstr>
      <vt:lpstr>規劃配對-CSV上傳- (5/26)</vt:lpstr>
      <vt:lpstr>規劃配對-CSV上傳- (6/26)</vt:lpstr>
      <vt:lpstr>規劃配對-CSV上傳- (7/26)</vt:lpstr>
      <vt:lpstr>規劃配對-CSV上傳- (8/26)</vt:lpstr>
      <vt:lpstr>規劃配對-CSV上傳- (9/26)</vt:lpstr>
      <vt:lpstr>規劃配對-CSV上傳- (10/26)</vt:lpstr>
      <vt:lpstr>規劃配對-CSV上傳- (11/26)</vt:lpstr>
      <vt:lpstr>規劃配對-CSV上傳- (12/26)</vt:lpstr>
      <vt:lpstr>規劃配對-CSV上傳- (13/26)</vt:lpstr>
      <vt:lpstr>規劃配對-CSV上傳- (14/26)</vt:lpstr>
      <vt:lpstr>規劃配對-CSV上傳- (15/26)</vt:lpstr>
      <vt:lpstr>規劃配對-CSV上傳- (16/26)</vt:lpstr>
      <vt:lpstr>規劃配對-CSV上傳- (17/26)</vt:lpstr>
      <vt:lpstr>規劃配對-CSV上傳- (18/26)</vt:lpstr>
      <vt:lpstr>規劃配對-CSV上傳- (19/26)</vt:lpstr>
      <vt:lpstr>規劃配對-CSV上傳- (20/26)</vt:lpstr>
      <vt:lpstr>規劃配對-CSV上傳- (21/26)</vt:lpstr>
      <vt:lpstr>規劃配對-CSV上傳- (22/26)</vt:lpstr>
      <vt:lpstr>規劃配對-CSV上傳- (23/26)</vt:lpstr>
      <vt:lpstr>規劃配對-CSV上傳- (24/26)</vt:lpstr>
      <vt:lpstr>規劃配對-CSV上傳- (25/26)</vt:lpstr>
      <vt:lpstr>規劃配對-CSV上傳- (26/26)</vt:lpstr>
      <vt:lpstr>薪傳輔導—學校端</vt:lpstr>
      <vt:lpstr>案件查詢-由申請畫面點選(開新分頁)1/4</vt:lpstr>
      <vt:lpstr>案件查詢- 由申請畫面點選(開新分頁)2/4</vt:lpstr>
      <vt:lpstr>案件查詢- 由申請畫面點選(開新分頁)3/4</vt:lpstr>
      <vt:lpstr>案件查詢- 由申請畫面點選(開新分頁)4/4</vt:lpstr>
      <vt:lpstr>薪傳輔導—學校端</vt:lpstr>
      <vt:lpstr>送出配對申請(1/2)</vt:lpstr>
      <vt:lpstr>送出配對申請(2/2)</vt:lpstr>
      <vt:lpstr>PowerPoint 簡報</vt:lpstr>
      <vt:lpstr>薪傳輔導-學校端</vt:lpstr>
      <vt:lpstr>縣市審查後退回審查配對申請(1/6)</vt:lpstr>
      <vt:lpstr>縣市審查後退回審查配對申請(2/6)</vt:lpstr>
      <vt:lpstr>縣市審查後退回審查配對申請(3/6)</vt:lpstr>
      <vt:lpstr>縣市審查退回配對-案件查詢(4/6)</vt:lpstr>
      <vt:lpstr>縣市審查後退回審查配對申請(5/6)</vt:lpstr>
      <vt:lpstr>縣市審查後退回審查配對申請(6/6)</vt:lpstr>
      <vt:lpstr>學校送出配對後之狀態</vt:lpstr>
      <vt:lpstr>薪傳輔導-學校端</vt:lpstr>
      <vt:lpstr>縣市審查通過配對(1/3)</vt:lpstr>
      <vt:lpstr>縣市審查通過配對(2/3)</vt:lpstr>
      <vt:lpstr>縣市審查通過配對(3/3)</vt:lpstr>
      <vt:lpstr>PowerPoint 簡報</vt:lpstr>
      <vt:lpstr>薪傳輔導-學校端</vt:lpstr>
      <vt:lpstr>學校端規劃未登入教師配對-縣市審查通過配對(1/9)</vt:lpstr>
      <vt:lpstr>PowerPoint 簡報</vt:lpstr>
      <vt:lpstr>PowerPoint 簡報</vt:lpstr>
      <vt:lpstr>PowerPoint 簡報</vt:lpstr>
      <vt:lpstr>PowerPoint 簡報</vt:lpstr>
      <vt:lpstr>PowerPoint 簡報</vt:lpstr>
      <vt:lpstr>PowerPoint 簡報</vt:lpstr>
      <vt:lpstr>PowerPoint 簡報</vt:lpstr>
      <vt:lpstr>PowerPoint 簡報</vt:lpstr>
      <vt:lpstr>薪傳輔導-學校端</vt:lpstr>
      <vt:lpstr>收到輔導表件</vt:lpstr>
      <vt:lpstr>薪傳輔導-學校端</vt:lpstr>
      <vt:lpstr>學校審查成果報告(1/6)</vt:lpstr>
      <vt:lpstr>學校審查成果報告(2/6)</vt:lpstr>
      <vt:lpstr>學校審查成果報告(3/6)</vt:lpstr>
      <vt:lpstr>學校審查成果報告(4/6)</vt:lpstr>
      <vt:lpstr>學校審查成果報告(5/6)</vt:lpstr>
      <vt:lpstr>學校審查成果報告(6/6)</vt:lpstr>
      <vt:lpstr>薪傳輔導-學校端</vt:lpstr>
      <vt:lpstr>學校退回成果報告(1/2)</vt:lpstr>
      <vt:lpstr>學校退回成果報告(2/2)</vt:lpstr>
      <vt:lpstr>初任教師輔導-學校端 </vt:lpstr>
      <vt:lpstr>縣市端核結完畢</vt:lpstr>
      <vt:lpstr>薪傳輔導-學校端</vt:lpstr>
      <vt:lpstr>學校統計匯出功能</vt:lpstr>
      <vt:lpstr>學校統計匯出功能(1/6)</vt:lpstr>
      <vt:lpstr>縣市統計匯出功能(2/7)</vt:lpstr>
      <vt:lpstr>學校統計匯出功能(2/6)</vt:lpstr>
      <vt:lpstr>學校統計匯出功能(3/6)</vt:lpstr>
      <vt:lpstr>學校統計匯出功能(4/6)</vt:lpstr>
      <vt:lpstr>學校統計匯出功能(5/6)</vt:lpstr>
      <vt:lpstr>學校統計匯出功能(6/6)</vt:lpstr>
      <vt:lpstr>學校統計表單匯出(1/3)</vt:lpstr>
      <vt:lpstr>學校統計表單匯出(2/3)</vt:lpstr>
      <vt:lpstr>學校統計表單匯出(3/3)</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yunjie1929</dc:creator>
  <cp:lastModifiedBy>ASUS</cp:lastModifiedBy>
  <cp:revision>227</cp:revision>
  <dcterms:created xsi:type="dcterms:W3CDTF">2024-04-02T06:50:00Z</dcterms:created>
  <dcterms:modified xsi:type="dcterms:W3CDTF">2026-10-05T10:19:43Z</dcterms:modified>
</cp:coreProperties>
</file>